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0"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BB12022-46BE-65BB-543B-4293F4725A25}" name="Waller, Anita J" initials="WAJ" userId="S::anita.waller@pnnl.gov::b52ba0f1-61b2-4c97-815d-658d9b39bfb1" providerId="AD"/>
  <p188:author id="{D04AEBAD-A7B8-3075-9AAB-08133B673BBB}" name="Wise, Marshall A" initials="WMA" userId="S::Marshall.Wise@pnnl.gov::d84c1332-f494-433f-b3f1-35d3dd92971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12" clrIdx="0">
    <p:extLst>
      <p:ext uri="{19B8F6BF-5375-455C-9EA6-DF929625EA0E}">
        <p15:presenceInfo xmlns:p15="http://schemas.microsoft.com/office/powerpoint/2012/main" userId="S::beth.mundy@pnnl.gov::09c03546-1d2d-4d82-89e1-bb5e2a2e687b" providerId="AD"/>
      </p:ext>
    </p:extLst>
  </p:cmAuthor>
  <p:cmAuthor id="2" name="Wild, Thomas B" initials="WTB" lastIdx="2" clrIdx="1">
    <p:extLst>
      <p:ext uri="{19B8F6BF-5375-455C-9EA6-DF929625EA0E}">
        <p15:presenceInfo xmlns:p15="http://schemas.microsoft.com/office/powerpoint/2012/main" userId="S::thomas.wild@pnnl.gov::8a3ac330-ba57-4908-8198-3ba1c965a242" providerId="AD"/>
      </p:ext>
    </p:extLst>
  </p:cmAuthor>
  <p:cmAuthor id="3" name="Kamal Chowdhury" initials="KC" lastIdx="2" clrIdx="2">
    <p:extLst>
      <p:ext uri="{19B8F6BF-5375-455C-9EA6-DF929625EA0E}">
        <p15:presenceInfo xmlns:p15="http://schemas.microsoft.com/office/powerpoint/2012/main" userId="d427f9453c797466" providerId="Windows Live"/>
      </p:ext>
    </p:extLst>
  </p:cmAuthor>
  <p:cmAuthor id="4" name="Wise, Marshall A" initials="WMA" lastIdx="1" clrIdx="3">
    <p:extLst>
      <p:ext uri="{19B8F6BF-5375-455C-9EA6-DF929625EA0E}">
        <p15:presenceInfo xmlns:p15="http://schemas.microsoft.com/office/powerpoint/2012/main" userId="S::Marshall.Wise@pnnl.gov::d84c1332-f494-433f-b3f1-35d3dd92971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144" y="2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8/19/2024</a:t>
            </a:fld>
            <a:endParaRPr lang="en-US"/>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69EED2-DBEE-47B0-5523-7898DF1C3DF6}"/>
            </a:ext>
          </a:extLst>
        </p:cNvPr>
        <p:cNvGrpSpPr/>
        <p:nvPr/>
      </p:nvGrpSpPr>
      <p:grpSpPr>
        <a:xfrm>
          <a:off x="0" y="0"/>
          <a:ext cx="0" cy="0"/>
          <a:chOff x="0" y="0"/>
          <a:chExt cx="0" cy="0"/>
        </a:xfrm>
      </p:grpSpPr>
      <p:sp>
        <p:nvSpPr>
          <p:cNvPr id="5122" name="Rectangle 7">
            <a:extLst>
              <a:ext uri="{FF2B5EF4-FFF2-40B4-BE49-F238E27FC236}">
                <a16:creationId xmlns:a16="http://schemas.microsoft.com/office/drawing/2014/main" id="{C8D74A24-B792-9EB3-7EAB-FFD717F9F91A}"/>
              </a:ext>
            </a:extLst>
          </p:cNvPr>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a:extLst>
              <a:ext uri="{FF2B5EF4-FFF2-40B4-BE49-F238E27FC236}">
                <a16:creationId xmlns:a16="http://schemas.microsoft.com/office/drawing/2014/main" id="{EB122EAC-FF2D-635B-26AB-6950AA17953B}"/>
              </a:ext>
            </a:extLst>
          </p:cNvPr>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a:extLst>
              <a:ext uri="{FF2B5EF4-FFF2-40B4-BE49-F238E27FC236}">
                <a16:creationId xmlns:a16="http://schemas.microsoft.com/office/drawing/2014/main" id="{05E6015A-1C90-3D8D-A3C7-27B6CB1AD9F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41851369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8/19/2024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8/19/2024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8/19/2024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8/19/2024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8/19/2024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8/19/2024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8/19/2024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8/19/2024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8/19/2024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8/19/2024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8/19/2024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8/19/2024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BA82C5-C9C7-1319-48A0-30450FC3C9D9}"/>
            </a:ext>
          </a:extLst>
        </p:cNvPr>
        <p:cNvGrpSpPr/>
        <p:nvPr/>
      </p:nvGrpSpPr>
      <p:grpSpPr>
        <a:xfrm>
          <a:off x="0" y="0"/>
          <a:ext cx="0" cy="0"/>
          <a:chOff x="0" y="0"/>
          <a:chExt cx="0" cy="0"/>
        </a:xfrm>
      </p:grpSpPr>
      <p:sp>
        <p:nvSpPr>
          <p:cNvPr id="3074" name="Rectangle 3">
            <a:extLst>
              <a:ext uri="{FF2B5EF4-FFF2-40B4-BE49-F238E27FC236}">
                <a16:creationId xmlns:a16="http://schemas.microsoft.com/office/drawing/2014/main" id="{50A43279-4960-E8E1-A5C1-8B3FE60DCB21}"/>
              </a:ext>
            </a:extLst>
          </p:cNvPr>
          <p:cNvSpPr>
            <a:spLocks noChangeArrowheads="1"/>
          </p:cNvSpPr>
          <p:nvPr/>
        </p:nvSpPr>
        <p:spPr bwMode="auto">
          <a:xfrm>
            <a:off x="1676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a:extLst>
              <a:ext uri="{FF2B5EF4-FFF2-40B4-BE49-F238E27FC236}">
                <a16:creationId xmlns:a16="http://schemas.microsoft.com/office/drawing/2014/main" id="{241D59DE-B675-6298-CAE2-8AF2ED447194}"/>
              </a:ext>
            </a:extLst>
          </p:cNvPr>
          <p:cNvSpPr>
            <a:spLocks noChangeArrowheads="1"/>
          </p:cNvSpPr>
          <p:nvPr/>
        </p:nvSpPr>
        <p:spPr bwMode="auto">
          <a:xfrm>
            <a:off x="152400" y="1043226"/>
            <a:ext cx="5715000" cy="5586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solidFill>
                  <a:prstClr val="black"/>
                </a:solidFill>
              </a:rPr>
              <a:t>This study investigated how hydropower may evolve in the world’s top 20 eco-sensitive river basins under major energy-economic changes, including rapid economic growth, a transitioning energy system, and a rapid decline in the costs of variable renewable energy (VRE).</a:t>
            </a:r>
          </a:p>
          <a:p>
            <a:pPr marL="285750" indent="-285750">
              <a:spcBef>
                <a:spcPct val="15000"/>
              </a:spcBef>
              <a:buFont typeface="Arial" pitchFamily="34" charset="0"/>
              <a:buChar char="●"/>
              <a:defRPr/>
            </a:pPr>
            <a:endParaRPr lang="en-US" sz="1400" b="1" dirty="0">
              <a:solidFill>
                <a:prstClr val="black"/>
              </a:solidFill>
            </a:endParaRPr>
          </a:p>
          <a:p>
            <a:pPr marL="231775" indent="-231775" algn="ctr">
              <a:spcBef>
                <a:spcPct val="15000"/>
              </a:spcBef>
              <a:defRPr/>
            </a:pPr>
            <a:r>
              <a:rPr lang="en-US" sz="1400" b="1" dirty="0">
                <a:solidFill>
                  <a:prstClr val="black"/>
                </a:solidFill>
              </a:rPr>
              <a:t>Approach</a:t>
            </a:r>
          </a:p>
          <a:p>
            <a:pPr marL="285750" indent="-285750">
              <a:spcBef>
                <a:spcPct val="15000"/>
              </a:spcBef>
              <a:buFont typeface="Arial" pitchFamily="34" charset="0"/>
              <a:buChar char="●"/>
              <a:defRPr/>
            </a:pPr>
            <a:r>
              <a:rPr lang="en-US" sz="1400" dirty="0">
                <a:solidFill>
                  <a:prstClr val="black"/>
                </a:solidFill>
              </a:rPr>
              <a:t>First, we identified the top 20 eco-sensitive basins by deriving an eco-sensitivity rank based on four basin-scale parameters, namely, untapped hydropower potential, planned hydropower capacity, fish species richness, and annual fish catch.</a:t>
            </a:r>
          </a:p>
          <a:p>
            <a:pPr marL="285750" indent="-285750">
              <a:spcBef>
                <a:spcPct val="15000"/>
              </a:spcBef>
              <a:buFont typeface="Arial" pitchFamily="34" charset="0"/>
              <a:buChar char="●"/>
              <a:defRPr/>
            </a:pPr>
            <a:r>
              <a:rPr lang="en-US" sz="1400" dirty="0">
                <a:solidFill>
                  <a:prstClr val="black"/>
                </a:solidFill>
                <a:latin typeface="Calibri"/>
                <a:cs typeface="Arial"/>
              </a:rPr>
              <a:t>Then, we used the Global Change Analysis Model (GCAM) to evaluate hydropower development under eight scenarios comprising different combinations of drivers, including rapid economic growth, rapid decline in VRE costs, and a transition to a lower-carbon energy system.</a:t>
            </a:r>
          </a:p>
          <a:p>
            <a:pPr marL="285750" indent="-285750">
              <a:spcBef>
                <a:spcPct val="15000"/>
              </a:spcBef>
              <a:buFont typeface="Arial" pitchFamily="34" charset="0"/>
              <a:buChar char="●"/>
              <a:defRPr/>
            </a:pPr>
            <a:endParaRPr lang="en-US" sz="1400" dirty="0">
              <a:solidFill>
                <a:prstClr val="black"/>
              </a:solidFill>
            </a:endParaRPr>
          </a:p>
          <a:p>
            <a:pPr algn="ctr" eaLnBrk="1" hangingPunct="1">
              <a:spcBef>
                <a:spcPct val="15000"/>
              </a:spcBef>
              <a:buFontTx/>
              <a:buNone/>
            </a:pPr>
            <a:r>
              <a:rPr lang="en-US" altLang="en-US" sz="1400" b="1" dirty="0">
                <a:solidFill>
                  <a:srgbClr val="000000"/>
                </a:solidFill>
              </a:rPr>
              <a:t>Impact</a:t>
            </a:r>
          </a:p>
          <a:p>
            <a:pPr marL="283210" indent="-283210">
              <a:spcBef>
                <a:spcPct val="15000"/>
              </a:spcBef>
              <a:buFont typeface="Arial" panose="020B0604020202020204" pitchFamily="34" charset="0"/>
              <a:buChar char="●"/>
            </a:pPr>
            <a:r>
              <a:rPr lang="en-US" sz="1400" dirty="0">
                <a:solidFill>
                  <a:srgbClr val="000000"/>
                </a:solidFill>
              </a:rPr>
              <a:t>We show that </a:t>
            </a:r>
            <a:r>
              <a:rPr lang="en-AU" sz="1400" dirty="0">
                <a:solidFill>
                  <a:srgbClr val="000000"/>
                </a:solidFill>
              </a:rPr>
              <a:t>higher deployment of VRE can partially offset hydropower expansion, but it is mostly insufficient to offset demand increases in the energy transition scenarios, especially in the Global South</a:t>
            </a:r>
            <a:r>
              <a:rPr lang="en-US" sz="1400" dirty="0">
                <a:solidFill>
                  <a:srgbClr val="000000"/>
                </a:solidFill>
              </a:rPr>
              <a:t>.</a:t>
            </a:r>
          </a:p>
          <a:p>
            <a:pPr marL="283210" indent="-283210">
              <a:spcBef>
                <a:spcPct val="15000"/>
              </a:spcBef>
              <a:buFont typeface="Arial" panose="020B0604020202020204" pitchFamily="34" charset="0"/>
              <a:buChar char="●"/>
            </a:pPr>
            <a:r>
              <a:rPr lang="en-US" sz="1400" dirty="0">
                <a:solidFill>
                  <a:srgbClr val="000000"/>
                </a:solidFill>
              </a:rPr>
              <a:t>Our balanced, multi-sector perspective explores multiple forces that could shape hydropower expansion. This work could inform hydropower development by quantifying the tradeoffs between meeting energy demands and conservation of rivers’ biodiversity and ecosystem services.</a:t>
            </a:r>
          </a:p>
        </p:txBody>
      </p:sp>
      <p:sp>
        <p:nvSpPr>
          <p:cNvPr id="3076" name="Rectangle 5">
            <a:extLst>
              <a:ext uri="{FF2B5EF4-FFF2-40B4-BE49-F238E27FC236}">
                <a16:creationId xmlns:a16="http://schemas.microsoft.com/office/drawing/2014/main" id="{088EA4C1-08C9-4DF7-8203-114CD760277A}"/>
              </a:ext>
            </a:extLst>
          </p:cNvPr>
          <p:cNvSpPr>
            <a:spLocks noChangeArrowheads="1"/>
          </p:cNvSpPr>
          <p:nvPr/>
        </p:nvSpPr>
        <p:spPr bwMode="auto">
          <a:xfrm>
            <a:off x="160106" y="99938"/>
            <a:ext cx="1203189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sz="3000" b="1">
                <a:solidFill>
                  <a:srgbClr val="000000"/>
                </a:solidFill>
                <a:latin typeface="Arial" panose="020B0604020202020204" pitchFamily="34" charset="0"/>
              </a:rPr>
              <a:t>Major Eco-sensitive Rivers Could See Substantial Hydropower Expansion in a Growing and Transitioning Energy System</a:t>
            </a:r>
            <a:endParaRPr lang="en-US" altLang="en-US" sz="3000" b="1">
              <a:solidFill>
                <a:srgbClr val="000000"/>
              </a:solidFill>
              <a:latin typeface="Arial" panose="020B0604020202020204" pitchFamily="34" charset="0"/>
            </a:endParaRPr>
          </a:p>
        </p:txBody>
      </p:sp>
      <p:sp>
        <p:nvSpPr>
          <p:cNvPr id="3077" name="Text Box 6">
            <a:extLst>
              <a:ext uri="{FF2B5EF4-FFF2-40B4-BE49-F238E27FC236}">
                <a16:creationId xmlns:a16="http://schemas.microsoft.com/office/drawing/2014/main" id="{F8FEAC18-6D12-B910-2B29-E7CE47ACAB0A}"/>
              </a:ext>
            </a:extLst>
          </p:cNvPr>
          <p:cNvSpPr txBox="1">
            <a:spLocks noChangeArrowheads="1"/>
          </p:cNvSpPr>
          <p:nvPr/>
        </p:nvSpPr>
        <p:spPr bwMode="auto">
          <a:xfrm>
            <a:off x="6324600" y="5943600"/>
            <a:ext cx="5715000"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sz="1000">
                <a:solidFill>
                  <a:srgbClr val="000000"/>
                </a:solidFill>
                <a:latin typeface="+mn-lt"/>
              </a:rPr>
              <a:t>Chowdhury, AK, Wild, TB, Zhang, Y., </a:t>
            </a:r>
            <a:r>
              <a:rPr lang="en-US" sz="1000" err="1">
                <a:solidFill>
                  <a:srgbClr val="000000"/>
                </a:solidFill>
                <a:latin typeface="+mn-lt"/>
              </a:rPr>
              <a:t>Binsted</a:t>
            </a:r>
            <a:r>
              <a:rPr lang="en-US" sz="1000">
                <a:solidFill>
                  <a:srgbClr val="000000"/>
                </a:solidFill>
                <a:latin typeface="+mn-lt"/>
              </a:rPr>
              <a:t>, M., Iyer, G., Kim, S., and Lamontagne, J. (2024). Hydropower expansion in eco-sensitive river basins under global energy-economic change. </a:t>
            </a:r>
            <a:r>
              <a:rPr lang="en-US" sz="1000" i="1">
                <a:solidFill>
                  <a:srgbClr val="000000"/>
                </a:solidFill>
                <a:latin typeface="+mn-lt"/>
              </a:rPr>
              <a:t>Nature Sustainability</a:t>
            </a:r>
            <a:r>
              <a:rPr lang="en-US" sz="1000">
                <a:solidFill>
                  <a:srgbClr val="000000"/>
                </a:solidFill>
                <a:latin typeface="+mn-lt"/>
              </a:rPr>
              <a:t>. DOI: https://doi.org/10.1038/s41893-023-01260-z</a:t>
            </a:r>
            <a:endParaRPr lang="en-US" altLang="en-US" sz="1000">
              <a:solidFill>
                <a:srgbClr val="000000"/>
              </a:solidFill>
              <a:latin typeface="+mn-lt"/>
            </a:endParaRPr>
          </a:p>
        </p:txBody>
      </p:sp>
      <p:sp>
        <p:nvSpPr>
          <p:cNvPr id="3078" name="TextBox 9">
            <a:extLst>
              <a:ext uri="{FF2B5EF4-FFF2-40B4-BE49-F238E27FC236}">
                <a16:creationId xmlns:a16="http://schemas.microsoft.com/office/drawing/2014/main" id="{287B1E31-E078-9AB8-902A-DF0075F08897}"/>
              </a:ext>
            </a:extLst>
          </p:cNvPr>
          <p:cNvSpPr txBox="1">
            <a:spLocks noChangeArrowheads="1"/>
          </p:cNvSpPr>
          <p:nvPr/>
        </p:nvSpPr>
        <p:spPr bwMode="auto">
          <a:xfrm>
            <a:off x="6324600" y="4572000"/>
            <a:ext cx="5715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AU" sz="1200" b="1" dirty="0">
                <a:solidFill>
                  <a:srgbClr val="0000FF"/>
                </a:solidFill>
                <a:latin typeface="Arial"/>
                <a:cs typeface="Arial"/>
              </a:rPr>
              <a:t>O</a:t>
            </a:r>
            <a:r>
              <a:rPr lang="en-AU" sz="1200" b="1" dirty="0">
                <a:solidFill>
                  <a:srgbClr val="0000FF"/>
                </a:solidFill>
                <a:latin typeface="Arial"/>
                <a:cs typeface="Arial"/>
                <a:sym typeface="Gill Sans"/>
              </a:rPr>
              <a:t>ver 72% of the eco-sensitive basins could see substantial hydropower expansion by 2050 under scenarios with a </a:t>
            </a:r>
            <a:r>
              <a:rPr lang="en-US" sz="1200" b="1" dirty="0">
                <a:solidFill>
                  <a:srgbClr val="0000FF"/>
                </a:solidFill>
                <a:latin typeface="Arial"/>
                <a:cs typeface="Arial"/>
              </a:rPr>
              <a:t>transitioning energy system. Such effects could be seen in 44% of the basins under rapid economic growth. A higher level of deployment of VRE could partially reduce the future expansion, but it would not completely offset the hydropower growth seen in the energy transition scenario.</a:t>
            </a:r>
            <a:endParaRPr lang="en-US" altLang="en-US" sz="1200" b="1" dirty="0">
              <a:solidFill>
                <a:srgbClr val="0000FF"/>
              </a:solidFill>
              <a:latin typeface="Arial"/>
              <a:cs typeface="Arial"/>
            </a:endParaRPr>
          </a:p>
        </p:txBody>
      </p:sp>
      <p:pic>
        <p:nvPicPr>
          <p:cNvPr id="4" name="Picture 3" descr="A close-up of a graph&#10;&#10;Description automatically generated">
            <a:extLst>
              <a:ext uri="{FF2B5EF4-FFF2-40B4-BE49-F238E27FC236}">
                <a16:creationId xmlns:a16="http://schemas.microsoft.com/office/drawing/2014/main" id="{4FAAB1F3-FBF5-3C71-779B-9D8E667B11FE}"/>
              </a:ext>
            </a:extLst>
          </p:cNvPr>
          <p:cNvPicPr>
            <a:picLocks noChangeAspect="1"/>
          </p:cNvPicPr>
          <p:nvPr/>
        </p:nvPicPr>
        <p:blipFill>
          <a:blip r:embed="rId3"/>
          <a:stretch>
            <a:fillRect/>
          </a:stretch>
        </p:blipFill>
        <p:spPr>
          <a:xfrm>
            <a:off x="5895544" y="1617921"/>
            <a:ext cx="6300000" cy="2520000"/>
          </a:xfrm>
          <a:prstGeom prst="rect">
            <a:avLst/>
          </a:prstGeom>
        </p:spPr>
      </p:pic>
    </p:spTree>
    <p:extLst>
      <p:ext uri="{BB962C8B-B14F-4D97-AF65-F5344CB8AC3E}">
        <p14:creationId xmlns:p14="http://schemas.microsoft.com/office/powerpoint/2010/main" val="3143999670"/>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AF3DCE4A35DF2489B0FA14578B7EB9C" ma:contentTypeVersion="6" ma:contentTypeDescription="Create a new document." ma:contentTypeScope="" ma:versionID="e2a616fd8b8821c3b7c6fdbc675099db">
  <xsd:schema xmlns:xsd="http://www.w3.org/2001/XMLSchema" xmlns:xs="http://www.w3.org/2001/XMLSchema" xmlns:p="http://schemas.microsoft.com/office/2006/metadata/properties" xmlns:ns2="3dd6b36f-9053-431b-948e-c92c94fa1af8" xmlns:ns3="6c393795-268f-4662-9efe-940c571d540a" targetNamespace="http://schemas.microsoft.com/office/2006/metadata/properties" ma:root="true" ma:fieldsID="6d8bbc7f7f4906d342c05c4b13e171c9" ns2:_="" ns3:_="">
    <xsd:import namespace="3dd6b36f-9053-431b-948e-c92c94fa1af8"/>
    <xsd:import namespace="6c393795-268f-4662-9efe-940c571d540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d6b36f-9053-431b-948e-c92c94fa1a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c393795-268f-4662-9efe-940c571d540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57D9F0-2B85-430B-8843-0027C0E6F07C}">
  <ds:schemaRefs>
    <ds:schemaRef ds:uri="http://purl.org/dc/terms/"/>
    <ds:schemaRef ds:uri="http://schemas.openxmlformats.org/package/2006/metadata/core-properties"/>
    <ds:schemaRef ds:uri="http://schemas.microsoft.com/office/infopath/2007/PartnerControls"/>
    <ds:schemaRef ds:uri="6c393795-268f-4662-9efe-940c571d540a"/>
    <ds:schemaRef ds:uri="http://purl.org/dc/elements/1.1/"/>
    <ds:schemaRef ds:uri="3dd6b36f-9053-431b-948e-c92c94fa1af8"/>
    <ds:schemaRef ds:uri="http://schemas.microsoft.com/office/2006/documentManagement/type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3.xml><?xml version="1.0" encoding="utf-8"?>
<ds:datastoreItem xmlns:ds="http://schemas.openxmlformats.org/officeDocument/2006/customXml" ds:itemID="{A1CA38DD-FD83-4C5A-AC18-C27CC9B6E905}">
  <ds:schemaRefs>
    <ds:schemaRef ds:uri="3dd6b36f-9053-431b-948e-c92c94fa1af8"/>
    <ds:schemaRef ds:uri="6c393795-268f-4662-9efe-940c571d540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39</TotalTime>
  <Words>363</Words>
  <Application>Microsoft Office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Steyn, Rita A</cp:lastModifiedBy>
  <cp:revision>9</cp:revision>
  <cp:lastPrinted>2011-05-11T17:30:12Z</cp:lastPrinted>
  <dcterms:created xsi:type="dcterms:W3CDTF">2017-11-02T21:19:41Z</dcterms:created>
  <dcterms:modified xsi:type="dcterms:W3CDTF">2024-08-19T21:01:38Z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0x0101000AF3DCE4A35DF2489B0FA14578B7EB9C</vt:lpwstr>
  </property>
  <property fmtid="{D5CDD505-2E9C-101B-9397-08002B2CF9AE}" pid="4" name="Order">
    <vt:r8>3400</vt:r8>
  </property>
</Properties>
</file>