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9" r:id="rId5"/>
  </p:sldIdLst>
  <p:sldSz cx="12192000" cy="6858000"/>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12" clrIdx="0">
    <p:extLst>
      <p:ext uri="{19B8F6BF-5375-455C-9EA6-DF929625EA0E}">
        <p15:presenceInfo xmlns:p15="http://schemas.microsoft.com/office/powerpoint/2012/main" userId="S::beth.mundy@pnnl.gov::09c03546-1d2d-4d82-89e1-bb5e2a2e687b" providerId="AD"/>
      </p:ext>
    </p:extLst>
  </p:cmAuthor>
  <p:cmAuthor id="2" name="Brettman, Allan E" initials="AB" lastIdx="4" clrIdx="1">
    <p:extLst>
      <p:ext uri="{19B8F6BF-5375-455C-9EA6-DF929625EA0E}">
        <p15:presenceInfo xmlns:p15="http://schemas.microsoft.com/office/powerpoint/2012/main" userId="S::allan.brettman@pnnl.gov::da25bcae-0f5e-4d73-ba0d-80097dd92b7e" providerId="AD"/>
      </p:ext>
    </p:extLst>
  </p:cmAuthor>
  <p:cmAuthor id="3" name="Xu, Donghui" initials="" lastIdx="3" clrIdx="2">
    <p:extLst>
      <p:ext uri="{19B8F6BF-5375-455C-9EA6-DF929625EA0E}">
        <p15:presenceInfo xmlns:p15="http://schemas.microsoft.com/office/powerpoint/2012/main" userId="S::donghui.xu@pnnl.gov::f691a0a5-818a-44a6-8663-cd71eb2c7f17" providerId="AD"/>
      </p:ext>
    </p:extLst>
  </p:cmAuthor>
  <p:cmAuthor id="4" name="Himes, Catherine L" initials="HCL" lastIdx="4" clrIdx="3">
    <p:extLst>
      <p:ext uri="{19B8F6BF-5375-455C-9EA6-DF929625EA0E}">
        <p15:presenceInfo xmlns:p15="http://schemas.microsoft.com/office/powerpoint/2012/main" userId="S::catherine.himes@pnnl.gov::3188da6f-cffb-4e9b-aed8-fac80e95ab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251" autoAdjust="0"/>
    <p:restoredTop sz="96054" autoAdjust="0"/>
  </p:normalViewPr>
  <p:slideViewPr>
    <p:cSldViewPr>
      <p:cViewPr varScale="1">
        <p:scale>
          <a:sx n="123" d="100"/>
          <a:sy n="123" d="100"/>
        </p:scale>
        <p:origin x="400" y="1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9/12/24</a:t>
            </a:fld>
            <a:endParaRPr lang="en-US" dirty="0"/>
          </a:p>
        </p:txBody>
      </p:sp>
      <p:sp>
        <p:nvSpPr>
          <p:cNvPr id="4" name="Slide Image Placeholder 3"/>
          <p:cNvSpPr>
            <a:spLocks noGrp="1" noRot="1" noChangeAspect="1"/>
          </p:cNvSpPr>
          <p:nvPr>
            <p:ph type="sldImg" idx="2"/>
          </p:nvPr>
        </p:nvSpPr>
        <p:spPr>
          <a:xfrm>
            <a:off x="398463" y="696913"/>
            <a:ext cx="6188075"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7D568E-6455-1B33-5426-4331B6C46B44}"/>
            </a:ext>
          </a:extLst>
        </p:cNvPr>
        <p:cNvGrpSpPr/>
        <p:nvPr/>
      </p:nvGrpSpPr>
      <p:grpSpPr>
        <a:xfrm>
          <a:off x="0" y="0"/>
          <a:ext cx="0" cy="0"/>
          <a:chOff x="0" y="0"/>
          <a:chExt cx="0" cy="0"/>
        </a:xfrm>
      </p:grpSpPr>
      <p:sp>
        <p:nvSpPr>
          <p:cNvPr id="5122" name="Rectangle 7">
            <a:extLst>
              <a:ext uri="{FF2B5EF4-FFF2-40B4-BE49-F238E27FC236}">
                <a16:creationId xmlns:a16="http://schemas.microsoft.com/office/drawing/2014/main" id="{73ACC3CA-E46D-7740-2ED3-CAC874D8F0D6}"/>
              </a:ext>
            </a:extLst>
          </p:cNvPr>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a:extLst>
              <a:ext uri="{FF2B5EF4-FFF2-40B4-BE49-F238E27FC236}">
                <a16:creationId xmlns:a16="http://schemas.microsoft.com/office/drawing/2014/main" id="{43FF6F47-DA0D-E762-A41E-3A22435509C3}"/>
              </a:ext>
            </a:extLst>
          </p:cNvPr>
          <p:cNvSpPr>
            <a:spLocks noGrp="1" noRot="1" noChangeAspect="1" noChangeArrowheads="1" noTextEdit="1"/>
          </p:cNvSpPr>
          <p:nvPr>
            <p:ph type="sldImg"/>
          </p:nvPr>
        </p:nvSpPr>
        <p:spPr bwMode="auto">
          <a:xfrm>
            <a:off x="398463" y="696913"/>
            <a:ext cx="6188075" cy="34813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a:extLst>
              <a:ext uri="{FF2B5EF4-FFF2-40B4-BE49-F238E27FC236}">
                <a16:creationId xmlns:a16="http://schemas.microsoft.com/office/drawing/2014/main" id="{488AB096-DAAC-C400-0396-B86FBE0835A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a:t>http://www.pnnl.gov/science/highlights/highlights.asp?division=749</a:t>
            </a:r>
          </a:p>
        </p:txBody>
      </p:sp>
    </p:spTree>
    <p:extLst>
      <p:ext uri="{BB962C8B-B14F-4D97-AF65-F5344CB8AC3E}">
        <p14:creationId xmlns:p14="http://schemas.microsoft.com/office/powerpoint/2010/main" val="39269424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9/12/24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9/12/24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9/12/24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9/12/24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9/12/24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9/12/24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9/12/24</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9/12/24</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9/12/24</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9/12/24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9/12/24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9/12/24</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F65E92-4F4E-88FE-A5C4-7FDF7AECD35C}"/>
            </a:ext>
          </a:extLst>
        </p:cNvPr>
        <p:cNvGrpSpPr/>
        <p:nvPr/>
      </p:nvGrpSpPr>
      <p:grpSpPr>
        <a:xfrm>
          <a:off x="0" y="0"/>
          <a:ext cx="0" cy="0"/>
          <a:chOff x="0" y="0"/>
          <a:chExt cx="0" cy="0"/>
        </a:xfrm>
      </p:grpSpPr>
      <p:sp>
        <p:nvSpPr>
          <p:cNvPr id="3074" name="Rectangle 3">
            <a:extLst>
              <a:ext uri="{FF2B5EF4-FFF2-40B4-BE49-F238E27FC236}">
                <a16:creationId xmlns:a16="http://schemas.microsoft.com/office/drawing/2014/main" id="{F6213DA9-06AD-00DC-C069-D9747AF67566}"/>
              </a:ext>
            </a:extLst>
          </p:cNvPr>
          <p:cNvSpPr>
            <a:spLocks noChangeArrowheads="1"/>
          </p:cNvSpPr>
          <p:nvPr/>
        </p:nvSpPr>
        <p:spPr bwMode="auto">
          <a:xfrm>
            <a:off x="1676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a:extLst>
              <a:ext uri="{FF2B5EF4-FFF2-40B4-BE49-F238E27FC236}">
                <a16:creationId xmlns:a16="http://schemas.microsoft.com/office/drawing/2014/main" id="{AC815E70-2147-F368-5DBF-42985D1E2CB4}"/>
              </a:ext>
            </a:extLst>
          </p:cNvPr>
          <p:cNvSpPr>
            <a:spLocks noChangeArrowheads="1"/>
          </p:cNvSpPr>
          <p:nvPr/>
        </p:nvSpPr>
        <p:spPr bwMode="auto">
          <a:xfrm>
            <a:off x="152400" y="1143000"/>
            <a:ext cx="5834666" cy="5586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400" b="1" dirty="0">
                <a:solidFill>
                  <a:prstClr val="black"/>
                </a:solidFill>
              </a:rPr>
              <a:t>Objective</a:t>
            </a:r>
          </a:p>
          <a:p>
            <a:pPr marL="285750" indent="-285750">
              <a:spcBef>
                <a:spcPct val="15000"/>
              </a:spcBef>
              <a:buFont typeface="Arial" pitchFamily="34" charset="0"/>
              <a:buChar char="●"/>
              <a:defRPr/>
            </a:pPr>
            <a:r>
              <a:rPr lang="en-US" sz="1400" dirty="0">
                <a:solidFill>
                  <a:prstClr val="black"/>
                </a:solidFill>
              </a:rPr>
              <a:t>Improve the simulated streamflow in the Energy </a:t>
            </a:r>
            <a:r>
              <a:rPr lang="en-US" sz="1400" dirty="0" err="1">
                <a:solidFill>
                  <a:prstClr val="black"/>
                </a:solidFill>
              </a:rPr>
              <a:t>Exascale</a:t>
            </a:r>
            <a:r>
              <a:rPr lang="en-US" sz="1400" dirty="0">
                <a:solidFill>
                  <a:prstClr val="black"/>
                </a:solidFill>
              </a:rPr>
              <a:t> Earth System Model.</a:t>
            </a:r>
          </a:p>
          <a:p>
            <a:pPr>
              <a:spcBef>
                <a:spcPct val="15000"/>
              </a:spcBef>
              <a:defRPr/>
            </a:pPr>
            <a:endParaRPr lang="en-US" sz="1400" b="1" dirty="0">
              <a:solidFill>
                <a:prstClr val="black"/>
              </a:solidFill>
            </a:endParaRPr>
          </a:p>
          <a:p>
            <a:pPr marL="231775" indent="-231775" algn="ctr">
              <a:spcBef>
                <a:spcPct val="15000"/>
              </a:spcBef>
              <a:defRPr/>
            </a:pPr>
            <a:r>
              <a:rPr lang="en-US" sz="1400" b="1" dirty="0">
                <a:solidFill>
                  <a:prstClr val="black"/>
                </a:solidFill>
              </a:rPr>
              <a:t>Approach</a:t>
            </a:r>
          </a:p>
          <a:p>
            <a:pPr marL="285750" indent="-285750">
              <a:spcBef>
                <a:spcPct val="15000"/>
              </a:spcBef>
              <a:buFont typeface="Arial" pitchFamily="34" charset="0"/>
              <a:buChar char="●"/>
              <a:defRPr/>
            </a:pPr>
            <a:r>
              <a:rPr lang="en-US" sz="1400" dirty="0">
                <a:solidFill>
                  <a:prstClr val="black"/>
                </a:solidFill>
              </a:rPr>
              <a:t>Implement sensitivity analysis for parameters from different processes that affect the streamflow simulation.</a:t>
            </a:r>
          </a:p>
          <a:p>
            <a:pPr marL="285750" indent="-285750">
              <a:spcBef>
                <a:spcPct val="15000"/>
              </a:spcBef>
              <a:buFont typeface="Arial" pitchFamily="34" charset="0"/>
              <a:buChar char="●"/>
              <a:defRPr/>
            </a:pPr>
            <a:r>
              <a:rPr lang="en-US" sz="1400" dirty="0">
                <a:solidFill>
                  <a:prstClr val="black"/>
                </a:solidFill>
              </a:rPr>
              <a:t>Benchmark model simulations with satellite observation and reanalysis datasets.</a:t>
            </a:r>
          </a:p>
          <a:p>
            <a:pPr marL="285750" indent="-285750">
              <a:spcBef>
                <a:spcPct val="15000"/>
              </a:spcBef>
              <a:buFont typeface="Arial" pitchFamily="34" charset="0"/>
              <a:buChar char="●"/>
              <a:defRPr/>
            </a:pPr>
            <a:r>
              <a:rPr lang="en-US" sz="1400" dirty="0">
                <a:solidFill>
                  <a:prstClr val="black"/>
                </a:solidFill>
              </a:rPr>
              <a:t>Propose a comprehensive calibration procedure to reduce model bias due to parameter uncertainty.</a:t>
            </a:r>
          </a:p>
          <a:p>
            <a:pPr>
              <a:spcBef>
                <a:spcPct val="15000"/>
              </a:spcBef>
              <a:defRPr/>
            </a:pPr>
            <a:endParaRPr lang="en-US" sz="1400" dirty="0">
              <a:solidFill>
                <a:prstClr val="black"/>
              </a:solidFill>
            </a:endParaRPr>
          </a:p>
          <a:p>
            <a:pPr algn="ctr" eaLnBrk="1" hangingPunct="1">
              <a:spcBef>
                <a:spcPct val="15000"/>
              </a:spcBef>
              <a:buFontTx/>
              <a:buNone/>
            </a:pPr>
            <a:r>
              <a:rPr lang="en-US" altLang="en-US" sz="1400" b="1" dirty="0">
                <a:solidFill>
                  <a:srgbClr val="000000"/>
                </a:solidFill>
              </a:rPr>
              <a:t>Impact</a:t>
            </a:r>
          </a:p>
          <a:p>
            <a:pPr marL="283464" indent="-283464">
              <a:spcBef>
                <a:spcPct val="15000"/>
              </a:spcBef>
              <a:buFont typeface="Arial" panose="020B0604020202020204" pitchFamily="34" charset="0"/>
              <a:buChar char="●"/>
            </a:pPr>
            <a:r>
              <a:rPr lang="en-US" altLang="en-US" sz="1400" dirty="0">
                <a:solidFill>
                  <a:srgbClr val="000000"/>
                </a:solidFill>
              </a:rPr>
              <a:t>Current streamflow simulations in Earth system models are faced with considerable uncertainties, stemming from parameterizations in both runoff generation and river-routing processes.</a:t>
            </a:r>
          </a:p>
          <a:p>
            <a:pPr marL="283464" indent="-283464">
              <a:spcBef>
                <a:spcPct val="15000"/>
              </a:spcBef>
              <a:buFont typeface="Arial" panose="020B0604020202020204" pitchFamily="34" charset="0"/>
              <a:buChar char="●"/>
            </a:pPr>
            <a:r>
              <a:rPr lang="en-US" altLang="en-US" sz="1400" dirty="0">
                <a:solidFill>
                  <a:srgbClr val="000000"/>
                </a:solidFill>
              </a:rPr>
              <a:t>The uncertainty from runoff generation and river routing on streamflow are well constrained with the proposed calibration procedure, which may be adopted by Earth system model developers to improve modeling of streamflow.</a:t>
            </a:r>
            <a:endParaRPr lang="en-US" sz="1400" dirty="0">
              <a:solidFill>
                <a:prstClr val="black"/>
              </a:solidFill>
            </a:endParaRPr>
          </a:p>
        </p:txBody>
      </p:sp>
      <p:sp>
        <p:nvSpPr>
          <p:cNvPr id="3076" name="Rectangle 5">
            <a:extLst>
              <a:ext uri="{FF2B5EF4-FFF2-40B4-BE49-F238E27FC236}">
                <a16:creationId xmlns:a16="http://schemas.microsoft.com/office/drawing/2014/main" id="{CEC2FDA0-1ECE-4BD6-BA08-8F30B8881567}"/>
              </a:ext>
            </a:extLst>
          </p:cNvPr>
          <p:cNvSpPr>
            <a:spLocks noChangeArrowheads="1"/>
          </p:cNvSpPr>
          <p:nvPr/>
        </p:nvSpPr>
        <p:spPr bwMode="auto">
          <a:xfrm>
            <a:off x="160106" y="99938"/>
            <a:ext cx="12031894" cy="11890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marL="0" marR="0">
              <a:lnSpc>
                <a:spcPct val="115000"/>
              </a:lnSpc>
              <a:spcBef>
                <a:spcPts val="0"/>
              </a:spcBef>
              <a:spcAft>
                <a:spcPts val="0"/>
              </a:spcAft>
            </a:pPr>
            <a:r>
              <a:rPr lang="en-US" sz="3200" b="1" kern="1800" dirty="0">
                <a:effectLst/>
                <a:latin typeface="Times New Roman" panose="02020603050405020304" pitchFamily="18" charset="0"/>
                <a:ea typeface="Times New Roman" panose="02020603050405020304" pitchFamily="18" charset="0"/>
                <a:cs typeface="Times New Roman" panose="02020603050405020304" pitchFamily="18" charset="0"/>
              </a:rPr>
              <a:t>A Comprehensive Calibration Procedure for Earth System Model Water Cycle</a:t>
            </a:r>
            <a:endParaRPr lang="en-US" sz="320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3077" name="Text Box 6">
            <a:extLst>
              <a:ext uri="{FF2B5EF4-FFF2-40B4-BE49-F238E27FC236}">
                <a16:creationId xmlns:a16="http://schemas.microsoft.com/office/drawing/2014/main" id="{0E44D485-0555-66B0-C226-AA3211E34570}"/>
              </a:ext>
            </a:extLst>
          </p:cNvPr>
          <p:cNvSpPr txBox="1">
            <a:spLocks noChangeArrowheads="1"/>
          </p:cNvSpPr>
          <p:nvPr/>
        </p:nvSpPr>
        <p:spPr bwMode="auto">
          <a:xfrm>
            <a:off x="6102229" y="5431497"/>
            <a:ext cx="5798620" cy="55399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R="0">
              <a:spcBef>
                <a:spcPts val="0"/>
              </a:spcBef>
              <a:spcAft>
                <a:spcPts val="0"/>
              </a:spcAft>
              <a:buNone/>
            </a:pPr>
            <a:r>
              <a:rPr lang="en-US" sz="1000" kern="100" dirty="0">
                <a:effectLst/>
                <a:latin typeface="Calibri" panose="020F0502020204030204" pitchFamily="34" charset="0"/>
                <a:ea typeface="DengXian" panose="02010600030101010101" pitchFamily="2" charset="-122"/>
              </a:rPr>
              <a:t>Xu, D., Bisht, G., Tan, Z., Liao, C., Zhou, T., Li, H.Y. and Leung, L.R.  2024.  Disentangling the hydrological and hydraulic controls on streamflow variability in Energy </a:t>
            </a:r>
            <a:r>
              <a:rPr lang="en-US" sz="1000" kern="100" dirty="0" err="1">
                <a:effectLst/>
                <a:latin typeface="Calibri" panose="020F0502020204030204" pitchFamily="34" charset="0"/>
                <a:ea typeface="DengXian" panose="02010600030101010101" pitchFamily="2" charset="-122"/>
              </a:rPr>
              <a:t>Exascale</a:t>
            </a:r>
            <a:r>
              <a:rPr lang="en-US" sz="1000" kern="100" dirty="0">
                <a:effectLst/>
                <a:latin typeface="Calibri" panose="020F0502020204030204" pitchFamily="34" charset="0"/>
                <a:ea typeface="DengXian" panose="02010600030101010101" pitchFamily="2" charset="-122"/>
              </a:rPr>
              <a:t> Earth System Model (E3SM) V2 – a case study in the Pantanal region. </a:t>
            </a:r>
            <a:r>
              <a:rPr lang="en-US" sz="1000" kern="100" dirty="0" err="1">
                <a:effectLst/>
                <a:latin typeface="Calibri" panose="020F0502020204030204" pitchFamily="34" charset="0"/>
                <a:ea typeface="DengXian" panose="02010600030101010101" pitchFamily="2" charset="-122"/>
              </a:rPr>
              <a:t>Geosci</a:t>
            </a:r>
            <a:r>
              <a:rPr lang="en-US" sz="1000" kern="100" dirty="0">
                <a:effectLst/>
                <a:latin typeface="Calibri" panose="020F0502020204030204" pitchFamily="34" charset="0"/>
                <a:ea typeface="DengXian" panose="02010600030101010101" pitchFamily="2" charset="-122"/>
              </a:rPr>
              <a:t>. Model Dev. 17(3), 1197-1215.</a:t>
            </a:r>
          </a:p>
        </p:txBody>
      </p:sp>
      <p:sp>
        <p:nvSpPr>
          <p:cNvPr id="3078" name="TextBox 9">
            <a:extLst>
              <a:ext uri="{FF2B5EF4-FFF2-40B4-BE49-F238E27FC236}">
                <a16:creationId xmlns:a16="http://schemas.microsoft.com/office/drawing/2014/main" id="{925DA0DB-3930-38DA-C39B-024039AA89C0}"/>
              </a:ext>
            </a:extLst>
          </p:cNvPr>
          <p:cNvSpPr txBox="1">
            <a:spLocks noChangeArrowheads="1"/>
          </p:cNvSpPr>
          <p:nvPr/>
        </p:nvSpPr>
        <p:spPr bwMode="auto">
          <a:xfrm>
            <a:off x="6063267" y="4775200"/>
            <a:ext cx="583466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b="1" dirty="0">
                <a:solidFill>
                  <a:srgbClr val="0000FF"/>
                </a:solidFill>
                <a:latin typeface="Arial" panose="020B0604020202020204" pitchFamily="34" charset="0"/>
              </a:rPr>
              <a:t>The proposed two-step calibration method outperforms the traditional method that calibrates only one process. </a:t>
            </a:r>
          </a:p>
        </p:txBody>
      </p:sp>
      <p:pic>
        <p:nvPicPr>
          <p:cNvPr id="2" name="Picture 1">
            <a:extLst>
              <a:ext uri="{FF2B5EF4-FFF2-40B4-BE49-F238E27FC236}">
                <a16:creationId xmlns:a16="http://schemas.microsoft.com/office/drawing/2014/main" id="{A7DF1C7A-9272-CF0E-D7AB-656AEE19E81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63267" y="1275715"/>
            <a:ext cx="5834666" cy="3192641"/>
          </a:xfrm>
          <a:prstGeom prst="rect">
            <a:avLst/>
          </a:prstGeom>
        </p:spPr>
      </p:pic>
    </p:spTree>
    <p:extLst>
      <p:ext uri="{BB962C8B-B14F-4D97-AF65-F5344CB8AC3E}">
        <p14:creationId xmlns:p14="http://schemas.microsoft.com/office/powerpoint/2010/main" val="3154624590"/>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5e300c8b-3036-49a2-80fa-2319748f3f6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DF268ED6B3C364FAC703FF960F7A610" ma:contentTypeVersion="16" ma:contentTypeDescription="Create a new document." ma:contentTypeScope="" ma:versionID="da4a9bed3b7ffe89072fd8d4c0535997">
  <xsd:schema xmlns:xsd="http://www.w3.org/2001/XMLSchema" xmlns:xs="http://www.w3.org/2001/XMLSchema" xmlns:p="http://schemas.microsoft.com/office/2006/metadata/properties" xmlns:ns3="5e300c8b-3036-49a2-80fa-2319748f3f6d" xmlns:ns4="17ba6337-7066-467a-94f6-945ab4d0f378" targetNamespace="http://schemas.microsoft.com/office/2006/metadata/properties" ma:root="true" ma:fieldsID="d6da8160833f9a40c30846cd67c20356" ns3:_="" ns4:_="">
    <xsd:import namespace="5e300c8b-3036-49a2-80fa-2319748f3f6d"/>
    <xsd:import namespace="17ba6337-7066-467a-94f6-945ab4d0f378"/>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4:SharedWithUsers" minOccurs="0"/>
                <xsd:element ref="ns4:SharedWithDetails" minOccurs="0"/>
                <xsd:element ref="ns4:SharingHintHash"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e300c8b-3036-49a2-80fa-2319748f3f6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_activity" ma:index="20" nillable="true" ma:displayName="_activity" ma:hidden="true" ma:internalName="_activity">
      <xsd:simpleType>
        <xsd:restriction base="dms:Note"/>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7ba6337-7066-467a-94f6-945ab4d0f378"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A57D9F0-2B85-430B-8843-0027C0E6F07C}">
  <ds:schemaRefs>
    <ds:schemaRef ds:uri="http://schemas.microsoft.com/office/2006/documentManagement/types"/>
    <ds:schemaRef ds:uri="http://schemas.openxmlformats.org/package/2006/metadata/core-properties"/>
    <ds:schemaRef ds:uri="http://schemas.microsoft.com/office/2006/metadata/properties"/>
    <ds:schemaRef ds:uri="http://purl.org/dc/terms/"/>
    <ds:schemaRef ds:uri="5e300c8b-3036-49a2-80fa-2319748f3f6d"/>
    <ds:schemaRef ds:uri="http://www.w3.org/XML/1998/namespace"/>
    <ds:schemaRef ds:uri="17ba6337-7066-467a-94f6-945ab4d0f378"/>
    <ds:schemaRef ds:uri="http://schemas.microsoft.com/office/infopath/2007/PartnerControls"/>
    <ds:schemaRef ds:uri="http://purl.org/dc/dcmitype/"/>
    <ds:schemaRef ds:uri="http://purl.org/dc/elements/1.1/"/>
  </ds:schemaRefs>
</ds:datastoreItem>
</file>

<file path=customXml/itemProps2.xml><?xml version="1.0" encoding="utf-8"?>
<ds:datastoreItem xmlns:ds="http://schemas.openxmlformats.org/officeDocument/2006/customXml" ds:itemID="{2C74935E-4390-47DD-99CE-60A5373B7B50}">
  <ds:schemaRefs>
    <ds:schemaRef ds:uri="http://schemas.microsoft.com/sharepoint/v3/contenttype/forms"/>
  </ds:schemaRefs>
</ds:datastoreItem>
</file>

<file path=customXml/itemProps3.xml><?xml version="1.0" encoding="utf-8"?>
<ds:datastoreItem xmlns:ds="http://schemas.openxmlformats.org/officeDocument/2006/customXml" ds:itemID="{ECD25F17-033F-474C-BD0D-D8287793988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e300c8b-3036-49a2-80fa-2319748f3f6d"/>
    <ds:schemaRef ds:uri="17ba6337-7066-467a-94f6-945ab4d0f3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5953</TotalTime>
  <Words>228</Words>
  <Application>Microsoft Macintosh PowerPoint</Application>
  <PresentationFormat>Widescreen</PresentationFormat>
  <Paragraphs>16</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Brettman, Allan E</cp:lastModifiedBy>
  <cp:revision>13</cp:revision>
  <cp:lastPrinted>2011-05-11T17:30:12Z</cp:lastPrinted>
  <dcterms:created xsi:type="dcterms:W3CDTF">2017-11-02T21:19:41Z</dcterms:created>
  <dcterms:modified xsi:type="dcterms:W3CDTF">2024-09-12T22:15:42Z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0x0101002DF268ED6B3C364FAC703FF960F7A610</vt:lpwstr>
  </property>
  <property fmtid="{D5CDD505-2E9C-101B-9397-08002B2CF9AE}" pid="4" name="Order">
    <vt:r8>3400</vt:r8>
  </property>
</Properties>
</file>