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9" r:id="rId5"/>
  </p:sldIdLst>
  <p:sldSz cx="12192000" cy="6858000"/>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81CD312-CF8A-13A0-D325-3450E226B68B}" name="Campbell, Holly M" initials="CHM" userId="S::holly.campbell@pnnl.gov::c4d0878e-c000-43c1-808f-30e12e26e7a4" providerId="AD"/>
  <p188:author id="{91A9895A-2F7A-A274-93E4-20272CFE8043}" name="Mundy, Beth E" initials="MBE" userId="S::beth.mundy@pnnl.gov::09c03546-1d2d-4d82-89e1-bb5e2a2e687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6" clrIdx="0">
    <p:extLst>
      <p:ext uri="{19B8F6BF-5375-455C-9EA6-DF929625EA0E}">
        <p15:presenceInfo xmlns:p15="http://schemas.microsoft.com/office/powerpoint/2012/main" userId="S::beth.mundy@pnnl.gov::09c03546-1d2d-4d82-89e1-bb5e2a2e687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47818E-053B-4DEA-A821-88F39ADF4947}" v="1" dt="2023-01-12T16:13:49.2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07" autoAdjust="0"/>
    <p:restoredTop sz="94625" autoAdjust="0"/>
  </p:normalViewPr>
  <p:slideViewPr>
    <p:cSldViewPr>
      <p:cViewPr varScale="1">
        <p:scale>
          <a:sx n="124" d="100"/>
          <a:sy n="124" d="100"/>
        </p:scale>
        <p:origin x="210" y="18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 Id="rId14"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ndy, Beth E" userId="09c03546-1d2d-4d82-89e1-bb5e2a2e687b" providerId="ADAL" clId="{4047818E-053B-4DEA-A821-88F39ADF4947}"/>
    <pc:docChg chg="modSld">
      <pc:chgData name="Mundy, Beth E" userId="09c03546-1d2d-4d82-89e1-bb5e2a2e687b" providerId="ADAL" clId="{4047818E-053B-4DEA-A821-88F39ADF4947}" dt="2023-01-12T16:27:38.626" v="63" actId="20577"/>
      <pc:docMkLst>
        <pc:docMk/>
      </pc:docMkLst>
      <pc:sldChg chg="modSp mod delCm modCm">
        <pc:chgData name="Mundy, Beth E" userId="09c03546-1d2d-4d82-89e1-bb5e2a2e687b" providerId="ADAL" clId="{4047818E-053B-4DEA-A821-88F39ADF4947}" dt="2023-01-12T16:27:38.626" v="63" actId="20577"/>
        <pc:sldMkLst>
          <pc:docMk/>
          <pc:sldMk cId="736050936" sldId="259"/>
        </pc:sldMkLst>
        <pc:spChg chg="mod">
          <ac:chgData name="Mundy, Beth E" userId="09c03546-1d2d-4d82-89e1-bb5e2a2e687b" providerId="ADAL" clId="{4047818E-053B-4DEA-A821-88F39ADF4947}" dt="2023-01-12T16:13:49.296" v="9" actId="207"/>
          <ac:spMkLst>
            <pc:docMk/>
            <pc:sldMk cId="736050936" sldId="259"/>
            <ac:spMk id="3075" creationId="{00000000-0000-0000-0000-000000000000}"/>
          </ac:spMkLst>
        </pc:spChg>
        <pc:spChg chg="mod">
          <ac:chgData name="Mundy, Beth E" userId="09c03546-1d2d-4d82-89e1-bb5e2a2e687b" providerId="ADAL" clId="{4047818E-053B-4DEA-A821-88F39ADF4947}" dt="2023-01-12T16:27:38.626" v="63" actId="20577"/>
          <ac:spMkLst>
            <pc:docMk/>
            <pc:sldMk cId="736050936" sldId="259"/>
            <ac:spMk id="3078" creationId="{00000000-0000-0000-0000-000000000000}"/>
          </ac:spMkLst>
        </pc:spChg>
      </pc:sldChg>
    </pc:docChg>
  </pc:docChgLst>
  <pc:docChgLst>
    <pc:chgData name="Campbell, Holly M" userId="c4d0878e-c000-43c1-808f-30e12e26e7a4" providerId="ADAL" clId="{4D39D73C-D0DE-4722-A10B-88E1F4198EB6}"/>
    <pc:docChg chg="undo redo custSel modSld">
      <pc:chgData name="Campbell, Holly M" userId="c4d0878e-c000-43c1-808f-30e12e26e7a4" providerId="ADAL" clId="{4D39D73C-D0DE-4722-A10B-88E1F4198EB6}" dt="2023-01-11T15:58:03.232" v="14"/>
      <pc:docMkLst>
        <pc:docMk/>
      </pc:docMkLst>
      <pc:sldChg chg="modSp mod addCm modCm">
        <pc:chgData name="Campbell, Holly M" userId="c4d0878e-c000-43c1-808f-30e12e26e7a4" providerId="ADAL" clId="{4D39D73C-D0DE-4722-A10B-88E1F4198EB6}" dt="2023-01-11T15:58:03.232" v="14"/>
        <pc:sldMkLst>
          <pc:docMk/>
          <pc:sldMk cId="736050936" sldId="259"/>
        </pc:sldMkLst>
        <pc:spChg chg="mod">
          <ac:chgData name="Campbell, Holly M" userId="c4d0878e-c000-43c1-808f-30e12e26e7a4" providerId="ADAL" clId="{4D39D73C-D0DE-4722-A10B-88E1F4198EB6}" dt="2023-01-11T15:54:13.228" v="1" actId="6549"/>
          <ac:spMkLst>
            <pc:docMk/>
            <pc:sldMk cId="736050936" sldId="259"/>
            <ac:spMk id="3075" creationId="{00000000-0000-0000-0000-000000000000}"/>
          </ac:spMkLst>
        </pc:spChg>
        <pc:spChg chg="mod">
          <ac:chgData name="Campbell, Holly M" userId="c4d0878e-c000-43c1-808f-30e12e26e7a4" providerId="ADAL" clId="{4D39D73C-D0DE-4722-A10B-88E1F4198EB6}" dt="2023-01-11T15:57:56.315" v="13" actId="20577"/>
          <ac:spMkLst>
            <pc:docMk/>
            <pc:sldMk cId="736050936" sldId="259"/>
            <ac:spMk id="3078"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1/12/2023</a:t>
            </a:fld>
            <a:endParaRPr lang="en-US" dirty="0"/>
          </a:p>
        </p:txBody>
      </p:sp>
      <p:sp>
        <p:nvSpPr>
          <p:cNvPr id="4" name="Slide Image Placeholder 3"/>
          <p:cNvSpPr>
            <a:spLocks noGrp="1" noRot="1" noChangeAspect="1"/>
          </p:cNvSpPr>
          <p:nvPr>
            <p:ph type="sldImg" idx="2"/>
          </p:nvPr>
        </p:nvSpPr>
        <p:spPr>
          <a:xfrm>
            <a:off x="398463" y="696913"/>
            <a:ext cx="6188075"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xfrm>
            <a:off x="398463" y="696913"/>
            <a:ext cx="6188075" cy="34813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a:t>http://www.pnnl.gov/science/highlights/highlights.asp?division=749</a:t>
            </a:r>
          </a:p>
        </p:txBody>
      </p:sp>
    </p:spTree>
    <p:extLst>
      <p:ext uri="{BB962C8B-B14F-4D97-AF65-F5344CB8AC3E}">
        <p14:creationId xmlns:p14="http://schemas.microsoft.com/office/powerpoint/2010/main" val="30593991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1/12/2023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1/12/2023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1/12/2023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1/12/2023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1/12/2023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1/12/2023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1/12/2023</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1/12/2023</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1/12/2023</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1/12/2023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1/12/2023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1/12/2023</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hart, scatter chart&#10;&#10;Description automatically generated">
            <a:extLst>
              <a:ext uri="{FF2B5EF4-FFF2-40B4-BE49-F238E27FC236}">
                <a16:creationId xmlns:a16="http://schemas.microsoft.com/office/drawing/2014/main" id="{F59858A7-9875-6E27-C0BD-2765A044DA2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13645" y="2857988"/>
            <a:ext cx="4114800" cy="2399812"/>
          </a:xfrm>
          <a:prstGeom prst="rect">
            <a:avLst/>
          </a:prstGeom>
        </p:spPr>
      </p:pic>
      <p:sp>
        <p:nvSpPr>
          <p:cNvPr id="3074" name="Rectangle 3"/>
          <p:cNvSpPr>
            <a:spLocks noChangeArrowheads="1"/>
          </p:cNvSpPr>
          <p:nvPr/>
        </p:nvSpPr>
        <p:spPr bwMode="auto">
          <a:xfrm>
            <a:off x="1676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152400" y="1195626"/>
            <a:ext cx="5910596" cy="5433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400" b="1" dirty="0"/>
              <a:t>Objective</a:t>
            </a:r>
          </a:p>
          <a:p>
            <a:pPr marL="285750" indent="-285750">
              <a:spcBef>
                <a:spcPct val="15000"/>
              </a:spcBef>
              <a:buFont typeface="Arial" pitchFamily="34" charset="0"/>
              <a:buChar char="●"/>
              <a:defRPr/>
            </a:pPr>
            <a:r>
              <a:rPr lang="en-US" sz="1400" dirty="0"/>
              <a:t>Develop a computationally efficient and fast emulator that preserves the temporal resolution, spatial resolution, and joint coherence of multiple variables of climate model output for use in integrated modeling studies of impacts and mitigation under arbitrary target scenarios.</a:t>
            </a:r>
            <a:endParaRPr lang="en-US" sz="1400" b="1" dirty="0"/>
          </a:p>
          <a:p>
            <a:pPr marL="231775" indent="-231775" algn="ctr">
              <a:spcBef>
                <a:spcPct val="15000"/>
              </a:spcBef>
              <a:defRPr/>
            </a:pPr>
            <a:r>
              <a:rPr lang="en-US" sz="1400" b="1" dirty="0"/>
              <a:t>Approach</a:t>
            </a:r>
          </a:p>
          <a:p>
            <a:pPr marL="285750" indent="-285750">
              <a:spcBef>
                <a:spcPct val="15000"/>
              </a:spcBef>
              <a:buFont typeface="Arial" pitchFamily="34" charset="0"/>
              <a:buChar char="●"/>
              <a:defRPr/>
            </a:pPr>
            <a:r>
              <a:rPr lang="en-US" sz="1400" dirty="0"/>
              <a:t>Use existing archived simulations, rather than estimating the distributional characteristics of their output, as building blocks to emulate climate models. </a:t>
            </a:r>
          </a:p>
          <a:p>
            <a:pPr marL="285750" indent="-285750">
              <a:spcBef>
                <a:spcPct val="15000"/>
              </a:spcBef>
              <a:buFont typeface="Arial" pitchFamily="34" charset="0"/>
              <a:buChar char="●"/>
              <a:defRPr/>
            </a:pPr>
            <a:r>
              <a:rPr lang="en-US" sz="1400" dirty="0"/>
              <a:t>Identify a sequence of </a:t>
            </a:r>
            <a:r>
              <a:rPr lang="en-US" sz="1400" i="1" dirty="0"/>
              <a:t>experiment-time-window combinations</a:t>
            </a:r>
            <a:r>
              <a:rPr lang="en-US" sz="1400" dirty="0"/>
              <a:t> from existing scenario runs that recombined (STITCHED TOGETHER) have the same behavior of a specific scenario. </a:t>
            </a:r>
          </a:p>
          <a:p>
            <a:pPr marL="285750" indent="-285750">
              <a:spcBef>
                <a:spcPct val="15000"/>
              </a:spcBef>
              <a:buFont typeface="Arial" pitchFamily="34" charset="0"/>
              <a:buChar char="●"/>
              <a:defRPr/>
            </a:pPr>
            <a:r>
              <a:rPr lang="en-US" sz="1400" dirty="0"/>
              <a:t>Map sequences according to global temperature (GSAT) behavior, as all variables that we know to be directly tied to GSAT can be recombined/stitched together according to the sequence identified as the building blocks of the target GSAT trajectory. </a:t>
            </a:r>
          </a:p>
          <a:p>
            <a:pPr algn="ctr" eaLnBrk="1" hangingPunct="1">
              <a:spcBef>
                <a:spcPct val="15000"/>
              </a:spcBef>
              <a:buFontTx/>
              <a:buNone/>
            </a:pPr>
            <a:r>
              <a:rPr lang="en-US" altLang="en-US" sz="1400" b="1" dirty="0"/>
              <a:t>Impact</a:t>
            </a:r>
          </a:p>
          <a:p>
            <a:pPr marL="283464" indent="-283464">
              <a:spcBef>
                <a:spcPct val="15000"/>
              </a:spcBef>
              <a:buFont typeface="Arial" panose="020B0604020202020204" pitchFamily="34" charset="0"/>
              <a:buChar char="●"/>
            </a:pPr>
            <a:r>
              <a:rPr lang="en-US" altLang="en-US" sz="1400" dirty="0"/>
              <a:t>Integrated modeling of climate impacts can be performed in a more coherent fashion, enabling more comprehensive exploration of uncertainties driven by scenarios and internal variability.</a:t>
            </a:r>
          </a:p>
          <a:p>
            <a:pPr marL="283464" indent="-283464">
              <a:spcBef>
                <a:spcPct val="15000"/>
              </a:spcBef>
              <a:buFont typeface="Arial" panose="020B0604020202020204" pitchFamily="34" charset="0"/>
              <a:buChar char="●"/>
            </a:pPr>
            <a:r>
              <a:rPr lang="en-US" altLang="en-US" sz="1400" dirty="0"/>
              <a:t>Feedback between climate and socioeconomic processes can be explored through tight coupling.</a:t>
            </a:r>
          </a:p>
          <a:p>
            <a:pPr marL="283464" indent="-283464">
              <a:spcBef>
                <a:spcPct val="15000"/>
              </a:spcBef>
              <a:buFont typeface="Arial" panose="020B0604020202020204" pitchFamily="34" charset="0"/>
              <a:buChar char="●"/>
            </a:pPr>
            <a:r>
              <a:rPr lang="en-US" altLang="en-US" sz="1400" dirty="0"/>
              <a:t>Climate modeling centers can more efficiently allocate resources by relying on emulators for intermediate scenarios.</a:t>
            </a:r>
          </a:p>
          <a:p>
            <a:pPr marL="283464" indent="-283464">
              <a:spcBef>
                <a:spcPct val="15000"/>
              </a:spcBef>
              <a:buFont typeface="Arial" panose="020B0604020202020204" pitchFamily="34" charset="0"/>
              <a:buChar char="●"/>
            </a:pPr>
            <a:endParaRPr lang="en-US" altLang="en-US" sz="1400" dirty="0"/>
          </a:p>
          <a:p>
            <a:pPr marL="285750" indent="-285750">
              <a:spcBef>
                <a:spcPct val="15000"/>
              </a:spcBef>
              <a:buFont typeface="Arial" pitchFamily="34" charset="0"/>
              <a:buChar char="●"/>
              <a:defRPr/>
            </a:pPr>
            <a:endParaRPr lang="en-US" sz="1400" dirty="0"/>
          </a:p>
        </p:txBody>
      </p:sp>
      <p:pic>
        <p:nvPicPr>
          <p:cNvPr id="3" name="Picture 2">
            <a:extLst>
              <a:ext uri="{FF2B5EF4-FFF2-40B4-BE49-F238E27FC236}">
                <a16:creationId xmlns:a16="http://schemas.microsoft.com/office/drawing/2014/main" id="{34005299-1F31-244C-59CE-B017D512EE56}"/>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7315200" y="304800"/>
            <a:ext cx="3624596" cy="2767497"/>
          </a:xfrm>
          <a:prstGeom prst="rect">
            <a:avLst/>
          </a:prstGeom>
        </p:spPr>
      </p:pic>
      <p:sp>
        <p:nvSpPr>
          <p:cNvPr id="3077" name="Text Box 6"/>
          <p:cNvSpPr txBox="1">
            <a:spLocks noChangeArrowheads="1"/>
          </p:cNvSpPr>
          <p:nvPr/>
        </p:nvSpPr>
        <p:spPr bwMode="auto">
          <a:xfrm>
            <a:off x="6291596" y="6443246"/>
            <a:ext cx="5671804" cy="33855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sz="800" b="0" i="0" dirty="0">
                <a:solidFill>
                  <a:srgbClr val="464646"/>
                </a:solidFill>
                <a:effectLst/>
                <a:latin typeface="Open Sans" panose="020B0606030504020204" pitchFamily="34" charset="0"/>
              </a:rPr>
              <a:t>Tebaldi, C., Snyder, A., and Dorheim, K. “STITCHES: creating new scenarios of climate model output by stitching together pieces of existing simulations,” </a:t>
            </a:r>
            <a:r>
              <a:rPr lang="en-US" sz="800" b="0" i="1" dirty="0">
                <a:solidFill>
                  <a:srgbClr val="464646"/>
                </a:solidFill>
                <a:effectLst/>
                <a:latin typeface="Open Sans" panose="020B0606030504020204" pitchFamily="34" charset="0"/>
              </a:rPr>
              <a:t>Earth Syst. </a:t>
            </a:r>
            <a:r>
              <a:rPr lang="en-US" sz="800" b="0" i="1" dirty="0" err="1">
                <a:solidFill>
                  <a:srgbClr val="464646"/>
                </a:solidFill>
                <a:effectLst/>
                <a:latin typeface="Open Sans" panose="020B0606030504020204" pitchFamily="34" charset="0"/>
              </a:rPr>
              <a:t>Dynam</a:t>
            </a:r>
            <a:r>
              <a:rPr lang="en-US" sz="800" b="0" i="1" dirty="0">
                <a:solidFill>
                  <a:srgbClr val="464646"/>
                </a:solidFill>
                <a:effectLst/>
                <a:latin typeface="Open Sans" panose="020B0606030504020204" pitchFamily="34" charset="0"/>
              </a:rPr>
              <a:t>., </a:t>
            </a:r>
            <a:r>
              <a:rPr lang="en-US" sz="800" b="1" i="0" dirty="0">
                <a:solidFill>
                  <a:srgbClr val="464646"/>
                </a:solidFill>
                <a:effectLst/>
                <a:latin typeface="Open Sans" panose="020B0606030504020204" pitchFamily="34" charset="0"/>
              </a:rPr>
              <a:t>13, </a:t>
            </a:r>
            <a:r>
              <a:rPr lang="en-US" sz="800" b="0" i="0" dirty="0">
                <a:solidFill>
                  <a:srgbClr val="464646"/>
                </a:solidFill>
                <a:effectLst/>
                <a:latin typeface="Open Sans" panose="020B0606030504020204" pitchFamily="34" charset="0"/>
              </a:rPr>
              <a:t>1557–1609 (2022). [DOI: 10.5194/esd-13-1557-2022]</a:t>
            </a:r>
            <a:endParaRPr lang="en-US" altLang="en-US" sz="1000" dirty="0">
              <a:solidFill>
                <a:srgbClr val="000000"/>
              </a:solidFill>
              <a:latin typeface="+mn-lt"/>
            </a:endParaRPr>
          </a:p>
        </p:txBody>
      </p:sp>
      <p:sp>
        <p:nvSpPr>
          <p:cNvPr id="3078" name="TextBox 9"/>
          <p:cNvSpPr txBox="1">
            <a:spLocks noChangeArrowheads="1"/>
          </p:cNvSpPr>
          <p:nvPr/>
        </p:nvSpPr>
        <p:spPr bwMode="auto">
          <a:xfrm>
            <a:off x="6216951" y="5200471"/>
            <a:ext cx="58674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b="1" dirty="0">
                <a:solidFill>
                  <a:srgbClr val="0000FF"/>
                </a:solidFill>
                <a:latin typeface="Arial" panose="020B0604020202020204" pitchFamily="34" charset="0"/>
              </a:rPr>
              <a:t>The emulator works by identifying windows in existing simulations that match the windows of a new scenario in terms of GSAT behavior (top panel). The behavior of </a:t>
            </a:r>
            <a:r>
              <a:rPr lang="en-US" altLang="en-US" sz="1200" b="1">
                <a:solidFill>
                  <a:srgbClr val="0000FF"/>
                </a:solidFill>
                <a:latin typeface="Arial" panose="020B0604020202020204" pitchFamily="34" charset="0"/>
              </a:rPr>
              <a:t>global temperature in </a:t>
            </a:r>
            <a:r>
              <a:rPr lang="en-US" altLang="en-US" sz="1200" b="1" dirty="0">
                <a:solidFill>
                  <a:srgbClr val="0000FF"/>
                </a:solidFill>
                <a:latin typeface="Arial" panose="020B0604020202020204" pitchFamily="34" charset="0"/>
              </a:rPr>
              <a:t>each window can be characterized by temperature (T) and rate of change in temperature (dT) so that each window can be represented by a point in the 2D space (T, dT), and the matching occurs in this 2D space (bottom panel).</a:t>
            </a:r>
          </a:p>
        </p:txBody>
      </p:sp>
      <p:sp>
        <p:nvSpPr>
          <p:cNvPr id="3076" name="Rectangle 5"/>
          <p:cNvSpPr>
            <a:spLocks noChangeArrowheads="1"/>
          </p:cNvSpPr>
          <p:nvPr/>
        </p:nvSpPr>
        <p:spPr bwMode="auto">
          <a:xfrm>
            <a:off x="0" y="0"/>
            <a:ext cx="121920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3200" b="1" dirty="0">
                <a:solidFill>
                  <a:srgbClr val="000000"/>
                </a:solidFill>
                <a:latin typeface="Arial" panose="020B0604020202020204" pitchFamily="34" charset="0"/>
              </a:rPr>
              <a:t>STITCHES: A comprehensive solution to climate model output emulation</a:t>
            </a:r>
          </a:p>
        </p:txBody>
      </p:sp>
    </p:spTree>
    <p:extLst>
      <p:ext uri="{BB962C8B-B14F-4D97-AF65-F5344CB8AC3E}">
        <p14:creationId xmlns:p14="http://schemas.microsoft.com/office/powerpoint/2010/main" val="736050936"/>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4522C35C9ABB64B81B56AE93BD8121A" ma:contentTypeVersion="6" ma:contentTypeDescription="Create a new document." ma:contentTypeScope="" ma:versionID="9d624290c367736fe56a967e31f7a987">
  <xsd:schema xmlns:xsd="http://www.w3.org/2001/XMLSchema" xmlns:xs="http://www.w3.org/2001/XMLSchema" xmlns:p="http://schemas.microsoft.com/office/2006/metadata/properties" xmlns:ns2="34ce37e6-51e5-4700-bc4a-ee453d0b2e1a" targetNamespace="http://schemas.microsoft.com/office/2006/metadata/properties" ma:root="true" ma:fieldsID="2db02a63a5a8a8ad5401177501251ca7" ns2:_="">
    <xsd:import namespace="34ce37e6-51e5-4700-bc4a-ee453d0b2e1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ce37e6-51e5-4700-bc4a-ee453d0b2e1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E20CC44-E570-40E8-8322-8BE88B7D66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ce37e6-51e5-4700-bc4a-ee453d0b2e1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A57D9F0-2B85-430B-8843-0027C0E6F07C}">
  <ds:schemaRefs>
    <ds:schemaRef ds:uri="http://purl.org/dc/dcmitype/"/>
    <ds:schemaRef ds:uri="http://purl.org/dc/elements/1.1/"/>
    <ds:schemaRef ds:uri="http://purl.org/dc/terms/"/>
    <ds:schemaRef ds:uri="http://schemas.microsoft.com/office/2006/metadata/properties"/>
    <ds:schemaRef ds:uri="http://schemas.openxmlformats.org/package/2006/metadata/core-properties"/>
    <ds:schemaRef ds:uri="http://schemas.microsoft.com/office/2006/documentManagement/types"/>
    <ds:schemaRef ds:uri="34ce37e6-51e5-4700-bc4a-ee453d0b2e1a"/>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2C74935E-4390-47DD-99CE-60A5373B7B5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7493</TotalTime>
  <Words>353</Words>
  <Application>Microsoft Office PowerPoint</Application>
  <PresentationFormat>Widescreen</PresentationFormat>
  <Paragraphs>15</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Open Sans</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Mundy, Beth E</cp:lastModifiedBy>
  <cp:revision>12</cp:revision>
  <cp:lastPrinted>2011-05-11T17:30:12Z</cp:lastPrinted>
  <dcterms:created xsi:type="dcterms:W3CDTF">2017-11-02T21:19:41Z</dcterms:created>
  <dcterms:modified xsi:type="dcterms:W3CDTF">2023-01-12T16:27:44Z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0x010100C4522C35C9ABB64B81B56AE93BD8121A</vt:lpwstr>
  </property>
  <property fmtid="{D5CDD505-2E9C-101B-9397-08002B2CF9AE}" pid="4" name="Order">
    <vt:r8>3400</vt:r8>
  </property>
</Properties>
</file>