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81CD312-CF8A-13A0-D325-3450E226B68B}" name="Campbell, Holly M" initials="CHM" userId="S::holly.campbell@pnnl.gov::c4d0878e-c000-43c1-808f-30e12e26e7a4" providerId="AD"/>
  <p188:author id="{91A9895A-2F7A-A274-93E4-20272CFE8043}" name="Mundy, Beth E" initials="MBE" userId="S::beth.mundy@pnnl.gov::09c03546-1d2d-4d82-89e1-bb5e2a2e687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53" autoAdjust="0"/>
    <p:restoredTop sz="93792" autoAdjust="0"/>
  </p:normalViewPr>
  <p:slideViewPr>
    <p:cSldViewPr>
      <p:cViewPr varScale="1">
        <p:scale>
          <a:sx n="123" d="100"/>
          <a:sy n="123" d="100"/>
        </p:scale>
        <p:origin x="120" y="21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7C47329B-E539-4BC0-8C3D-B72DD84E163A}"/>
    <pc:docChg chg="modSld">
      <pc:chgData name="Mundy, Beth E" userId="09c03546-1d2d-4d82-89e1-bb5e2a2e687b" providerId="ADAL" clId="{7C47329B-E539-4BC0-8C3D-B72DD84E163A}" dt="2023-08-04T23:26:58.185" v="41" actId="6549"/>
      <pc:docMkLst>
        <pc:docMk/>
      </pc:docMkLst>
      <pc:sldChg chg="modSp mod modNotesTx">
        <pc:chgData name="Mundy, Beth E" userId="09c03546-1d2d-4d82-89e1-bb5e2a2e687b" providerId="ADAL" clId="{7C47329B-E539-4BC0-8C3D-B72DD84E163A}" dt="2023-08-04T23:26:58.185" v="41" actId="6549"/>
        <pc:sldMkLst>
          <pc:docMk/>
          <pc:sldMk cId="736050936" sldId="259"/>
        </pc:sldMkLst>
        <pc:spChg chg="mod">
          <ac:chgData name="Mundy, Beth E" userId="09c03546-1d2d-4d82-89e1-bb5e2a2e687b" providerId="ADAL" clId="{7C47329B-E539-4BC0-8C3D-B72DD84E163A}" dt="2023-08-04T23:26:58.185" v="41" actId="6549"/>
          <ac:spMkLst>
            <pc:docMk/>
            <pc:sldMk cId="736050936" sldId="259"/>
            <ac:spMk id="307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8/4/2023</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3059399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8/4/2023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8/4/2023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8/4/2023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8/4/2023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8/4/2023</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8/4/2023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8/4/2023</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8/4/2023</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8/4/2023</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8/4/2023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8/4/2023</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8/4/2023</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88/1748-9326/ace3da"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676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 y="990600"/>
            <a:ext cx="6171935" cy="5433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300" b="1" dirty="0">
                <a:solidFill>
                  <a:prstClr val="black"/>
                </a:solidFill>
                <a:latin typeface="Arial" panose="020B0604020202020204" pitchFamily="34" charset="0"/>
              </a:rPr>
              <a:t>Objective</a:t>
            </a:r>
          </a:p>
          <a:p>
            <a:pPr marL="285750" indent="-285750">
              <a:spcBef>
                <a:spcPct val="15000"/>
              </a:spcBef>
              <a:buFont typeface="Arial" pitchFamily="34" charset="0"/>
              <a:buChar char="●"/>
              <a:defRPr/>
            </a:pPr>
            <a:r>
              <a:rPr lang="en-US" sz="1300" dirty="0">
                <a:solidFill>
                  <a:prstClr val="black"/>
                </a:solidFill>
                <a:latin typeface="Arial" panose="020B0604020202020204" pitchFamily="34" charset="0"/>
              </a:rPr>
              <a:t>Analyze a multi-model ensemble under two scenarios that only differ in land use change patterns and search for robust differences in the behavior at regional scale of daily temperature and precipitation extremes between the outcomes.</a:t>
            </a:r>
            <a:endParaRPr lang="en-US" sz="1300" b="1" dirty="0">
              <a:solidFill>
                <a:prstClr val="black"/>
              </a:solidFill>
              <a:latin typeface="Arial" panose="020B0604020202020204" pitchFamily="34" charset="0"/>
            </a:endParaRPr>
          </a:p>
          <a:p>
            <a:pPr marL="231775" indent="-231775" algn="ctr">
              <a:spcBef>
                <a:spcPct val="15000"/>
              </a:spcBef>
              <a:defRPr/>
            </a:pPr>
            <a:r>
              <a:rPr lang="en-US" sz="1300" b="1" dirty="0">
                <a:solidFill>
                  <a:prstClr val="black"/>
                </a:solidFill>
                <a:latin typeface="Arial" panose="020B0604020202020204" pitchFamily="34" charset="0"/>
              </a:rPr>
              <a:t>Approach</a:t>
            </a:r>
          </a:p>
          <a:p>
            <a:pPr marL="285750" indent="-285750">
              <a:spcBef>
                <a:spcPct val="15000"/>
              </a:spcBef>
              <a:buFont typeface="Arial" pitchFamily="34" charset="0"/>
              <a:buChar char="●"/>
              <a:defRPr/>
            </a:pPr>
            <a:r>
              <a:rPr lang="en-US" sz="1300" dirty="0">
                <a:solidFill>
                  <a:prstClr val="black"/>
                </a:solidFill>
                <a:latin typeface="Arial" panose="020B0604020202020204" pitchFamily="34" charset="0"/>
              </a:rPr>
              <a:t>Analyze output from six Earth system models ran under a scenario characterized by strong land use change along the 21</a:t>
            </a:r>
            <a:r>
              <a:rPr lang="en-US" sz="1300" baseline="30000" dirty="0">
                <a:solidFill>
                  <a:prstClr val="black"/>
                </a:solidFill>
                <a:latin typeface="Arial" panose="020B0604020202020204" pitchFamily="34" charset="0"/>
              </a:rPr>
              <a:t>st</a:t>
            </a:r>
            <a:r>
              <a:rPr lang="en-US" sz="1300" dirty="0">
                <a:solidFill>
                  <a:prstClr val="black"/>
                </a:solidFill>
                <a:latin typeface="Arial" panose="020B0604020202020204" pitchFamily="34" charset="0"/>
              </a:rPr>
              <a:t> century and a scenario variant that only differs in afforestation/deforestation patterns. Compute six extreme metrics (cold and hot day/night temperatures, intense daily precipitation) and determine if their statistics show significant (within a model) and robust (across models) differences by the end of the century in areas where land use change differs significantly between scenarios.</a:t>
            </a:r>
          </a:p>
          <a:p>
            <a:pPr marL="231775" indent="-231775" algn="ctr">
              <a:spcBef>
                <a:spcPct val="15000"/>
              </a:spcBef>
              <a:defRPr/>
            </a:pPr>
            <a:r>
              <a:rPr lang="en-US" sz="1300" b="1" dirty="0">
                <a:solidFill>
                  <a:prstClr val="black"/>
                </a:solidFill>
                <a:latin typeface="Arial" panose="020B0604020202020204" pitchFamily="34" charset="0"/>
              </a:rPr>
              <a:t>Impact</a:t>
            </a:r>
          </a:p>
          <a:p>
            <a:pPr marL="285750" indent="-285750">
              <a:spcBef>
                <a:spcPct val="15000"/>
              </a:spcBef>
              <a:buFont typeface="Arial" pitchFamily="34" charset="0"/>
              <a:buChar char="●"/>
              <a:defRPr/>
            </a:pPr>
            <a:r>
              <a:rPr lang="en-US" sz="1300" dirty="0">
                <a:solidFill>
                  <a:prstClr val="black"/>
                </a:solidFill>
                <a:latin typeface="Arial" panose="020B0604020202020204" pitchFamily="34" charset="0"/>
              </a:rPr>
              <a:t>For 20-year event outcomes across the models at eight locations with strong afforestation/deforestation signals, precipitation extremes do not show significant differences. For temperature extremes, the behavior across models is not consistent even when significance is detected within models. </a:t>
            </a:r>
            <a:endParaRPr lang="en-US" sz="1300" strike="sngStrike" dirty="0">
              <a:solidFill>
                <a:prstClr val="black"/>
              </a:solidFill>
              <a:latin typeface="Arial" panose="020B0604020202020204" pitchFamily="34" charset="0"/>
            </a:endParaRPr>
          </a:p>
          <a:p>
            <a:pPr marL="285750" indent="-285750">
              <a:spcBef>
                <a:spcPct val="15000"/>
              </a:spcBef>
              <a:buFont typeface="Arial" pitchFamily="34" charset="0"/>
              <a:buChar char="●"/>
              <a:defRPr/>
            </a:pPr>
            <a:r>
              <a:rPr lang="en-US" sz="1300" dirty="0">
                <a:solidFill>
                  <a:prstClr val="black"/>
                </a:solidFill>
                <a:latin typeface="Arial" panose="020B0604020202020204" pitchFamily="34" charset="0"/>
              </a:rPr>
              <a:t>The outcome of this analysis is relevant for the impact research community, supporting the use of different shared socioeconomic pathways (SSPs) in conjunction with </a:t>
            </a:r>
            <a:r>
              <a:rPr lang="en-US" sz="1300">
                <a:solidFill>
                  <a:prstClr val="black"/>
                </a:solidFill>
                <a:latin typeface="Arial" panose="020B0604020202020204" pitchFamily="34" charset="0"/>
              </a:rPr>
              <a:t>different representative concentration pathways </a:t>
            </a:r>
            <a:r>
              <a:rPr lang="en-US" sz="1300" dirty="0">
                <a:solidFill>
                  <a:prstClr val="black"/>
                </a:solidFill>
                <a:latin typeface="Arial" panose="020B0604020202020204" pitchFamily="34" charset="0"/>
              </a:rPr>
              <a:t>(RCPs) for integrated risk analysis. This work confirms the assumption by the SSP-RCP framework that decouples human and physical climate components of risk for most scenario outcomes, thus allowing researchers to explore risk outcomes for different combinations of SSPs and RCPs.</a:t>
            </a:r>
            <a:endParaRPr lang="en-US" altLang="en-US" sz="1300" dirty="0">
              <a:solidFill>
                <a:srgbClr val="000000"/>
              </a:solidFill>
              <a:latin typeface="Arial" panose="020B0604020202020204" pitchFamily="34" charset="0"/>
            </a:endParaRPr>
          </a:p>
          <a:p>
            <a:pPr marL="285750" indent="-285750">
              <a:spcBef>
                <a:spcPct val="15000"/>
              </a:spcBef>
              <a:buFont typeface="Arial" pitchFamily="34" charset="0"/>
              <a:buChar char="●"/>
              <a:defRPr/>
            </a:pPr>
            <a:endParaRPr lang="en-US" sz="1300" dirty="0">
              <a:solidFill>
                <a:prstClr val="black"/>
              </a:solidFill>
              <a:latin typeface="Arial" panose="020B0604020202020204" pitchFamily="34" charset="0"/>
            </a:endParaRPr>
          </a:p>
        </p:txBody>
      </p:sp>
      <p:sp>
        <p:nvSpPr>
          <p:cNvPr id="3077" name="Text Box 6"/>
          <p:cNvSpPr txBox="1">
            <a:spLocks noChangeArrowheads="1"/>
          </p:cNvSpPr>
          <p:nvPr/>
        </p:nvSpPr>
        <p:spPr bwMode="auto">
          <a:xfrm>
            <a:off x="6329231" y="6328214"/>
            <a:ext cx="5671804" cy="46166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sz="800" b="0" i="0" dirty="0">
                <a:solidFill>
                  <a:srgbClr val="464646"/>
                </a:solidFill>
                <a:effectLst/>
                <a:latin typeface="Arial" panose="020B0604020202020204" pitchFamily="34" charset="0"/>
              </a:rPr>
              <a:t>Tebaldi C., M. F. </a:t>
            </a:r>
            <a:r>
              <a:rPr lang="en-US" sz="800" b="0" i="0" dirty="0" err="1">
                <a:solidFill>
                  <a:srgbClr val="464646"/>
                </a:solidFill>
                <a:effectLst/>
                <a:latin typeface="Arial" panose="020B0604020202020204" pitchFamily="34" charset="0"/>
              </a:rPr>
              <a:t>Wehner</a:t>
            </a:r>
            <a:r>
              <a:rPr lang="en-US" sz="800" b="0" i="0" dirty="0">
                <a:solidFill>
                  <a:srgbClr val="464646"/>
                </a:solidFill>
                <a:effectLst/>
                <a:latin typeface="Arial" panose="020B0604020202020204" pitchFamily="34" charset="0"/>
              </a:rPr>
              <a:t>, R. L. Leung, and D. M. Lawrence. “</a:t>
            </a:r>
            <a:r>
              <a:rPr lang="en-US" sz="800" i="0" u="none" strike="noStrike" dirty="0">
                <a:solidFill>
                  <a:srgbClr val="212121"/>
                </a:solidFill>
                <a:effectLst/>
                <a:latin typeface="Arial" panose="020B0604020202020204" pitchFamily="34" charset="0"/>
              </a:rPr>
              <a:t>Is land use producing robust signals in future projections from earth system models, all else being equal</a:t>
            </a:r>
            <a:r>
              <a:rPr lang="en-US" sz="800" b="0" i="0" u="none" strike="noStrike" dirty="0">
                <a:solidFill>
                  <a:srgbClr val="212121"/>
                </a:solidFill>
                <a:effectLst/>
                <a:latin typeface="Arial" panose="020B0604020202020204" pitchFamily="34" charset="0"/>
              </a:rPr>
              <a:t>?</a:t>
            </a:r>
            <a:r>
              <a:rPr lang="en-US" sz="800" b="0" i="0" dirty="0">
                <a:solidFill>
                  <a:srgbClr val="464646"/>
                </a:solidFill>
                <a:effectLst/>
                <a:latin typeface="Arial" panose="020B0604020202020204" pitchFamily="34" charset="0"/>
              </a:rPr>
              <a:t>” </a:t>
            </a:r>
            <a:r>
              <a:rPr lang="en-US" sz="800" b="0" i="1" dirty="0">
                <a:solidFill>
                  <a:srgbClr val="464646"/>
                </a:solidFill>
                <a:effectLst/>
                <a:latin typeface="Arial" panose="020B0604020202020204" pitchFamily="34" charset="0"/>
              </a:rPr>
              <a:t>Environmental Research Letters, </a:t>
            </a:r>
            <a:r>
              <a:rPr lang="en-US" sz="800" b="1" dirty="0">
                <a:solidFill>
                  <a:srgbClr val="464646"/>
                </a:solidFill>
                <a:effectLst/>
                <a:latin typeface="Arial" panose="020B0604020202020204" pitchFamily="34" charset="0"/>
              </a:rPr>
              <a:t>18, </a:t>
            </a:r>
            <a:r>
              <a:rPr lang="en-US" sz="800" b="0" dirty="0">
                <a:solidFill>
                  <a:srgbClr val="464646"/>
                </a:solidFill>
                <a:effectLst/>
                <a:latin typeface="Arial" panose="020B0604020202020204" pitchFamily="34" charset="0"/>
              </a:rPr>
              <a:t>084009</a:t>
            </a:r>
            <a:r>
              <a:rPr lang="en-US" sz="800" b="0" i="1" dirty="0">
                <a:solidFill>
                  <a:srgbClr val="464646"/>
                </a:solidFill>
                <a:effectLst/>
                <a:latin typeface="Arial" panose="020B0604020202020204" pitchFamily="34" charset="0"/>
              </a:rPr>
              <a:t> </a:t>
            </a:r>
            <a:r>
              <a:rPr lang="en-US" sz="800" b="0" dirty="0">
                <a:solidFill>
                  <a:srgbClr val="464646"/>
                </a:solidFill>
                <a:effectLst/>
                <a:latin typeface="Arial" panose="020B0604020202020204" pitchFamily="34" charset="0"/>
              </a:rPr>
              <a:t>(2023)</a:t>
            </a:r>
            <a:r>
              <a:rPr lang="en-US" sz="800" b="0" i="1" dirty="0">
                <a:solidFill>
                  <a:srgbClr val="464646"/>
                </a:solidFill>
                <a:effectLst/>
                <a:latin typeface="Arial" panose="020B0604020202020204" pitchFamily="34" charset="0"/>
              </a:rPr>
              <a:t>. </a:t>
            </a:r>
            <a:r>
              <a:rPr lang="en-US" sz="800" b="0" dirty="0">
                <a:solidFill>
                  <a:srgbClr val="464646"/>
                </a:solidFill>
                <a:effectLst/>
                <a:latin typeface="Arial" panose="020B0604020202020204" pitchFamily="34" charset="0"/>
              </a:rPr>
              <a:t>[DOI:</a:t>
            </a:r>
            <a:r>
              <a:rPr lang="en-US" sz="800" dirty="0">
                <a:solidFill>
                  <a:srgbClr val="464646"/>
                </a:solidFill>
                <a:latin typeface="Arial" panose="020B0604020202020204" pitchFamily="34" charset="0"/>
              </a:rPr>
              <a:t> </a:t>
            </a:r>
            <a:r>
              <a:rPr lang="en-US" sz="800" b="0" i="0" u="sng" dirty="0">
                <a:solidFill>
                  <a:srgbClr val="0078D7"/>
                </a:solidFill>
                <a:effectLst/>
                <a:latin typeface="Arial" panose="020B0604020202020204" pitchFamily="34" charset="0"/>
                <a:hlinkClick r:id="rId3"/>
              </a:rPr>
              <a:t>10.1088/1748-9326/ace3da</a:t>
            </a:r>
            <a:r>
              <a:rPr lang="en-US" sz="800" b="0" i="0" u="sng" dirty="0">
                <a:solidFill>
                  <a:srgbClr val="0078D7"/>
                </a:solidFill>
                <a:effectLst/>
                <a:latin typeface="Arial" panose="020B0604020202020204" pitchFamily="34" charset="0"/>
              </a:rPr>
              <a:t>]</a:t>
            </a:r>
            <a:endParaRPr lang="en-US" altLang="en-US" sz="1000" dirty="0">
              <a:solidFill>
                <a:srgbClr val="000000"/>
              </a:solidFill>
              <a:latin typeface="Arial" panose="020B0604020202020204" pitchFamily="34" charset="0"/>
            </a:endParaRPr>
          </a:p>
        </p:txBody>
      </p:sp>
      <p:sp>
        <p:nvSpPr>
          <p:cNvPr id="3078" name="TextBox 9"/>
          <p:cNvSpPr txBox="1">
            <a:spLocks noChangeArrowheads="1"/>
          </p:cNvSpPr>
          <p:nvPr/>
        </p:nvSpPr>
        <p:spPr bwMode="auto">
          <a:xfrm>
            <a:off x="6216951" y="5200471"/>
            <a:ext cx="58674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200" b="1" dirty="0">
              <a:solidFill>
                <a:srgbClr val="0000FF"/>
              </a:solidFill>
              <a:latin typeface="Arial" panose="020B0604020202020204" pitchFamily="34" charset="0"/>
            </a:endParaRPr>
          </a:p>
        </p:txBody>
      </p:sp>
      <p:sp>
        <p:nvSpPr>
          <p:cNvPr id="3076" name="Rectangle 5"/>
          <p:cNvSpPr>
            <a:spLocks noChangeArrowheads="1"/>
          </p:cNvSpPr>
          <p:nvPr/>
        </p:nvSpPr>
        <p:spPr bwMode="auto">
          <a:xfrm>
            <a:off x="0" y="0"/>
            <a:ext cx="121920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200" b="1" dirty="0">
                <a:solidFill>
                  <a:srgbClr val="000000"/>
                </a:solidFill>
                <a:latin typeface="Arial" panose="020B0604020202020204" pitchFamily="34" charset="0"/>
              </a:rPr>
              <a:t>Do Models Produce Consistently Different Outcomes Between Scenarios with Different Land Use Change Patterns?</a:t>
            </a:r>
          </a:p>
        </p:txBody>
      </p:sp>
      <p:pic>
        <p:nvPicPr>
          <p:cNvPr id="7" name="Picture 6" descr="A graph of different numbers&#10;&#10;Description automatically generated">
            <a:extLst>
              <a:ext uri="{FF2B5EF4-FFF2-40B4-BE49-F238E27FC236}">
                <a16:creationId xmlns:a16="http://schemas.microsoft.com/office/drawing/2014/main" id="{F8C5E690-6B97-779B-C119-BFE66C1EF1C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79703" y="1187870"/>
            <a:ext cx="3335897" cy="4003076"/>
          </a:xfrm>
          <a:prstGeom prst="rect">
            <a:avLst/>
          </a:prstGeom>
        </p:spPr>
      </p:pic>
      <p:sp>
        <p:nvSpPr>
          <p:cNvPr id="8" name="TextBox 7">
            <a:extLst>
              <a:ext uri="{FF2B5EF4-FFF2-40B4-BE49-F238E27FC236}">
                <a16:creationId xmlns:a16="http://schemas.microsoft.com/office/drawing/2014/main" id="{1F374EE2-F24F-41FD-0B1F-A9C587DE0F75}"/>
              </a:ext>
            </a:extLst>
          </p:cNvPr>
          <p:cNvSpPr txBox="1"/>
          <p:nvPr/>
        </p:nvSpPr>
        <p:spPr>
          <a:xfrm>
            <a:off x="6324600" y="5107522"/>
            <a:ext cx="5867400" cy="1223412"/>
          </a:xfrm>
          <a:prstGeom prst="rect">
            <a:avLst/>
          </a:prstGeom>
          <a:noFill/>
        </p:spPr>
        <p:txBody>
          <a:bodyPr wrap="square" rtlCol="0">
            <a:spAutoFit/>
          </a:bodyPr>
          <a:lstStyle/>
          <a:p>
            <a:r>
              <a:rPr lang="en-US" sz="1050" b="1" dirty="0">
                <a:solidFill>
                  <a:srgbClr val="0000FF"/>
                </a:solidFill>
                <a:latin typeface="Arial" panose="020B0604020202020204" pitchFamily="34" charset="0"/>
              </a:rPr>
              <a:t>The size and significance of the difference in the 20-year return level of the hottest night and day of the year (</a:t>
            </a:r>
            <a:r>
              <a:rPr lang="en-US" sz="1050" b="1" dirty="0" err="1">
                <a:solidFill>
                  <a:srgbClr val="0000FF"/>
                </a:solidFill>
                <a:latin typeface="Arial" panose="020B0604020202020204" pitchFamily="34" charset="0"/>
              </a:rPr>
              <a:t>TNx</a:t>
            </a:r>
            <a:r>
              <a:rPr lang="en-US" sz="1050" b="1" dirty="0">
                <a:solidFill>
                  <a:srgbClr val="0000FF"/>
                </a:solidFill>
                <a:latin typeface="Arial" panose="020B0604020202020204" pitchFamily="34" charset="0"/>
              </a:rPr>
              <a:t> and </a:t>
            </a:r>
            <a:r>
              <a:rPr lang="en-US" sz="1050" b="1" dirty="0" err="1">
                <a:solidFill>
                  <a:srgbClr val="0000FF"/>
                </a:solidFill>
                <a:latin typeface="Arial" panose="020B0604020202020204" pitchFamily="34" charset="0"/>
              </a:rPr>
              <a:t>TXx</a:t>
            </a:r>
            <a:r>
              <a:rPr lang="en-US" sz="1050" b="1" dirty="0">
                <a:solidFill>
                  <a:srgbClr val="0000FF"/>
                </a:solidFill>
                <a:latin typeface="Arial" panose="020B0604020202020204" pitchFamily="34" charset="0"/>
              </a:rPr>
              <a:t>, respectively) for each of eight regions along the x-axis and each of the six models (one colored bar for each model in each region). The behavior is similar for indices characterizing coldest days and nights. Indices related to precipitation intensity show very few significant differences across regions/models. H or L indicates that the region experiences afforestation or deforestation and their position suggests the expected sign of the change.</a:t>
            </a:r>
          </a:p>
        </p:txBody>
      </p:sp>
    </p:spTree>
    <p:extLst>
      <p:ext uri="{BB962C8B-B14F-4D97-AF65-F5344CB8AC3E}">
        <p14:creationId xmlns:p14="http://schemas.microsoft.com/office/powerpoint/2010/main" val="736050936"/>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4522C35C9ABB64B81B56AE93BD8121A" ma:contentTypeVersion="6" ma:contentTypeDescription="Create a new document." ma:contentTypeScope="" ma:versionID="9d624290c367736fe56a967e31f7a987">
  <xsd:schema xmlns:xsd="http://www.w3.org/2001/XMLSchema" xmlns:xs="http://www.w3.org/2001/XMLSchema" xmlns:p="http://schemas.microsoft.com/office/2006/metadata/properties" xmlns:ns2="34ce37e6-51e5-4700-bc4a-ee453d0b2e1a" targetNamespace="http://schemas.microsoft.com/office/2006/metadata/properties" ma:root="true" ma:fieldsID="2db02a63a5a8a8ad5401177501251ca7" ns2:_="">
    <xsd:import namespace="34ce37e6-51e5-4700-bc4a-ee453d0b2e1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ce37e6-51e5-4700-bc4a-ee453d0b2e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57D9F0-2B85-430B-8843-0027C0E6F07C}">
  <ds:schemaRefs>
    <ds:schemaRef ds:uri="http://purl.org/dc/dcmitype/"/>
    <ds:schemaRef ds:uri="http://purl.org/dc/elements/1.1/"/>
    <ds:schemaRef ds:uri="http://purl.org/dc/terms/"/>
    <ds:schemaRef ds:uri="http://schemas.microsoft.com/office/2006/metadata/properties"/>
    <ds:schemaRef ds:uri="http://schemas.openxmlformats.org/package/2006/metadata/core-properties"/>
    <ds:schemaRef ds:uri="http://schemas.microsoft.com/office/2006/documentManagement/types"/>
    <ds:schemaRef ds:uri="34ce37e6-51e5-4700-bc4a-ee453d0b2e1a"/>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3.xml><?xml version="1.0" encoding="utf-8"?>
<ds:datastoreItem xmlns:ds="http://schemas.openxmlformats.org/officeDocument/2006/customXml" ds:itemID="{9E20CC44-E570-40E8-8322-8BE88B7D66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ce37e6-51e5-4700-bc4a-ee453d0b2e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8667</TotalTime>
  <Words>424</Words>
  <Application>Microsoft Office PowerPoint</Application>
  <PresentationFormat>Widescreen</PresentationFormat>
  <Paragraphs>11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Mundy, Beth E</cp:lastModifiedBy>
  <cp:revision>19</cp:revision>
  <cp:lastPrinted>2011-05-11T17:30:12Z</cp:lastPrinted>
  <dcterms:created xsi:type="dcterms:W3CDTF">2017-11-02T21:19:41Z</dcterms:created>
  <dcterms:modified xsi:type="dcterms:W3CDTF">2023-08-04T23:27:08Z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0x010100C4522C35C9ABB64B81B56AE93BD8121A</vt:lpwstr>
  </property>
  <property fmtid="{D5CDD505-2E9C-101B-9397-08002B2CF9AE}" pid="4" name="Order">
    <vt:r8>3400</vt:r8>
  </property>
</Properties>
</file>