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1" r:id="rId5"/>
  </p:sldIdLst>
  <p:sldSz cx="12192000" cy="6858000"/>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81CD312-CF8A-13A0-D325-3450E226B68B}" name="Campbell, Holly M" initials="CHM" userId="S::holly.campbell@pnnl.gov::c4d0878e-c000-43c1-808f-30e12e26e7a4" providerId="AD"/>
  <p188:author id="{91A9895A-2F7A-A274-93E4-20272CFE8043}" name="Mundy, Beth E" initials="MBE" userId="S::beth.mundy@pnnl.gov::09c03546-1d2d-4d82-89e1-bb5e2a2e687b" providerId="AD"/>
  <p188:author id="{D5CC637B-E555-7CDE-9D10-BAE44AE40420}" name="Lamontagne, Jonathan" initials="JL" userId="S::jlamon02@tufts.edu::ab86e124-8456-4c24-bf8b-70288a4bf812" providerId="AD"/>
  <p188:author id="{D04AEBAD-A7B8-3075-9AAB-08133B673BBB}" name="Wise, Marshall A" initials="WMA" userId="S::Marshall.Wise@pnnl.gov::d84c1332-f494-433f-b3f1-35d3dd92971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6" clrIdx="0">
    <p:extLst>
      <p:ext uri="{19B8F6BF-5375-455C-9EA6-DF929625EA0E}">
        <p15:presenceInfo xmlns:p15="http://schemas.microsoft.com/office/powerpoint/2012/main" userId="S::beth.mundy@pnnl.gov::09c03546-1d2d-4d82-89e1-bb5e2a2e687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90" autoAdjust="0"/>
    <p:restoredTop sz="94625" autoAdjust="0"/>
  </p:normalViewPr>
  <p:slideViewPr>
    <p:cSldViewPr>
      <p:cViewPr varScale="1">
        <p:scale>
          <a:sx n="124" d="100"/>
          <a:sy n="124" d="100"/>
        </p:scale>
        <p:origin x="126" y="23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ndy, Beth E" userId="09c03546-1d2d-4d82-89e1-bb5e2a2e687b" providerId="ADAL" clId="{C252F1A2-06DC-494D-A86C-440B463E851A}"/>
    <pc:docChg chg="modSld">
      <pc:chgData name="Mundy, Beth E" userId="09c03546-1d2d-4d82-89e1-bb5e2a2e687b" providerId="ADAL" clId="{C252F1A2-06DC-494D-A86C-440B463E851A}" dt="2023-09-22T16:44:54.443" v="7" actId="20577"/>
      <pc:docMkLst>
        <pc:docMk/>
      </pc:docMkLst>
      <pc:sldChg chg="modSp mod">
        <pc:chgData name="Mundy, Beth E" userId="09c03546-1d2d-4d82-89e1-bb5e2a2e687b" providerId="ADAL" clId="{C252F1A2-06DC-494D-A86C-440B463E851A}" dt="2023-09-22T16:44:54.443" v="7" actId="20577"/>
        <pc:sldMkLst>
          <pc:docMk/>
          <pc:sldMk cId="1942151402" sldId="261"/>
        </pc:sldMkLst>
        <pc:spChg chg="mod">
          <ac:chgData name="Mundy, Beth E" userId="09c03546-1d2d-4d82-89e1-bb5e2a2e687b" providerId="ADAL" clId="{C252F1A2-06DC-494D-A86C-440B463E851A}" dt="2023-09-22T16:44:54.443" v="7" actId="20577"/>
          <ac:spMkLst>
            <pc:docMk/>
            <pc:sldMk cId="1942151402" sldId="261"/>
            <ac:spMk id="3077"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9/22/2023</a:t>
            </a:fld>
            <a:endParaRPr lang="en-US" dirty="0"/>
          </a:p>
        </p:txBody>
      </p:sp>
      <p:sp>
        <p:nvSpPr>
          <p:cNvPr id="4" name="Slide Image Placeholder 3"/>
          <p:cNvSpPr>
            <a:spLocks noGrp="1" noRot="1" noChangeAspect="1"/>
          </p:cNvSpPr>
          <p:nvPr>
            <p:ph type="sldImg" idx="2"/>
          </p:nvPr>
        </p:nvSpPr>
        <p:spPr>
          <a:xfrm>
            <a:off x="398463" y="696913"/>
            <a:ext cx="6188075"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xfrm>
            <a:off x="398463" y="696913"/>
            <a:ext cx="6188075" cy="34813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000"/>
              <a:t>http://www.pnnl.gov/science/highlights/highlights.asp?division=749</a:t>
            </a:r>
          </a:p>
        </p:txBody>
      </p:sp>
    </p:spTree>
    <p:extLst>
      <p:ext uri="{BB962C8B-B14F-4D97-AF65-F5344CB8AC3E}">
        <p14:creationId xmlns:p14="http://schemas.microsoft.com/office/powerpoint/2010/main" val="19922903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9/22/2023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9/22/2023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9/22/2023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9/22/2023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9/22/2023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9/22/2023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9/22/2023</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9/22/2023</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9/22/2023</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9/22/2023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9/22/2023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9/22/2023</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676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p:cNvSpPr>
            <a:spLocks noChangeArrowheads="1"/>
          </p:cNvSpPr>
          <p:nvPr/>
        </p:nvSpPr>
        <p:spPr bwMode="auto">
          <a:xfrm>
            <a:off x="0" y="1195626"/>
            <a:ext cx="5562600" cy="5433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200" b="1" dirty="0">
                <a:solidFill>
                  <a:prstClr val="black"/>
                </a:solidFill>
                <a:latin typeface="Arial" panose="020B0604020202020204" pitchFamily="34" charset="0"/>
              </a:rPr>
              <a:t>Objective</a:t>
            </a:r>
          </a:p>
          <a:p>
            <a:pPr marL="285750" indent="-285750">
              <a:spcBef>
                <a:spcPct val="15000"/>
              </a:spcBef>
              <a:buFont typeface="Arial" pitchFamily="34" charset="0"/>
              <a:buChar char="●"/>
              <a:defRPr/>
            </a:pPr>
            <a:r>
              <a:rPr lang="en-US" sz="1200" dirty="0">
                <a:solidFill>
                  <a:prstClr val="black"/>
                </a:solidFill>
                <a:latin typeface="Arial" panose="020B0604020202020204" pitchFamily="34" charset="0"/>
              </a:rPr>
              <a:t>Demonstrate the consequences of increased regional power systems integration and alternative hydrologic representations in hydropower-heavy systems subject to extreme hydrologic seasonality.</a:t>
            </a:r>
            <a:endParaRPr lang="en-US" sz="1200" b="1" dirty="0">
              <a:solidFill>
                <a:prstClr val="black"/>
              </a:solidFill>
              <a:latin typeface="Arial" panose="020B0604020202020204" pitchFamily="34" charset="0"/>
            </a:endParaRPr>
          </a:p>
          <a:p>
            <a:pPr marL="231775" indent="-231775" algn="ctr">
              <a:spcBef>
                <a:spcPct val="15000"/>
              </a:spcBef>
              <a:defRPr/>
            </a:pPr>
            <a:r>
              <a:rPr lang="en-US" sz="1200" b="1" dirty="0">
                <a:solidFill>
                  <a:prstClr val="black"/>
                </a:solidFill>
                <a:latin typeface="Arial" panose="020B0604020202020204" pitchFamily="34" charset="0"/>
              </a:rPr>
              <a:t>Approach</a:t>
            </a:r>
          </a:p>
          <a:p>
            <a:pPr marL="285750" indent="-285750">
              <a:spcBef>
                <a:spcPct val="15000"/>
              </a:spcBef>
              <a:buFont typeface="Arial" pitchFamily="34" charset="0"/>
              <a:buChar char="●"/>
              <a:defRPr/>
            </a:pPr>
            <a:r>
              <a:rPr lang="en-US" sz="1200" dirty="0">
                <a:solidFill>
                  <a:prstClr val="black"/>
                </a:solidFill>
                <a:latin typeface="Arial" panose="020B0604020202020204" pitchFamily="34" charset="0"/>
              </a:rPr>
              <a:t>Couple the global hydrologic model Xanthos with a capacity expansion and power trade model of West Africa. Drive the coupled models with hydrologic and demand projections through 2050. </a:t>
            </a:r>
          </a:p>
          <a:p>
            <a:pPr marL="285750" indent="-285750">
              <a:spcBef>
                <a:spcPct val="15000"/>
              </a:spcBef>
              <a:buFont typeface="Arial" pitchFamily="34" charset="0"/>
              <a:buChar char="●"/>
              <a:defRPr/>
            </a:pPr>
            <a:r>
              <a:rPr lang="en-US" sz="1200" dirty="0">
                <a:solidFill>
                  <a:prstClr val="black"/>
                </a:solidFill>
                <a:latin typeface="Arial" panose="020B0604020202020204" pitchFamily="34" charset="0"/>
              </a:rPr>
              <a:t>Simulate capacity expansion within West Africa under varying levels of energy trade between nations and with alternative hydropower seasonality representations.</a:t>
            </a:r>
          </a:p>
          <a:p>
            <a:pPr marL="285750" indent="-285750">
              <a:spcBef>
                <a:spcPct val="15000"/>
              </a:spcBef>
              <a:buFont typeface="Arial" pitchFamily="34" charset="0"/>
              <a:buChar char="●"/>
              <a:defRPr/>
            </a:pPr>
            <a:r>
              <a:rPr lang="en-US" sz="1200" dirty="0">
                <a:solidFill>
                  <a:prstClr val="black"/>
                </a:solidFill>
                <a:latin typeface="Arial" panose="020B0604020202020204" pitchFamily="34" charset="0"/>
              </a:rPr>
              <a:t>Identify the cost of meeting projected energy demands with and without expanded regional energy trade as well as identify the effects of ignoring monsoon driven seasonality in hydropower generation for costs, energy mixes, and cross-national power flows. </a:t>
            </a:r>
          </a:p>
          <a:p>
            <a:pPr algn="ctr" eaLnBrk="1" hangingPunct="1">
              <a:spcBef>
                <a:spcPct val="15000"/>
              </a:spcBef>
              <a:buFontTx/>
              <a:buNone/>
            </a:pPr>
            <a:r>
              <a:rPr lang="en-US" altLang="en-US" sz="1200" b="1" dirty="0">
                <a:solidFill>
                  <a:srgbClr val="000000"/>
                </a:solidFill>
                <a:latin typeface="Arial" panose="020B0604020202020204" pitchFamily="34" charset="0"/>
              </a:rPr>
              <a:t>Impact</a:t>
            </a:r>
          </a:p>
          <a:p>
            <a:pPr marL="283464" indent="-283464">
              <a:spcBef>
                <a:spcPct val="15000"/>
              </a:spcBef>
              <a:buFont typeface="Arial" panose="020B0604020202020204" pitchFamily="34" charset="0"/>
              <a:buChar char="●"/>
            </a:pPr>
            <a:r>
              <a:rPr lang="en-US" altLang="en-US" sz="1200" dirty="0">
                <a:solidFill>
                  <a:srgbClr val="000000"/>
                </a:solidFill>
                <a:latin typeface="Arial" panose="020B0604020202020204" pitchFamily="34" charset="0"/>
              </a:rPr>
              <a:t>Capacity expansion studies often ignore the impact of hydrologic seasonality on hydropower generation, which is particularly critical in monsoon-driven regions like West Africa.</a:t>
            </a:r>
          </a:p>
          <a:p>
            <a:pPr marL="283464" indent="-283464">
              <a:spcBef>
                <a:spcPct val="15000"/>
              </a:spcBef>
              <a:buFont typeface="Arial" panose="020B0604020202020204" pitchFamily="34" charset="0"/>
              <a:buChar char="●"/>
            </a:pPr>
            <a:r>
              <a:rPr lang="en-US" altLang="en-US" sz="1200" dirty="0">
                <a:solidFill>
                  <a:srgbClr val="000000"/>
                </a:solidFill>
                <a:latin typeface="Arial" panose="020B0604020202020204" pitchFamily="34" charset="0"/>
              </a:rPr>
              <a:t>Ignoring seasonality may not impact the projected cost of capacity expansion but can result in misrepresentations of important dynamics, such as the inter-regional flow of power.</a:t>
            </a:r>
          </a:p>
          <a:p>
            <a:pPr marL="283464" indent="-283464">
              <a:spcBef>
                <a:spcPct val="15000"/>
              </a:spcBef>
              <a:buFont typeface="Arial" panose="020B0604020202020204" pitchFamily="34" charset="0"/>
              <a:buChar char="●"/>
            </a:pPr>
            <a:r>
              <a:rPr lang="en-US" altLang="en-US" sz="1200" dirty="0">
                <a:solidFill>
                  <a:srgbClr val="000000"/>
                </a:solidFill>
                <a:latin typeface="Arial" panose="020B0604020202020204" pitchFamily="34" charset="0"/>
              </a:rPr>
              <a:t>Capturing these types of dynamics can improve multisector dynamics models and scenario analysis in regions with hydropower potential.</a:t>
            </a:r>
          </a:p>
          <a:p>
            <a:pPr marL="283464" indent="-283464">
              <a:spcBef>
                <a:spcPct val="15000"/>
              </a:spcBef>
              <a:buFont typeface="Arial" panose="020B0604020202020204" pitchFamily="34" charset="0"/>
              <a:buChar char="●"/>
            </a:pPr>
            <a:endParaRPr lang="en-US" altLang="en-US" sz="1200" dirty="0">
              <a:solidFill>
                <a:srgbClr val="000000"/>
              </a:solidFill>
              <a:latin typeface="Arial" panose="020B0604020202020204" pitchFamily="34" charset="0"/>
            </a:endParaRPr>
          </a:p>
          <a:p>
            <a:pPr marL="285750" indent="-285750">
              <a:spcBef>
                <a:spcPct val="15000"/>
              </a:spcBef>
              <a:buFont typeface="Arial" pitchFamily="34" charset="0"/>
              <a:buChar char="●"/>
              <a:defRPr/>
            </a:pPr>
            <a:endParaRPr lang="en-US" sz="1200" dirty="0">
              <a:solidFill>
                <a:prstClr val="black"/>
              </a:solidFill>
              <a:latin typeface="Arial" panose="020B0604020202020204" pitchFamily="34" charset="0"/>
            </a:endParaRPr>
          </a:p>
        </p:txBody>
      </p:sp>
      <p:sp>
        <p:nvSpPr>
          <p:cNvPr id="3077" name="Text Box 6"/>
          <p:cNvSpPr txBox="1">
            <a:spLocks noChangeArrowheads="1"/>
          </p:cNvSpPr>
          <p:nvPr/>
        </p:nvSpPr>
        <p:spPr bwMode="auto">
          <a:xfrm>
            <a:off x="5964219" y="6142419"/>
            <a:ext cx="5671804" cy="507831"/>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sz="900" b="0" i="0" dirty="0">
                <a:solidFill>
                  <a:srgbClr val="464646"/>
                </a:solidFill>
                <a:effectLst/>
                <a:latin typeface="Arial" panose="020B0604020202020204" pitchFamily="34" charset="0"/>
              </a:rPr>
              <a:t>Kanyako, F., J. Lamontagne, E. Baker, S. Turner, and T. Wild. </a:t>
            </a:r>
            <a:r>
              <a:rPr lang="en-US" sz="900" b="0" i="0">
                <a:solidFill>
                  <a:srgbClr val="464646"/>
                </a:solidFill>
                <a:effectLst/>
                <a:latin typeface="Arial" panose="020B0604020202020204" pitchFamily="34" charset="0"/>
              </a:rPr>
              <a:t>“</a:t>
            </a:r>
            <a:r>
              <a:rPr lang="en-US" sz="900" b="0" i="0" dirty="0">
                <a:solidFill>
                  <a:srgbClr val="464646"/>
                </a:solidFill>
                <a:effectLst/>
                <a:latin typeface="Arial" panose="020B0604020202020204" pitchFamily="34" charset="0"/>
              </a:rPr>
              <a:t>Seasonality and trade in hydro-heavy electricity markets: A case study with the West Africa Power Pool (ECOWAPP).” </a:t>
            </a:r>
            <a:r>
              <a:rPr lang="en-US" sz="900" b="0" i="1" dirty="0">
                <a:solidFill>
                  <a:srgbClr val="464646"/>
                </a:solidFill>
                <a:effectLst/>
                <a:latin typeface="Arial" panose="020B0604020202020204" pitchFamily="34" charset="0"/>
              </a:rPr>
              <a:t>Applied Energy</a:t>
            </a:r>
            <a:r>
              <a:rPr lang="en-US" sz="900" b="0" i="1">
                <a:solidFill>
                  <a:srgbClr val="464646"/>
                </a:solidFill>
                <a:effectLst/>
                <a:latin typeface="Arial" panose="020B0604020202020204" pitchFamily="34" charset="0"/>
              </a:rPr>
              <a:t>,</a:t>
            </a:r>
            <a:r>
              <a:rPr lang="en-US" sz="900" b="0">
                <a:solidFill>
                  <a:srgbClr val="464646"/>
                </a:solidFill>
                <a:effectLst/>
                <a:latin typeface="Arial" panose="020B0604020202020204" pitchFamily="34" charset="0"/>
              </a:rPr>
              <a:t> 329 (2023)</a:t>
            </a:r>
            <a:r>
              <a:rPr lang="en-US" sz="900" b="0" i="0">
                <a:solidFill>
                  <a:srgbClr val="464646"/>
                </a:solidFill>
                <a:effectLst/>
                <a:latin typeface="Arial" panose="020B0604020202020204" pitchFamily="34" charset="0"/>
              </a:rPr>
              <a:t>. </a:t>
            </a:r>
            <a:r>
              <a:rPr lang="en-US" sz="900" b="0" i="0" dirty="0">
                <a:solidFill>
                  <a:srgbClr val="464646"/>
                </a:solidFill>
                <a:effectLst/>
                <a:latin typeface="Arial" panose="020B0604020202020204" pitchFamily="34" charset="0"/>
              </a:rPr>
              <a:t>[DOI: 10.1016/j.apenergy.2022.120214]</a:t>
            </a:r>
            <a:endParaRPr lang="en-US" altLang="en-US" sz="1050" dirty="0">
              <a:solidFill>
                <a:srgbClr val="000000"/>
              </a:solidFill>
              <a:latin typeface="Arial" panose="020B0604020202020204" pitchFamily="34" charset="0"/>
            </a:endParaRPr>
          </a:p>
        </p:txBody>
      </p:sp>
      <p:sp>
        <p:nvSpPr>
          <p:cNvPr id="3078" name="TextBox 9"/>
          <p:cNvSpPr txBox="1">
            <a:spLocks noChangeArrowheads="1"/>
          </p:cNvSpPr>
          <p:nvPr/>
        </p:nvSpPr>
        <p:spPr bwMode="auto">
          <a:xfrm>
            <a:off x="9675155" y="1905000"/>
            <a:ext cx="2516845"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b="1" dirty="0">
                <a:solidFill>
                  <a:srgbClr val="0000FF"/>
                </a:solidFill>
                <a:latin typeface="Arial" panose="020B0604020202020204" pitchFamily="34" charset="0"/>
              </a:rPr>
              <a:t>This case study focuses on the West Africa Power pool, composed of several nations and subject to seasonal monsoons. Simulations project costs, energy mixes, and power trade through 2050. The study considered the impact of increased system integration on bilateral energy trade (rows 1 and 2), and how this depends on season (columns). The analysis also considered the implications of ignoring hydrologic seasonality on power systems projections (row 3), showing that ignoring seasonality can misrepresent power flows and key dependencies.</a:t>
            </a:r>
          </a:p>
        </p:txBody>
      </p:sp>
      <p:sp>
        <p:nvSpPr>
          <p:cNvPr id="3076" name="Rectangle 5"/>
          <p:cNvSpPr>
            <a:spLocks noChangeArrowheads="1"/>
          </p:cNvSpPr>
          <p:nvPr/>
        </p:nvSpPr>
        <p:spPr bwMode="auto">
          <a:xfrm>
            <a:off x="0" y="0"/>
            <a:ext cx="121920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3200" b="1" dirty="0">
                <a:solidFill>
                  <a:srgbClr val="000000"/>
                </a:solidFill>
                <a:latin typeface="Arial" panose="020B0604020202020204" pitchFamily="34" charset="0"/>
              </a:rPr>
              <a:t>Seasonality and Trade in Hydro-Heavy Electricity Markets: a Case Study of the West Africa Power Pool</a:t>
            </a:r>
          </a:p>
        </p:txBody>
      </p:sp>
      <p:sp>
        <p:nvSpPr>
          <p:cNvPr id="2" name="AutoShape 2">
            <a:extLst>
              <a:ext uri="{FF2B5EF4-FFF2-40B4-BE49-F238E27FC236}">
                <a16:creationId xmlns:a16="http://schemas.microsoft.com/office/drawing/2014/main" id="{94FDDD5A-C946-38D8-4B81-B59905AE721F}"/>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8" name="Picture 7" descr="A screenshot of a graph&#10;&#10;Description automatically generated">
            <a:extLst>
              <a:ext uri="{FF2B5EF4-FFF2-40B4-BE49-F238E27FC236}">
                <a16:creationId xmlns:a16="http://schemas.microsoft.com/office/drawing/2014/main" id="{134176C0-B532-13E0-05A7-5AA5D994AC0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2600" y="1415915"/>
            <a:ext cx="4112555" cy="4641723"/>
          </a:xfrm>
          <a:prstGeom prst="rect">
            <a:avLst/>
          </a:prstGeom>
        </p:spPr>
      </p:pic>
    </p:spTree>
    <p:extLst>
      <p:ext uri="{BB962C8B-B14F-4D97-AF65-F5344CB8AC3E}">
        <p14:creationId xmlns:p14="http://schemas.microsoft.com/office/powerpoint/2010/main" val="1942151402"/>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4522C35C9ABB64B81B56AE93BD8121A" ma:contentTypeVersion="6" ma:contentTypeDescription="Create a new document." ma:contentTypeScope="" ma:versionID="9d624290c367736fe56a967e31f7a987">
  <xsd:schema xmlns:xsd="http://www.w3.org/2001/XMLSchema" xmlns:xs="http://www.w3.org/2001/XMLSchema" xmlns:p="http://schemas.microsoft.com/office/2006/metadata/properties" xmlns:ns2="34ce37e6-51e5-4700-bc4a-ee453d0b2e1a" targetNamespace="http://schemas.microsoft.com/office/2006/metadata/properties" ma:root="true" ma:fieldsID="2db02a63a5a8a8ad5401177501251ca7" ns2:_="">
    <xsd:import namespace="34ce37e6-51e5-4700-bc4a-ee453d0b2e1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ce37e6-51e5-4700-bc4a-ee453d0b2e1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C74935E-4390-47DD-99CE-60A5373B7B50}">
  <ds:schemaRefs>
    <ds:schemaRef ds:uri="http://schemas.microsoft.com/sharepoint/v3/contenttype/forms"/>
  </ds:schemaRefs>
</ds:datastoreItem>
</file>

<file path=customXml/itemProps2.xml><?xml version="1.0" encoding="utf-8"?>
<ds:datastoreItem xmlns:ds="http://schemas.openxmlformats.org/officeDocument/2006/customXml" ds:itemID="{9E20CC44-E570-40E8-8322-8BE88B7D66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ce37e6-51e5-4700-bc4a-ee453d0b2e1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A57D9F0-2B85-430B-8843-0027C0E6F07C}">
  <ds:schemaRefs>
    <ds:schemaRef ds:uri="http://schemas.microsoft.com/office/2006/documentManagement/types"/>
    <ds:schemaRef ds:uri="http://schemas.microsoft.com/office/2006/metadata/properties"/>
    <ds:schemaRef ds:uri="http://schemas.openxmlformats.org/package/2006/metadata/core-properties"/>
    <ds:schemaRef ds:uri="http://purl.org/dc/terms/"/>
    <ds:schemaRef ds:uri="http://www.w3.org/XML/1998/namespace"/>
    <ds:schemaRef ds:uri="http://purl.org/dc/elements/1.1/"/>
    <ds:schemaRef ds:uri="34ce37e6-51e5-4700-bc4a-ee453d0b2e1a"/>
    <ds:schemaRef ds:uri="http://schemas.microsoft.com/office/infopath/2007/PartnerControl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7823</TotalTime>
  <Words>377</Words>
  <Application>Microsoft Office PowerPoint</Application>
  <PresentationFormat>Widescreen</PresentationFormat>
  <Paragraphs>15</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lastModifiedBy>Mundy, Beth E</cp:lastModifiedBy>
  <cp:revision>20</cp:revision>
  <cp:lastPrinted>2011-05-11T17:30:12Z</cp:lastPrinted>
  <dcterms:created xsi:type="dcterms:W3CDTF">2017-11-02T21:19:41Z</dcterms:created>
  <dcterms:modified xsi:type="dcterms:W3CDTF">2023-09-22T16:45:02Z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0x010100C4522C35C9ABB64B81B56AE93BD8121A</vt:lpwstr>
  </property>
  <property fmtid="{D5CDD505-2E9C-101B-9397-08002B2CF9AE}" pid="4" name="Order">
    <vt:r8>3400</vt:r8>
  </property>
</Properties>
</file>