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25" autoAdjust="0"/>
  </p:normalViewPr>
  <p:slideViewPr>
    <p:cSldViewPr>
      <p:cViewPr varScale="1">
        <p:scale>
          <a:sx n="108" d="100"/>
          <a:sy n="108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0" y="890826"/>
            <a:ext cx="4165804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3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Large-scale meteorological pattern (LSMP) analysis is used in a novel way to identify the patterns and large-scale meteorology associated with persistent dryness in the northeastern United States.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>
                <a:solidFill>
                  <a:prstClr val="black"/>
                </a:solidFill>
              </a:rPr>
              <a:t>Insights are obtained into the meteorological conditions that reduce precipitation over the region and they can assist in dry spell prediction. </a:t>
            </a:r>
          </a:p>
          <a:p>
            <a:pPr>
              <a:spcBef>
                <a:spcPct val="15000"/>
              </a:spcBef>
              <a:defRPr/>
            </a:pPr>
            <a:endParaRPr lang="en-US" sz="13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3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LSMP analysis is implemented using </a:t>
            </a:r>
            <a:r>
              <a:rPr lang="en-US" sz="1300" i="1" dirty="0"/>
              <a:t>k</a:t>
            </a:r>
            <a:r>
              <a:rPr lang="en-US" sz="1300" dirty="0"/>
              <a:t>-means clustering on the 500-hPa stream function anomaly field for dry events lasting 12 days or longer.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The approach identifies two clusters: Cluster 1 is related to a strong low-pressure anomaly in the midlatitude Atlantic Ocean, and Cluster 2 is associated with a strong high-pressure in eastern North America.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00" dirty="0"/>
              <a:t>Other fields, such as low-level moisture, temperature advection, and extratropical cyclone storm tracks, are also analyzed in relation to these clusters. </a:t>
            </a:r>
          </a:p>
          <a:p>
            <a:pPr>
              <a:spcBef>
                <a:spcPct val="15000"/>
              </a:spcBef>
              <a:defRPr/>
            </a:pPr>
            <a:endParaRPr lang="en-US" altLang="en-US" sz="13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300" dirty="0">
                <a:solidFill>
                  <a:srgbClr val="000000"/>
                </a:solidFill>
              </a:rPr>
              <a:t>LSMP analysis emerges as a useful tool for understanding dry spells in the northeastern United States and can be utilized for other regions.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300" dirty="0">
                <a:solidFill>
                  <a:srgbClr val="000000"/>
                </a:solidFill>
              </a:rPr>
              <a:t>Useful as a validation tool of models’ representation of dry spell characteristics.</a:t>
            </a:r>
          </a:p>
          <a:p>
            <a:pPr>
              <a:spcBef>
                <a:spcPct val="15000"/>
              </a:spcBef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112713"/>
            <a:ext cx="8852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000000"/>
                </a:solidFill>
                <a:latin typeface="Arial" panose="020B0604020202020204" pitchFamily="34" charset="0"/>
              </a:rPr>
              <a:t>Two Large-Scale Meteorological Patterns Are Associated with Short-Duration Dry Spells in the Northeastern United States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572000" y="5542002"/>
            <a:ext cx="4433004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 err="1"/>
              <a:t>Sukhdeo</a:t>
            </a:r>
            <a:r>
              <a:rPr lang="en-US" sz="1000" dirty="0"/>
              <a:t>, R., </a:t>
            </a:r>
            <a:r>
              <a:rPr lang="en-US" sz="1000" dirty="0" err="1"/>
              <a:t>Grotjahn</a:t>
            </a:r>
            <a:r>
              <a:rPr lang="en-US" sz="1000" dirty="0"/>
              <a:t>, R., and Ullrich, P.A., Two Large-Scale Meteorological Patterns Are Associated with Short-Duration Dry Spells in the Northeastern United States. </a:t>
            </a:r>
            <a:r>
              <a:rPr lang="en-US" sz="1000" i="1" dirty="0"/>
              <a:t>Monthly Weather Review </a:t>
            </a:r>
            <a:r>
              <a:rPr lang="en-US" sz="1000" dirty="0"/>
              <a:t>(2023). </a:t>
            </a:r>
            <a:r>
              <a:rPr lang="en-US" sz="1000" dirty="0" err="1"/>
              <a:t>doi</a:t>
            </a:r>
            <a:r>
              <a:rPr lang="en-US" sz="1000" dirty="0"/>
              <a:t>: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+mn-lt"/>
              </a:rPr>
              <a:t>10.1175/MWR-D-23-0141.1</a:t>
            </a:r>
            <a:endParaRPr lang="en-CN" sz="1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8" name="TextBox 9"/>
              <p:cNvSpPr txBox="1">
                <a:spLocks noChangeArrowheads="1"/>
              </p:cNvSpPr>
              <p:nvPr/>
            </p:nvSpPr>
            <p:spPr bwMode="auto">
              <a:xfrm>
                <a:off x="4290130" y="4267200"/>
                <a:ext cx="4624775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Fig. </a:t>
                </a:r>
                <a:r>
                  <a:rPr lang="en-US" sz="10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Large-scale meteorological patterns (LSMPs), defined by the 500 </a:t>
                </a:r>
                <a:r>
                  <a:rPr lang="en-US" sz="1000" kern="1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hPa</a:t>
                </a:r>
                <a:r>
                  <a:rPr lang="en-US" sz="10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stream function anomaly field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0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000" kern="1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000" kern="1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/s; contours), for the short-duration dry spell events in Cluster 1 in a) DJF (20 events) and b) MAM (18 events), and c) Cluster 2 in SON (17 events). Contour shading indicates areas of significance determined by bootstrap resampling. Yellow and green contours indicate: sign count magnitude of 0.6 and 0.8, such that 80% and 90% of the members in the cluster have the same sign, respectively. Stream function values are scaled by 10</a:t>
                </a:r>
                <a:r>
                  <a:rPr lang="en-US" sz="1000" kern="100" baseline="30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000" kern="100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7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0130" y="4267200"/>
                <a:ext cx="4624775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5DD9F17-588A-B64E-A1DB-F1F97BC9D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1998" y="890826"/>
            <a:ext cx="3285019" cy="3404819"/>
          </a:xfrm>
          <a:prstGeom prst="rect">
            <a:avLst/>
          </a:prstGeom>
        </p:spPr>
      </p:pic>
      <p:pic>
        <p:nvPicPr>
          <p:cNvPr id="1026" name="Picture 2" descr="UC Davis :: SIS">
            <a:extLst>
              <a:ext uri="{FF2B5EF4-FFF2-40B4-BE49-F238E27FC236}">
                <a16:creationId xmlns:a16="http://schemas.microsoft.com/office/drawing/2014/main" id="{CF377E2D-4809-B64E-9E04-69E8A1E8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91275"/>
            <a:ext cx="1409661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705E9-1E63-EEAB-EF0E-0ECBAD4283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0" y="6324600"/>
            <a:ext cx="935786" cy="340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3471E8-2F20-5A32-65DA-341CCE9306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38800" y="6324600"/>
            <a:ext cx="1833681" cy="307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6002</TotalTime>
  <Words>366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Times New Roman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Raymond Sukhdeo</cp:lastModifiedBy>
  <cp:revision>17</cp:revision>
  <cp:lastPrinted>2011-05-11T17:30:12Z</cp:lastPrinted>
  <dcterms:created xsi:type="dcterms:W3CDTF">2017-11-02T21:19:41Z</dcterms:created>
  <dcterms:modified xsi:type="dcterms:W3CDTF">2023-10-02T16:47:35Z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