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59EE29-C68A-FA7D-25AF-EA26CC0A1E7E}" name="Wise, Marshall A" initials="WMA" userId="S::marshall.wise@pnnl.gov::d84c1332-f494-433f-b3f1-35d3dd929719" providerId="AD"/>
  <p188:author id="{DB5AD34E-5652-42CD-630E-89AC5A58264C}" name="Sen, Kacoli" initials="SK" userId="S::kacoli.sen@pnnl.gov::b06ef3b8-9684-4d79-871b-2ad1237d05b5" providerId="AD"/>
  <p188:author id="{D5CC637B-E555-7CDE-9D10-BAE44AE40420}" name="Lamontagne, Jonathan" initials="LJ" userId="S::jlamon02@tufts.edu::ab86e124-8456-4c24-bf8b-70288a4bf81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966659-CE7E-4C67-A37E-0DD03D870AD3}" v="16" dt="2022-12-19T19:41:47.966"/>
    <p1510:client id="{9C447391-CDA9-4E70-8D36-8C466F27CEE1}" v="1" dt="2022-12-19T23:35:01.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9" autoAdjust="0"/>
    <p:restoredTop sz="94660"/>
  </p:normalViewPr>
  <p:slideViewPr>
    <p:cSldViewPr snapToGrid="0">
      <p:cViewPr varScale="1">
        <p:scale>
          <a:sx n="61" d="100"/>
          <a:sy n="61" d="100"/>
        </p:scale>
        <p:origin x="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n, Kacoli" userId="b06ef3b8-9684-4d79-871b-2ad1237d05b5" providerId="ADAL" clId="{94966659-CE7E-4C67-A37E-0DD03D870AD3}"/>
    <pc:docChg chg="undo custSel modSld">
      <pc:chgData name="Sen, Kacoli" userId="b06ef3b8-9684-4d79-871b-2ad1237d05b5" providerId="ADAL" clId="{94966659-CE7E-4C67-A37E-0DD03D870AD3}" dt="2022-12-19T19:47:37.005" v="365"/>
      <pc:docMkLst>
        <pc:docMk/>
      </pc:docMkLst>
      <pc:sldChg chg="modSp mod addCm modCm">
        <pc:chgData name="Sen, Kacoli" userId="b06ef3b8-9684-4d79-871b-2ad1237d05b5" providerId="ADAL" clId="{94966659-CE7E-4C67-A37E-0DD03D870AD3}" dt="2022-12-19T19:47:37.005" v="365"/>
        <pc:sldMkLst>
          <pc:docMk/>
          <pc:sldMk cId="990786828" sldId="257"/>
        </pc:sldMkLst>
        <pc:spChg chg="mod">
          <ac:chgData name="Sen, Kacoli" userId="b06ef3b8-9684-4d79-871b-2ad1237d05b5" providerId="ADAL" clId="{94966659-CE7E-4C67-A37E-0DD03D870AD3}" dt="2022-12-19T19:45:37.459" v="363" actId="20577"/>
          <ac:spMkLst>
            <pc:docMk/>
            <pc:sldMk cId="990786828" sldId="257"/>
            <ac:spMk id="5" creationId="{E38A9781-00AD-AB4C-B82A-C8F11788CBCD}"/>
          </ac:spMkLst>
        </pc:spChg>
        <pc:spChg chg="mod">
          <ac:chgData name="Sen, Kacoli" userId="b06ef3b8-9684-4d79-871b-2ad1237d05b5" providerId="ADAL" clId="{94966659-CE7E-4C67-A37E-0DD03D870AD3}" dt="2022-12-19T19:42:38.705" v="356" actId="14100"/>
          <ac:spMkLst>
            <pc:docMk/>
            <pc:sldMk cId="990786828" sldId="257"/>
            <ac:spMk id="7" creationId="{07B79105-4B18-F646-93CA-0168C9D74713}"/>
          </ac:spMkLst>
        </pc:spChg>
        <pc:spChg chg="mod">
          <ac:chgData name="Sen, Kacoli" userId="b06ef3b8-9684-4d79-871b-2ad1237d05b5" providerId="ADAL" clId="{94966659-CE7E-4C67-A37E-0DD03D870AD3}" dt="2022-12-19T19:41:47.966" v="352" actId="1076"/>
          <ac:spMkLst>
            <pc:docMk/>
            <pc:sldMk cId="990786828" sldId="257"/>
            <ac:spMk id="8" creationId="{F8D22B9A-0C0C-7A41-A2F3-5C6AB23F7EAD}"/>
          </ac:spMkLst>
        </pc:spChg>
      </pc:sldChg>
    </pc:docChg>
  </pc:docChgLst>
  <pc:docChgLst>
    <pc:chgData name="Mundy, Beth E" userId="09c03546-1d2d-4d82-89e1-bb5e2a2e687b" providerId="ADAL" clId="{9C447391-CDA9-4E70-8D36-8C466F27CEE1}"/>
    <pc:docChg chg="modSld">
      <pc:chgData name="Mundy, Beth E" userId="09c03546-1d2d-4d82-89e1-bb5e2a2e687b" providerId="ADAL" clId="{9C447391-CDA9-4E70-8D36-8C466F27CEE1}" dt="2022-12-19T23:35:01.408" v="14" actId="14100"/>
      <pc:docMkLst>
        <pc:docMk/>
      </pc:docMkLst>
      <pc:sldChg chg="modSp mod delCm modCm">
        <pc:chgData name="Mundy, Beth E" userId="09c03546-1d2d-4d82-89e1-bb5e2a2e687b" providerId="ADAL" clId="{9C447391-CDA9-4E70-8D36-8C466F27CEE1}" dt="2022-12-19T23:35:01.408" v="14" actId="14100"/>
        <pc:sldMkLst>
          <pc:docMk/>
          <pc:sldMk cId="990786828" sldId="257"/>
        </pc:sldMkLst>
        <pc:spChg chg="mod">
          <ac:chgData name="Mundy, Beth E" userId="09c03546-1d2d-4d82-89e1-bb5e2a2e687b" providerId="ADAL" clId="{9C447391-CDA9-4E70-8D36-8C466F27CEE1}" dt="2022-12-19T23:35:01.408" v="14" actId="14100"/>
          <ac:spMkLst>
            <pc:docMk/>
            <pc:sldMk cId="990786828" sldId="257"/>
            <ac:spMk id="5" creationId="{E38A9781-00AD-AB4C-B82A-C8F11788CBCD}"/>
          </ac:spMkLst>
        </pc:spChg>
        <pc:spChg chg="mod">
          <ac:chgData name="Mundy, Beth E" userId="09c03546-1d2d-4d82-89e1-bb5e2a2e687b" providerId="ADAL" clId="{9C447391-CDA9-4E70-8D36-8C466F27CEE1}" dt="2022-12-19T23:34:37.629" v="8" actId="113"/>
          <ac:spMkLst>
            <pc:docMk/>
            <pc:sldMk cId="990786828" sldId="257"/>
            <ac:spMk id="8" creationId="{F8D22B9A-0C0C-7A41-A2F3-5C6AB23F7E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9E9FB7-03E7-4861-9202-B26505B40CA6}" type="datetimeFigureOut">
              <a:rPr lang="en-US" smtClean="0"/>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162922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9E9FB7-03E7-4861-9202-B26505B40CA6}" type="datetimeFigureOut">
              <a:rPr lang="en-US" smtClean="0"/>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1793821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9E9FB7-03E7-4861-9202-B26505B40CA6}" type="datetimeFigureOut">
              <a:rPr lang="en-US" smtClean="0"/>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43971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9E9FB7-03E7-4861-9202-B26505B40CA6}" type="datetimeFigureOut">
              <a:rPr lang="en-US" smtClean="0"/>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3644563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9E9FB7-03E7-4861-9202-B26505B40CA6}" type="datetimeFigureOut">
              <a:rPr lang="en-US" smtClean="0"/>
              <a:t>12/19/2022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262461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9E9FB7-03E7-4861-9202-B26505B40CA6}" type="datetimeFigureOut">
              <a:rPr lang="en-US" smtClean="0"/>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287937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9E9FB7-03E7-4861-9202-B26505B40CA6}" type="datetimeFigureOut">
              <a:rPr lang="en-US" smtClean="0"/>
              <a:t>12/19/2022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200070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9E9FB7-03E7-4861-9202-B26505B40CA6}" type="datetimeFigureOut">
              <a:rPr lang="en-US" smtClean="0"/>
              <a:t>12/19/2022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2522927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E9FB7-03E7-4861-9202-B26505B40CA6}" type="datetimeFigureOut">
              <a:rPr lang="en-US" smtClean="0"/>
              <a:t>12/19/2022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3823908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9E9FB7-03E7-4861-9202-B26505B40CA6}" type="datetimeFigureOut">
              <a:rPr lang="en-US" smtClean="0"/>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3321383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9E9FB7-03E7-4861-9202-B26505B40CA6}" type="datetimeFigureOut">
              <a:rPr lang="en-US" smtClean="0"/>
              <a:t>12/19/2022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8960E-97F8-462A-B51A-F96DAFC71FDB}" type="slidenum">
              <a:rPr lang="en-US" smtClean="0"/>
              <a:t>‹#›</a:t>
            </a:fld>
            <a:endParaRPr lang="en-US"/>
          </a:p>
        </p:txBody>
      </p:sp>
    </p:spTree>
    <p:extLst>
      <p:ext uri="{BB962C8B-B14F-4D97-AF65-F5344CB8AC3E}">
        <p14:creationId xmlns:p14="http://schemas.microsoft.com/office/powerpoint/2010/main" val="626139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E9FB7-03E7-4861-9202-B26505B40CA6}" type="datetimeFigureOut">
              <a:rPr lang="en-US" smtClean="0"/>
              <a:t>12/19/2022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8960E-97F8-462A-B51A-F96DAFC71FDB}" type="slidenum">
              <a:rPr lang="en-US" smtClean="0"/>
              <a:t>‹#›</a:t>
            </a:fld>
            <a:endParaRPr lang="en-US"/>
          </a:p>
        </p:txBody>
      </p:sp>
    </p:spTree>
    <p:extLst>
      <p:ext uri="{BB962C8B-B14F-4D97-AF65-F5344CB8AC3E}">
        <p14:creationId xmlns:p14="http://schemas.microsoft.com/office/powerpoint/2010/main" val="3175230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DCEA1157-082A-5849-8ECA-8EDBD1E810D7}"/>
              </a:ext>
            </a:extLst>
          </p:cNvPr>
          <p:cNvSpPr>
            <a:spLocks noChangeArrowheads="1"/>
          </p:cNvSpPr>
          <p:nvPr/>
        </p:nvSpPr>
        <p:spPr bwMode="auto">
          <a:xfrm>
            <a:off x="0" y="7945"/>
            <a:ext cx="12192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Modeling the Impacts of Land Scarcity under Deep Uncertainty</a:t>
            </a:r>
          </a:p>
        </p:txBody>
      </p:sp>
      <p:sp>
        <p:nvSpPr>
          <p:cNvPr id="5" name="Rectangle 4">
            <a:extLst>
              <a:ext uri="{FF2B5EF4-FFF2-40B4-BE49-F238E27FC236}">
                <a16:creationId xmlns:a16="http://schemas.microsoft.com/office/drawing/2014/main" id="{E38A9781-00AD-AB4C-B82A-C8F11788CBCD}"/>
              </a:ext>
            </a:extLst>
          </p:cNvPr>
          <p:cNvSpPr>
            <a:spLocks noChangeArrowheads="1"/>
          </p:cNvSpPr>
          <p:nvPr/>
        </p:nvSpPr>
        <p:spPr bwMode="auto">
          <a:xfrm>
            <a:off x="69742" y="1088322"/>
            <a:ext cx="6735873" cy="5564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69" indent="-231769" algn="ctr">
              <a:spcBef>
                <a:spcPct val="15000"/>
              </a:spcBef>
              <a:defRPr/>
            </a:pPr>
            <a:r>
              <a:rPr lang="en-US" sz="1400" b="1" dirty="0">
                <a:solidFill>
                  <a:prstClr val="black"/>
                </a:solidFill>
              </a:rPr>
              <a:t>Objective</a:t>
            </a:r>
          </a:p>
          <a:p>
            <a:pPr marL="285744" indent="-285744">
              <a:spcBef>
                <a:spcPct val="15000"/>
              </a:spcBef>
              <a:buFont typeface="Arial" pitchFamily="34" charset="0"/>
              <a:buChar char="●"/>
              <a:defRPr/>
            </a:pPr>
            <a:r>
              <a:rPr lang="en-US" sz="1400" dirty="0">
                <a:solidFill>
                  <a:prstClr val="black"/>
                </a:solidFill>
              </a:rPr>
              <a:t>Quantify impacts of land scarcity from the supply (conservation) and demand (biofuel production) side drivers as well as their combined effects on food prices and production, water withdrawals, and carbon emissions.</a:t>
            </a:r>
          </a:p>
          <a:p>
            <a:pPr marL="285744" indent="-285744">
              <a:spcBef>
                <a:spcPct val="15000"/>
              </a:spcBef>
              <a:buFont typeface="Arial" pitchFamily="34" charset="0"/>
              <a:buChar char="●"/>
              <a:defRPr/>
            </a:pPr>
            <a:r>
              <a:rPr lang="en-US" sz="1400" dirty="0">
                <a:solidFill>
                  <a:prstClr val="black"/>
                </a:solidFill>
              </a:rPr>
              <a:t>Evaluate how these impacts are shaped by diverse uncertainties.</a:t>
            </a:r>
          </a:p>
          <a:p>
            <a:pPr marL="285744" indent="-285744">
              <a:spcBef>
                <a:spcPct val="15000"/>
              </a:spcBef>
              <a:buFont typeface="Arial" pitchFamily="34" charset="0"/>
              <a:buChar char="●"/>
              <a:defRPr/>
            </a:pPr>
            <a:endParaRPr lang="en-US" sz="1400" b="1" dirty="0">
              <a:solidFill>
                <a:prstClr val="black"/>
              </a:solidFill>
            </a:endParaRPr>
          </a:p>
          <a:p>
            <a:pPr marL="231769" indent="-231769" algn="ctr">
              <a:spcBef>
                <a:spcPct val="15000"/>
              </a:spcBef>
              <a:defRPr/>
            </a:pPr>
            <a:r>
              <a:rPr lang="en-US" sz="1400" b="1" dirty="0">
                <a:solidFill>
                  <a:prstClr val="black"/>
                </a:solidFill>
              </a:rPr>
              <a:t>Approach</a:t>
            </a:r>
          </a:p>
          <a:p>
            <a:pPr marL="285744" indent="-285744">
              <a:spcBef>
                <a:spcPct val="15000"/>
              </a:spcBef>
              <a:buFont typeface="Arial" pitchFamily="34" charset="0"/>
              <a:buChar char="●"/>
              <a:defRPr/>
            </a:pPr>
            <a:r>
              <a:rPr lang="en-US" sz="1400" dirty="0">
                <a:solidFill>
                  <a:prstClr val="black"/>
                </a:solidFill>
              </a:rPr>
              <a:t>Create an ensemble of scenarios that samples socioeconomic, technological, hydroclimatic, and biophysical uncertainties.</a:t>
            </a:r>
          </a:p>
          <a:p>
            <a:pPr marL="285744" indent="-285744">
              <a:spcBef>
                <a:spcPct val="15000"/>
              </a:spcBef>
              <a:buFont typeface="Arial" pitchFamily="34" charset="0"/>
              <a:buChar char="●"/>
              <a:defRPr/>
            </a:pPr>
            <a:r>
              <a:rPr lang="en-US" sz="1400" dirty="0">
                <a:solidFill>
                  <a:prstClr val="black"/>
                </a:solidFill>
              </a:rPr>
              <a:t>Model each scenario using the Global Change Analysis Model (GCAM) to represent interactions and feedbacks between the economy and the physical Earth system.</a:t>
            </a:r>
          </a:p>
          <a:p>
            <a:pPr marL="285744" indent="-285744">
              <a:spcBef>
                <a:spcPct val="15000"/>
              </a:spcBef>
              <a:buFont typeface="Arial" pitchFamily="34" charset="0"/>
              <a:buChar char="●"/>
              <a:defRPr/>
            </a:pPr>
            <a:r>
              <a:rPr lang="en-US" sz="1400" dirty="0"/>
              <a:t>Calculate the impacts of scarcity by finding the difference in food prices, food production, water withdrawals, and carbon emissions between a scenario with land constraints imposed and the corresponding baseline scenario.</a:t>
            </a:r>
          </a:p>
          <a:p>
            <a:pPr marL="285744" indent="-285744">
              <a:spcBef>
                <a:spcPct val="15000"/>
              </a:spcBef>
              <a:buFont typeface="Arial" pitchFamily="34" charset="0"/>
              <a:buChar char="●"/>
              <a:defRPr/>
            </a:pPr>
            <a:r>
              <a:rPr lang="en-US" sz="1400" dirty="0">
                <a:solidFill>
                  <a:prstClr val="black"/>
                </a:solidFill>
              </a:rPr>
              <a:t>Analyze impacts at both global and regional scales.</a:t>
            </a:r>
          </a:p>
          <a:p>
            <a:pPr marL="285744" indent="-285744">
              <a:spcBef>
                <a:spcPct val="15000"/>
              </a:spcBef>
              <a:buFont typeface="Arial" pitchFamily="34" charset="0"/>
              <a:buChar char="●"/>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57" indent="-283457">
              <a:spcBef>
                <a:spcPct val="15000"/>
              </a:spcBef>
              <a:buFont typeface="Arial" panose="020B0604020202020204" pitchFamily="34" charset="0"/>
              <a:buChar char="●"/>
            </a:pPr>
            <a:r>
              <a:rPr lang="en-US" altLang="en-US" sz="1400" dirty="0">
                <a:solidFill>
                  <a:srgbClr val="000000"/>
                </a:solidFill>
              </a:rPr>
              <a:t>Increasing food demands coupled with land conservation measures work together to exacerbate land scarcity.</a:t>
            </a:r>
          </a:p>
          <a:p>
            <a:pPr marL="283457" indent="-283457">
              <a:spcBef>
                <a:spcPct val="15000"/>
              </a:spcBef>
              <a:buFont typeface="Arial" panose="020B0604020202020204" pitchFamily="34" charset="0"/>
              <a:buChar char="●"/>
            </a:pPr>
            <a:r>
              <a:rPr lang="en-US" altLang="en-US" sz="1400" dirty="0">
                <a:solidFill>
                  <a:srgbClr val="000000"/>
                </a:solidFill>
              </a:rPr>
              <a:t>Land scarcity can prompt tradeoffs between environmental and  economic metrics of interest. </a:t>
            </a:r>
          </a:p>
          <a:p>
            <a:pPr marL="283457" indent="-283457">
              <a:spcBef>
                <a:spcPct val="15000"/>
              </a:spcBef>
              <a:buFont typeface="Arial" panose="020B0604020202020204" pitchFamily="34" charset="0"/>
              <a:buChar char="●"/>
            </a:pPr>
            <a:r>
              <a:rPr lang="en-US" altLang="en-US" sz="1400" dirty="0">
                <a:solidFill>
                  <a:srgbClr val="000000"/>
                </a:solidFill>
              </a:rPr>
              <a:t>The impacts of land scarcity can manifest disproportionately across regions. </a:t>
            </a:r>
          </a:p>
        </p:txBody>
      </p:sp>
      <p:sp>
        <p:nvSpPr>
          <p:cNvPr id="7" name="TextBox 6">
            <a:extLst>
              <a:ext uri="{FF2B5EF4-FFF2-40B4-BE49-F238E27FC236}">
                <a16:creationId xmlns:a16="http://schemas.microsoft.com/office/drawing/2014/main" id="{07B79105-4B18-F646-93CA-0168C9D74713}"/>
              </a:ext>
            </a:extLst>
          </p:cNvPr>
          <p:cNvSpPr txBox="1"/>
          <p:nvPr/>
        </p:nvSpPr>
        <p:spPr>
          <a:xfrm>
            <a:off x="7161593" y="4973750"/>
            <a:ext cx="5030407" cy="861774"/>
          </a:xfrm>
          <a:prstGeom prst="rect">
            <a:avLst/>
          </a:prstGeom>
          <a:noFill/>
        </p:spPr>
        <p:txBody>
          <a:bodyPr wrap="square" rtlCol="0">
            <a:spAutoFit/>
          </a:bodyPr>
          <a:lstStyle/>
          <a:p>
            <a:r>
              <a:rPr lang="en-US" sz="1000" b="1" dirty="0">
                <a:solidFill>
                  <a:srgbClr val="0000FF"/>
                </a:solidFill>
                <a:latin typeface="Arial" panose="020B0604020202020204" pitchFamily="34" charset="0"/>
                <a:cs typeface="Arial" panose="020B0604020202020204" pitchFamily="34" charset="0"/>
              </a:rPr>
              <a:t>The log modulus of percent change in metrics for different regions from implementing a biofuel constraint from nonfood sources and the land conservation constraint. Positive values indicate favorable outcomes (e.g., lower water withdrawals, higher food production, lower food prices, and decreases in carbon emissions).</a:t>
            </a:r>
          </a:p>
        </p:txBody>
      </p:sp>
      <p:sp>
        <p:nvSpPr>
          <p:cNvPr id="8" name="Text Box 6">
            <a:extLst>
              <a:ext uri="{FF2B5EF4-FFF2-40B4-BE49-F238E27FC236}">
                <a16:creationId xmlns:a16="http://schemas.microsoft.com/office/drawing/2014/main" id="{F8D22B9A-0C0C-7A41-A2F3-5C6AB23F7EAD}"/>
              </a:ext>
            </a:extLst>
          </p:cNvPr>
          <p:cNvSpPr txBox="1">
            <a:spLocks noChangeArrowheads="1"/>
          </p:cNvSpPr>
          <p:nvPr/>
        </p:nvSpPr>
        <p:spPr bwMode="auto">
          <a:xfrm>
            <a:off x="7161593" y="6058043"/>
            <a:ext cx="4915545"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Arial" panose="020B0604020202020204" pitchFamily="34" charset="0"/>
                <a:cs typeface="Arial" panose="020B0604020202020204" pitchFamily="34" charset="0"/>
              </a:rPr>
              <a:t>F. Dolan, J. Lamontagne, K. Calvin, A. Snyder, K. B. Narayan, A. V. Di Vittorio, and C. R. </a:t>
            </a:r>
            <a:r>
              <a:rPr lang="en-US" altLang="en-US" sz="1000" dirty="0" err="1">
                <a:solidFill>
                  <a:srgbClr val="000000"/>
                </a:solidFill>
                <a:latin typeface="Arial" panose="020B0604020202020204" pitchFamily="34" charset="0"/>
                <a:cs typeface="Arial" panose="020B0604020202020204" pitchFamily="34" charset="0"/>
              </a:rPr>
              <a:t>VernonF</a:t>
            </a:r>
            <a:r>
              <a:rPr lang="en-US" altLang="en-US" sz="1000" dirty="0">
                <a:solidFill>
                  <a:srgbClr val="000000"/>
                </a:solidFill>
                <a:latin typeface="Arial" panose="020B0604020202020204" pitchFamily="34" charset="0"/>
                <a:cs typeface="Arial" panose="020B0604020202020204" pitchFamily="34" charset="0"/>
              </a:rPr>
              <a:t>. Dolan, et al. “Modeling The Economic And Environmental Impacts Of Land Scarcity Under Deep Uncertainty.” </a:t>
            </a:r>
            <a:r>
              <a:rPr lang="en-US" altLang="en-US" sz="1000" i="1" dirty="0">
                <a:solidFill>
                  <a:srgbClr val="000000"/>
                </a:solidFill>
                <a:latin typeface="Arial" panose="020B0604020202020204" pitchFamily="34" charset="0"/>
                <a:cs typeface="Arial" panose="020B0604020202020204" pitchFamily="34" charset="0"/>
              </a:rPr>
              <a:t>Earth’s Future,</a:t>
            </a:r>
            <a:r>
              <a:rPr lang="en-US" altLang="en-US" sz="1000" dirty="0">
                <a:solidFill>
                  <a:srgbClr val="000000"/>
                </a:solidFill>
                <a:latin typeface="Arial" panose="020B0604020202020204" pitchFamily="34" charset="0"/>
                <a:cs typeface="Arial" panose="020B0604020202020204" pitchFamily="34" charset="0"/>
              </a:rPr>
              <a:t> </a:t>
            </a:r>
            <a:r>
              <a:rPr lang="en-US" altLang="en-US" sz="1000" b="1" dirty="0">
                <a:solidFill>
                  <a:srgbClr val="000000"/>
                </a:solidFill>
                <a:latin typeface="Arial" panose="020B0604020202020204" pitchFamily="34" charset="0"/>
                <a:cs typeface="Arial" panose="020B0604020202020204" pitchFamily="34" charset="0"/>
              </a:rPr>
              <a:t>10(2), </a:t>
            </a:r>
            <a:r>
              <a:rPr lang="en-US" altLang="en-US" sz="1000" dirty="0">
                <a:solidFill>
                  <a:srgbClr val="000000"/>
                </a:solidFill>
                <a:latin typeface="Arial" panose="020B0604020202020204" pitchFamily="34" charset="0"/>
                <a:cs typeface="Arial" panose="020B0604020202020204" pitchFamily="34" charset="0"/>
              </a:rPr>
              <a:t>e2021EF002466 (2022). [DOI: 10.1029/2021EF002466]</a:t>
            </a:r>
          </a:p>
        </p:txBody>
      </p:sp>
      <p:grpSp>
        <p:nvGrpSpPr>
          <p:cNvPr id="3" name="Group 2">
            <a:extLst>
              <a:ext uri="{FF2B5EF4-FFF2-40B4-BE49-F238E27FC236}">
                <a16:creationId xmlns:a16="http://schemas.microsoft.com/office/drawing/2014/main" id="{602B20CB-7441-425F-9C10-384D2FB23F55}"/>
              </a:ext>
            </a:extLst>
          </p:cNvPr>
          <p:cNvGrpSpPr/>
          <p:nvPr/>
        </p:nvGrpSpPr>
        <p:grpSpPr>
          <a:xfrm>
            <a:off x="7500789" y="-361950"/>
            <a:ext cx="3832820" cy="5227200"/>
            <a:chOff x="5139883" y="-206024"/>
            <a:chExt cx="3832820" cy="5227200"/>
          </a:xfrm>
        </p:grpSpPr>
        <p:pic>
          <p:nvPicPr>
            <p:cNvPr id="11" name="Picture 10" descr="Chart, line chart&#10;&#10;Description automatically generated">
              <a:extLst>
                <a:ext uri="{FF2B5EF4-FFF2-40B4-BE49-F238E27FC236}">
                  <a16:creationId xmlns:a16="http://schemas.microsoft.com/office/drawing/2014/main" id="{890E9EC0-6833-416F-89B6-50F7ED85E74B}"/>
                </a:ext>
              </a:extLst>
            </p:cNvPr>
            <p:cNvPicPr>
              <a:picLocks noChangeAspect="1"/>
            </p:cNvPicPr>
            <p:nvPr/>
          </p:nvPicPr>
          <p:blipFill rotWithShape="1">
            <a:blip r:embed="rId2">
              <a:extLst>
                <a:ext uri="{28A0092B-C50C-407E-A947-70E740481C1C}">
                  <a14:useLocalDpi xmlns:a14="http://schemas.microsoft.com/office/drawing/2010/main" val="0"/>
                </a:ext>
              </a:extLst>
            </a:blip>
            <a:srcRect l="509" t="-33030" r="-2027" b="27173"/>
            <a:stretch/>
          </p:blipFill>
          <p:spPr>
            <a:xfrm>
              <a:off x="5544217" y="-206024"/>
              <a:ext cx="3428486" cy="4326781"/>
            </a:xfrm>
            <a:prstGeom prst="rect">
              <a:avLst/>
            </a:prstGeom>
          </p:spPr>
        </p:pic>
        <p:sp>
          <p:nvSpPr>
            <p:cNvPr id="12" name="TextBox 11">
              <a:extLst>
                <a:ext uri="{FF2B5EF4-FFF2-40B4-BE49-F238E27FC236}">
                  <a16:creationId xmlns:a16="http://schemas.microsoft.com/office/drawing/2014/main" id="{06CB0901-5271-4B01-B4F5-8BA5ED769464}"/>
                </a:ext>
              </a:extLst>
            </p:cNvPr>
            <p:cNvSpPr txBox="1"/>
            <p:nvPr/>
          </p:nvSpPr>
          <p:spPr>
            <a:xfrm>
              <a:off x="5343059" y="1431242"/>
              <a:ext cx="351378" cy="1323439"/>
            </a:xfrm>
            <a:prstGeom prst="rect">
              <a:avLst/>
            </a:prstGeom>
            <a:noFill/>
          </p:spPr>
          <p:txBody>
            <a:bodyPr wrap="none" rtlCol="0">
              <a:spAutoFit/>
            </a:bodyPr>
            <a:lstStyle/>
            <a:p>
              <a:r>
                <a:rPr lang="en-US" sz="1600" dirty="0">
                  <a:solidFill>
                    <a:schemeClr val="tx1">
                      <a:lumMod val="65000"/>
                      <a:lumOff val="35000"/>
                    </a:schemeClr>
                  </a:solidFill>
                </a:rPr>
                <a:t>1</a:t>
              </a:r>
            </a:p>
            <a:p>
              <a:endParaRPr lang="en-US" sz="1600" dirty="0">
                <a:solidFill>
                  <a:schemeClr val="tx1">
                    <a:lumMod val="65000"/>
                    <a:lumOff val="35000"/>
                  </a:schemeClr>
                </a:solidFill>
              </a:endParaRPr>
            </a:p>
            <a:p>
              <a:r>
                <a:rPr lang="en-US" sz="1600" dirty="0">
                  <a:solidFill>
                    <a:schemeClr val="tx1">
                      <a:lumMod val="65000"/>
                      <a:lumOff val="35000"/>
                    </a:schemeClr>
                  </a:solidFill>
                </a:rPr>
                <a:t>0</a:t>
              </a:r>
            </a:p>
            <a:p>
              <a:endParaRPr lang="en-US" sz="1600" dirty="0">
                <a:solidFill>
                  <a:schemeClr val="tx1">
                    <a:lumMod val="65000"/>
                    <a:lumOff val="35000"/>
                  </a:schemeClr>
                </a:solidFill>
              </a:endParaRPr>
            </a:p>
            <a:p>
              <a:r>
                <a:rPr lang="en-US" sz="1600" dirty="0">
                  <a:solidFill>
                    <a:schemeClr val="tx1">
                      <a:lumMod val="65000"/>
                      <a:lumOff val="35000"/>
                    </a:schemeClr>
                  </a:solidFill>
                </a:rPr>
                <a:t>-1</a:t>
              </a:r>
            </a:p>
          </p:txBody>
        </p:sp>
        <p:sp>
          <p:nvSpPr>
            <p:cNvPr id="13" name="TextBox 12">
              <a:extLst>
                <a:ext uri="{FF2B5EF4-FFF2-40B4-BE49-F238E27FC236}">
                  <a16:creationId xmlns:a16="http://schemas.microsoft.com/office/drawing/2014/main" id="{9ED83DE9-F539-4FD3-A9D5-CE09C748F5F3}"/>
                </a:ext>
              </a:extLst>
            </p:cNvPr>
            <p:cNvSpPr txBox="1"/>
            <p:nvPr/>
          </p:nvSpPr>
          <p:spPr>
            <a:xfrm rot="16200000">
              <a:off x="4268179" y="2018739"/>
              <a:ext cx="2081961" cy="338554"/>
            </a:xfrm>
            <a:prstGeom prst="rect">
              <a:avLst/>
            </a:prstGeom>
            <a:noFill/>
          </p:spPr>
          <p:txBody>
            <a:bodyPr wrap="square" rtlCol="0">
              <a:spAutoFit/>
            </a:bodyPr>
            <a:lstStyle/>
            <a:p>
              <a:r>
                <a:rPr lang="en-US" sz="1600" dirty="0">
                  <a:solidFill>
                    <a:schemeClr val="tx1">
                      <a:lumMod val="65000"/>
                      <a:lumOff val="35000"/>
                    </a:schemeClr>
                  </a:solidFill>
                </a:rPr>
                <a:t>Log modulus % change</a:t>
              </a:r>
            </a:p>
          </p:txBody>
        </p:sp>
        <p:pic>
          <p:nvPicPr>
            <p:cNvPr id="10" name="Picture 9" descr="Chart, line chart&#10;&#10;Description automatically generated">
              <a:extLst>
                <a:ext uri="{FF2B5EF4-FFF2-40B4-BE49-F238E27FC236}">
                  <a16:creationId xmlns:a16="http://schemas.microsoft.com/office/drawing/2014/main" id="{B10B32D0-16DE-4B50-A8D0-3144E5A107BA}"/>
                </a:ext>
              </a:extLst>
            </p:cNvPr>
            <p:cNvPicPr>
              <a:picLocks noChangeAspect="1"/>
            </p:cNvPicPr>
            <p:nvPr/>
          </p:nvPicPr>
          <p:blipFill rotWithShape="1">
            <a:blip r:embed="rId2">
              <a:extLst>
                <a:ext uri="{28A0092B-C50C-407E-A947-70E740481C1C}">
                  <a14:useLocalDpi xmlns:a14="http://schemas.microsoft.com/office/drawing/2010/main" val="0"/>
                </a:ext>
              </a:extLst>
            </a:blip>
            <a:srcRect l="530" t="71795" r="1"/>
            <a:stretch/>
          </p:blipFill>
          <p:spPr>
            <a:xfrm>
              <a:off x="5439252" y="3868328"/>
              <a:ext cx="3395663" cy="1152848"/>
            </a:xfrm>
            <a:prstGeom prst="rect">
              <a:avLst/>
            </a:prstGeom>
          </p:spPr>
        </p:pic>
      </p:grpSp>
    </p:spTree>
    <p:extLst>
      <p:ext uri="{BB962C8B-B14F-4D97-AF65-F5344CB8AC3E}">
        <p14:creationId xmlns:p14="http://schemas.microsoft.com/office/powerpoint/2010/main" val="9907868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10227</TotalTime>
  <Words>316</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Flannery Dolan;Editor</dc:creator>
  <cp:lastModifiedBy>Mundy, Beth E</cp:lastModifiedBy>
  <cp:revision>15</cp:revision>
  <dcterms:created xsi:type="dcterms:W3CDTF">2022-03-18T20:59:01Z</dcterms:created>
  <dcterms:modified xsi:type="dcterms:W3CDTF">2022-12-19T23:35:07Z</dcterms:modified>
</cp:coreProperties>
</file>