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1218882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3839">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23A341-9583-D9DD-1A12-7ED5DB7BBEEA}" name="Snyder, Abigail C" initials="" userId="S::abigail.snyder@pnnl.gov::e919b681-6d0a-40fa-b090-d7906b810622" providerId="AD"/>
  <p188:author id="{1C29CBED-0268-E4E7-3411-9E78F49864F8}" name="Steyn, Rita A" initials="SRA" userId="S::rita.steyn@pnnl.gov::c447a19d-37ed-4e27-8cee-dae1ac437e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08" d="100"/>
          <a:sy n="108" d="100"/>
        </p:scale>
        <p:origin x="678" y="102"/>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2063" y="685800"/>
            <a:ext cx="6094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82296de427_0_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82296de427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507" y="992767"/>
            <a:ext cx="11358000" cy="2736900"/>
          </a:xfrm>
          <a:prstGeom prst="rect">
            <a:avLst/>
          </a:prstGeom>
        </p:spPr>
        <p:txBody>
          <a:bodyPr spcFirstLastPara="1" wrap="square" lIns="121875" tIns="121875" rIns="121875" bIns="121875" anchor="b" anchorCtr="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a:endParaRPr/>
          </a:p>
        </p:txBody>
      </p:sp>
      <p:sp>
        <p:nvSpPr>
          <p:cNvPr id="11" name="Google Shape;11;p2"/>
          <p:cNvSpPr txBox="1">
            <a:spLocks noGrp="1"/>
          </p:cNvSpPr>
          <p:nvPr>
            <p:ph type="subTitle" idx="1"/>
          </p:nvPr>
        </p:nvSpPr>
        <p:spPr>
          <a:xfrm>
            <a:off x="415496" y="3778833"/>
            <a:ext cx="11358000" cy="1056900"/>
          </a:xfrm>
          <a:prstGeom prst="rect">
            <a:avLst/>
          </a:prstGeom>
        </p:spPr>
        <p:txBody>
          <a:bodyPr spcFirstLastPara="1" wrap="square" lIns="121875" tIns="121875" rIns="121875" bIns="121875" anchor="t" anchorCtr="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p2"/>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496" y="1474833"/>
            <a:ext cx="11358000" cy="2618100"/>
          </a:xfrm>
          <a:prstGeom prst="rect">
            <a:avLst/>
          </a:prstGeom>
        </p:spPr>
        <p:txBody>
          <a:bodyPr spcFirstLastPara="1" wrap="square" lIns="121875" tIns="121875" rIns="121875" bIns="121875" anchor="b" anchorCtr="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p11"/>
          <p:cNvSpPr txBox="1">
            <a:spLocks noGrp="1"/>
          </p:cNvSpPr>
          <p:nvPr>
            <p:ph type="body" idx="1"/>
          </p:nvPr>
        </p:nvSpPr>
        <p:spPr>
          <a:xfrm>
            <a:off x="415496" y="4202967"/>
            <a:ext cx="11358000" cy="1734300"/>
          </a:xfrm>
          <a:prstGeom prst="rect">
            <a:avLst/>
          </a:prstGeom>
        </p:spPr>
        <p:txBody>
          <a:bodyPr spcFirstLastPara="1" wrap="square" lIns="121875" tIns="121875" rIns="121875" bIns="121875" anchor="t" anchorCtr="0">
            <a:normAutofit/>
          </a:bodyPr>
          <a:lstStyle>
            <a:lvl1pPr marL="457200" lvl="0" indent="-381000" algn="ctr">
              <a:spcBef>
                <a:spcPts val="0"/>
              </a:spcBef>
              <a:spcAft>
                <a:spcPts val="0"/>
              </a:spcAft>
              <a:buSzPts val="2400"/>
              <a:buChar char="●"/>
              <a:defRPr/>
            </a:lvl1pPr>
            <a:lvl2pPr marL="914400" lvl="1" indent="-349250" algn="ctr">
              <a:spcBef>
                <a:spcPts val="0"/>
              </a:spcBef>
              <a:spcAft>
                <a:spcPts val="0"/>
              </a:spcAft>
              <a:buSzPts val="1900"/>
              <a:buChar char="○"/>
              <a:defRPr/>
            </a:lvl2pPr>
            <a:lvl3pPr marL="1371600" lvl="2" indent="-349250" algn="ctr">
              <a:spcBef>
                <a:spcPts val="0"/>
              </a:spcBef>
              <a:spcAft>
                <a:spcPts val="0"/>
              </a:spcAft>
              <a:buSzPts val="1900"/>
              <a:buChar char="■"/>
              <a:defRPr/>
            </a:lvl3pPr>
            <a:lvl4pPr marL="1828800" lvl="3" indent="-349250" algn="ctr">
              <a:spcBef>
                <a:spcPts val="0"/>
              </a:spcBef>
              <a:spcAft>
                <a:spcPts val="0"/>
              </a:spcAft>
              <a:buSzPts val="1900"/>
              <a:buChar char="●"/>
              <a:defRPr/>
            </a:lvl4pPr>
            <a:lvl5pPr marL="2286000" lvl="4" indent="-349250" algn="ctr">
              <a:spcBef>
                <a:spcPts val="0"/>
              </a:spcBef>
              <a:spcAft>
                <a:spcPts val="0"/>
              </a:spcAft>
              <a:buSzPts val="1900"/>
              <a:buChar char="○"/>
              <a:defRPr/>
            </a:lvl5pPr>
            <a:lvl6pPr marL="2743200" lvl="5" indent="-349250" algn="ctr">
              <a:spcBef>
                <a:spcPts val="0"/>
              </a:spcBef>
              <a:spcAft>
                <a:spcPts val="0"/>
              </a:spcAft>
              <a:buSzPts val="1900"/>
              <a:buChar char="■"/>
              <a:defRPr/>
            </a:lvl6pPr>
            <a:lvl7pPr marL="3200400" lvl="6" indent="-349250" algn="ctr">
              <a:spcBef>
                <a:spcPts val="0"/>
              </a:spcBef>
              <a:spcAft>
                <a:spcPts val="0"/>
              </a:spcAft>
              <a:buSzPts val="1900"/>
              <a:buChar char="●"/>
              <a:defRPr/>
            </a:lvl7pPr>
            <a:lvl8pPr marL="3657600" lvl="7" indent="-349250" algn="ctr">
              <a:spcBef>
                <a:spcPts val="0"/>
              </a:spcBef>
              <a:spcAft>
                <a:spcPts val="0"/>
              </a:spcAft>
              <a:buSzPts val="1900"/>
              <a:buChar char="○"/>
              <a:defRPr/>
            </a:lvl8pPr>
            <a:lvl9pPr marL="4114800" lvl="8" indent="-349250" algn="ctr">
              <a:spcBef>
                <a:spcPts val="0"/>
              </a:spcBef>
              <a:spcAft>
                <a:spcPts val="0"/>
              </a:spcAft>
              <a:buSzPts val="1900"/>
              <a:buChar char="■"/>
              <a:defRPr/>
            </a:lvl9pPr>
          </a:lstStyle>
          <a:p>
            <a:endParaRPr/>
          </a:p>
        </p:txBody>
      </p:sp>
      <p:sp>
        <p:nvSpPr>
          <p:cNvPr id="47" name="Google Shape;47;p11"/>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496" y="2867800"/>
            <a:ext cx="11358000" cy="1122300"/>
          </a:xfrm>
          <a:prstGeom prst="rect">
            <a:avLst/>
          </a:prstGeom>
        </p:spPr>
        <p:txBody>
          <a:bodyPr spcFirstLastPara="1" wrap="square" lIns="121875" tIns="121875" rIns="121875" bIns="121875"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3"/>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496" y="593367"/>
            <a:ext cx="11358000" cy="763500"/>
          </a:xfrm>
          <a:prstGeom prst="rect">
            <a:avLst/>
          </a:prstGeom>
        </p:spPr>
        <p:txBody>
          <a:bodyPr spcFirstLastPara="1" wrap="square" lIns="121875" tIns="121875" rIns="121875" bIns="121875"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8" name="Google Shape;18;p4"/>
          <p:cNvSpPr txBox="1">
            <a:spLocks noGrp="1"/>
          </p:cNvSpPr>
          <p:nvPr>
            <p:ph type="body" idx="1"/>
          </p:nvPr>
        </p:nvSpPr>
        <p:spPr>
          <a:xfrm>
            <a:off x="415496" y="1536633"/>
            <a:ext cx="11358000" cy="4555200"/>
          </a:xfrm>
          <a:prstGeom prst="rect">
            <a:avLst/>
          </a:prstGeom>
        </p:spPr>
        <p:txBody>
          <a:bodyPr spcFirstLastPara="1" wrap="square" lIns="121875" tIns="121875" rIns="121875" bIns="121875" anchor="t"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19" name="Google Shape;19;p4"/>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496" y="593367"/>
            <a:ext cx="11358000" cy="763500"/>
          </a:xfrm>
          <a:prstGeom prst="rect">
            <a:avLst/>
          </a:prstGeom>
        </p:spPr>
        <p:txBody>
          <a:bodyPr spcFirstLastPara="1" wrap="square" lIns="121875" tIns="121875" rIns="121875" bIns="121875"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2" name="Google Shape;22;p5"/>
          <p:cNvSpPr txBox="1">
            <a:spLocks noGrp="1"/>
          </p:cNvSpPr>
          <p:nvPr>
            <p:ph type="body" idx="1"/>
          </p:nvPr>
        </p:nvSpPr>
        <p:spPr>
          <a:xfrm>
            <a:off x="415496" y="1536633"/>
            <a:ext cx="5331900" cy="4555200"/>
          </a:xfrm>
          <a:prstGeom prst="rect">
            <a:avLst/>
          </a:prstGeom>
        </p:spPr>
        <p:txBody>
          <a:bodyPr spcFirstLastPara="1" wrap="square" lIns="121875" tIns="121875" rIns="121875" bIns="121875"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3" name="Google Shape;23;p5"/>
          <p:cNvSpPr txBox="1">
            <a:spLocks noGrp="1"/>
          </p:cNvSpPr>
          <p:nvPr>
            <p:ph type="body" idx="2"/>
          </p:nvPr>
        </p:nvSpPr>
        <p:spPr>
          <a:xfrm>
            <a:off x="6441588" y="1536633"/>
            <a:ext cx="5331900" cy="4555200"/>
          </a:xfrm>
          <a:prstGeom prst="rect">
            <a:avLst/>
          </a:prstGeom>
        </p:spPr>
        <p:txBody>
          <a:bodyPr spcFirstLastPara="1" wrap="square" lIns="121875" tIns="121875" rIns="121875" bIns="121875"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4" name="Google Shape;24;p5"/>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496" y="593367"/>
            <a:ext cx="11358000" cy="763500"/>
          </a:xfrm>
          <a:prstGeom prst="rect">
            <a:avLst/>
          </a:prstGeom>
        </p:spPr>
        <p:txBody>
          <a:bodyPr spcFirstLastPara="1" wrap="square" lIns="121875" tIns="121875" rIns="121875" bIns="121875"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7" name="Google Shape;27;p6"/>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496" y="740800"/>
            <a:ext cx="3743100" cy="1007700"/>
          </a:xfrm>
          <a:prstGeom prst="rect">
            <a:avLst/>
          </a:prstGeom>
        </p:spPr>
        <p:txBody>
          <a:bodyPr spcFirstLastPara="1" wrap="square" lIns="121875" tIns="121875" rIns="121875" bIns="121875" anchor="b" anchorCtr="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a:endParaRPr/>
          </a:p>
        </p:txBody>
      </p:sp>
      <p:sp>
        <p:nvSpPr>
          <p:cNvPr id="30" name="Google Shape;30;p7"/>
          <p:cNvSpPr txBox="1">
            <a:spLocks noGrp="1"/>
          </p:cNvSpPr>
          <p:nvPr>
            <p:ph type="body" idx="1"/>
          </p:nvPr>
        </p:nvSpPr>
        <p:spPr>
          <a:xfrm>
            <a:off x="415496" y="1852800"/>
            <a:ext cx="3743100" cy="4239300"/>
          </a:xfrm>
          <a:prstGeom prst="rect">
            <a:avLst/>
          </a:prstGeom>
        </p:spPr>
        <p:txBody>
          <a:bodyPr spcFirstLastPara="1" wrap="square" lIns="121875" tIns="121875" rIns="121875" bIns="121875" anchor="t" anchorCtr="0">
            <a:normAutofit/>
          </a:bodyPr>
          <a:lstStyle>
            <a:lvl1pPr marL="457200" lvl="0" indent="-330200">
              <a:spcBef>
                <a:spcPts val="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31" name="Google Shape;31;p7"/>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503" y="600200"/>
            <a:ext cx="8488200" cy="5454300"/>
          </a:xfrm>
          <a:prstGeom prst="rect">
            <a:avLst/>
          </a:prstGeom>
        </p:spPr>
        <p:txBody>
          <a:bodyPr spcFirstLastPara="1" wrap="square" lIns="121875" tIns="121875" rIns="121875" bIns="121875" anchor="ctr" anchorCtr="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
        <p:nvSpPr>
          <p:cNvPr id="34" name="Google Shape;34;p8"/>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6094475" y="-167"/>
            <a:ext cx="6094500" cy="6858000"/>
          </a:xfrm>
          <a:prstGeom prst="rect">
            <a:avLst/>
          </a:prstGeom>
          <a:solidFill>
            <a:schemeClr val="lt2"/>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53911" y="1644233"/>
            <a:ext cx="5392200" cy="1976400"/>
          </a:xfrm>
          <a:prstGeom prst="rect">
            <a:avLst/>
          </a:prstGeom>
        </p:spPr>
        <p:txBody>
          <a:bodyPr spcFirstLastPara="1" wrap="square" lIns="121875" tIns="121875" rIns="121875" bIns="121875" anchor="b" anchorCtr="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a:endParaRPr/>
          </a:p>
        </p:txBody>
      </p:sp>
      <p:sp>
        <p:nvSpPr>
          <p:cNvPr id="38" name="Google Shape;38;p9"/>
          <p:cNvSpPr txBox="1">
            <a:spLocks noGrp="1"/>
          </p:cNvSpPr>
          <p:nvPr>
            <p:ph type="subTitle" idx="1"/>
          </p:nvPr>
        </p:nvSpPr>
        <p:spPr>
          <a:xfrm>
            <a:off x="353911" y="3737433"/>
            <a:ext cx="5392200" cy="1646700"/>
          </a:xfrm>
          <a:prstGeom prst="rect">
            <a:avLst/>
          </a:prstGeom>
        </p:spPr>
        <p:txBody>
          <a:bodyPr spcFirstLastPara="1" wrap="square" lIns="121875" tIns="121875" rIns="121875" bIns="12187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9" name="Google Shape;39;p9"/>
          <p:cNvSpPr txBox="1">
            <a:spLocks noGrp="1"/>
          </p:cNvSpPr>
          <p:nvPr>
            <p:ph type="body" idx="2"/>
          </p:nvPr>
        </p:nvSpPr>
        <p:spPr>
          <a:xfrm>
            <a:off x="6584352" y="965433"/>
            <a:ext cx="5114700" cy="4926900"/>
          </a:xfrm>
          <a:prstGeom prst="rect">
            <a:avLst/>
          </a:prstGeom>
        </p:spPr>
        <p:txBody>
          <a:bodyPr spcFirstLastPara="1" wrap="square" lIns="121875" tIns="121875" rIns="121875" bIns="121875" anchor="ctr"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40" name="Google Shape;40;p9"/>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496" y="5640767"/>
            <a:ext cx="7996500" cy="806700"/>
          </a:xfrm>
          <a:prstGeom prst="rect">
            <a:avLst/>
          </a:prstGeom>
        </p:spPr>
        <p:txBody>
          <a:bodyPr spcFirstLastPara="1" wrap="square" lIns="121875" tIns="121875" rIns="121875" bIns="121875" anchor="ctr" anchorCtr="0">
            <a:normAutofit/>
          </a:bodyPr>
          <a:lstStyle>
            <a:lvl1pPr marL="457200" lvl="0" indent="-228600">
              <a:lnSpc>
                <a:spcPct val="100000"/>
              </a:lnSpc>
              <a:spcBef>
                <a:spcPts val="0"/>
              </a:spcBef>
              <a:spcAft>
                <a:spcPts val="0"/>
              </a:spcAft>
              <a:buSzPts val="2400"/>
              <a:buNone/>
              <a:defRPr/>
            </a:lvl1pPr>
          </a:lstStyle>
          <a:p>
            <a:endParaRPr/>
          </a:p>
        </p:txBody>
      </p:sp>
      <p:sp>
        <p:nvSpPr>
          <p:cNvPr id="43" name="Google Shape;43;p10"/>
          <p:cNvSpPr txBox="1">
            <a:spLocks noGrp="1"/>
          </p:cNvSpPr>
          <p:nvPr>
            <p:ph type="sldNum" idx="12"/>
          </p:nvPr>
        </p:nvSpPr>
        <p:spPr>
          <a:xfrm>
            <a:off x="11293784"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496" y="593367"/>
            <a:ext cx="11358000" cy="763500"/>
          </a:xfrm>
          <a:prstGeom prst="rect">
            <a:avLst/>
          </a:prstGeom>
          <a:noFill/>
          <a:ln>
            <a:noFill/>
          </a:ln>
        </p:spPr>
        <p:txBody>
          <a:bodyPr spcFirstLastPara="1" wrap="square" lIns="121875" tIns="121875" rIns="121875" bIns="121875" anchor="t" anchorCtr="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a:endParaRPr/>
          </a:p>
        </p:txBody>
      </p:sp>
      <p:sp>
        <p:nvSpPr>
          <p:cNvPr id="7" name="Google Shape;7;p1"/>
          <p:cNvSpPr txBox="1">
            <a:spLocks noGrp="1"/>
          </p:cNvSpPr>
          <p:nvPr>
            <p:ph type="body" idx="1"/>
          </p:nvPr>
        </p:nvSpPr>
        <p:spPr>
          <a:xfrm>
            <a:off x="415496" y="1536633"/>
            <a:ext cx="11358000" cy="4555200"/>
          </a:xfrm>
          <a:prstGeom prst="rect">
            <a:avLst/>
          </a:prstGeom>
          <a:noFill/>
          <a:ln>
            <a:noFill/>
          </a:ln>
        </p:spPr>
        <p:txBody>
          <a:bodyPr spcFirstLastPara="1" wrap="square" lIns="121875" tIns="121875" rIns="121875" bIns="121875" anchor="t" anchorCtr="0">
            <a:normAutofit/>
          </a:bodyPr>
          <a:lstStyle>
            <a:lvl1pPr marL="457200" lvl="0" indent="-381000">
              <a:lnSpc>
                <a:spcPct val="115000"/>
              </a:lnSpc>
              <a:spcBef>
                <a:spcPts val="0"/>
              </a:spcBef>
              <a:spcAft>
                <a:spcPts val="0"/>
              </a:spcAft>
              <a:buClr>
                <a:schemeClr val="dk2"/>
              </a:buClr>
              <a:buSzPts val="2400"/>
              <a:buChar char="●"/>
              <a:defRPr sz="2400">
                <a:solidFill>
                  <a:schemeClr val="dk2"/>
                </a:solidFill>
              </a:defRPr>
            </a:lvl1pPr>
            <a:lvl2pPr marL="914400" lvl="1" indent="-349250">
              <a:lnSpc>
                <a:spcPct val="115000"/>
              </a:lnSpc>
              <a:spcBef>
                <a:spcPts val="0"/>
              </a:spcBef>
              <a:spcAft>
                <a:spcPts val="0"/>
              </a:spcAft>
              <a:buClr>
                <a:schemeClr val="dk2"/>
              </a:buClr>
              <a:buSzPts val="1900"/>
              <a:buChar char="○"/>
              <a:defRPr sz="1900">
                <a:solidFill>
                  <a:schemeClr val="dk2"/>
                </a:solidFill>
              </a:defRPr>
            </a:lvl2pPr>
            <a:lvl3pPr marL="1371600" lvl="2" indent="-349250">
              <a:lnSpc>
                <a:spcPct val="115000"/>
              </a:lnSpc>
              <a:spcBef>
                <a:spcPts val="0"/>
              </a:spcBef>
              <a:spcAft>
                <a:spcPts val="0"/>
              </a:spcAft>
              <a:buClr>
                <a:schemeClr val="dk2"/>
              </a:buClr>
              <a:buSzPts val="1900"/>
              <a:buChar char="■"/>
              <a:defRPr sz="1900">
                <a:solidFill>
                  <a:schemeClr val="dk2"/>
                </a:solidFill>
              </a:defRPr>
            </a:lvl3pPr>
            <a:lvl4pPr marL="1828800" lvl="3" indent="-349250">
              <a:lnSpc>
                <a:spcPct val="115000"/>
              </a:lnSpc>
              <a:spcBef>
                <a:spcPts val="0"/>
              </a:spcBef>
              <a:spcAft>
                <a:spcPts val="0"/>
              </a:spcAft>
              <a:buClr>
                <a:schemeClr val="dk2"/>
              </a:buClr>
              <a:buSzPts val="1900"/>
              <a:buChar char="●"/>
              <a:defRPr sz="1900">
                <a:solidFill>
                  <a:schemeClr val="dk2"/>
                </a:solidFill>
              </a:defRPr>
            </a:lvl4pPr>
            <a:lvl5pPr marL="2286000" lvl="4" indent="-349250">
              <a:lnSpc>
                <a:spcPct val="115000"/>
              </a:lnSpc>
              <a:spcBef>
                <a:spcPts val="0"/>
              </a:spcBef>
              <a:spcAft>
                <a:spcPts val="0"/>
              </a:spcAft>
              <a:buClr>
                <a:schemeClr val="dk2"/>
              </a:buClr>
              <a:buSzPts val="1900"/>
              <a:buChar char="○"/>
              <a:defRPr sz="1900">
                <a:solidFill>
                  <a:schemeClr val="dk2"/>
                </a:solidFill>
              </a:defRPr>
            </a:lvl5pPr>
            <a:lvl6pPr marL="2743200" lvl="5" indent="-349250">
              <a:lnSpc>
                <a:spcPct val="115000"/>
              </a:lnSpc>
              <a:spcBef>
                <a:spcPts val="0"/>
              </a:spcBef>
              <a:spcAft>
                <a:spcPts val="0"/>
              </a:spcAft>
              <a:buClr>
                <a:schemeClr val="dk2"/>
              </a:buClr>
              <a:buSzPts val="1900"/>
              <a:buChar char="■"/>
              <a:defRPr sz="1900">
                <a:solidFill>
                  <a:schemeClr val="dk2"/>
                </a:solidFill>
              </a:defRPr>
            </a:lvl6pPr>
            <a:lvl7pPr marL="3200400" lvl="6" indent="-349250">
              <a:lnSpc>
                <a:spcPct val="115000"/>
              </a:lnSpc>
              <a:spcBef>
                <a:spcPts val="0"/>
              </a:spcBef>
              <a:spcAft>
                <a:spcPts val="0"/>
              </a:spcAft>
              <a:buClr>
                <a:schemeClr val="dk2"/>
              </a:buClr>
              <a:buSzPts val="1900"/>
              <a:buChar char="●"/>
              <a:defRPr sz="1900">
                <a:solidFill>
                  <a:schemeClr val="dk2"/>
                </a:solidFill>
              </a:defRPr>
            </a:lvl7pPr>
            <a:lvl8pPr marL="3657600" lvl="7" indent="-349250">
              <a:lnSpc>
                <a:spcPct val="115000"/>
              </a:lnSpc>
              <a:spcBef>
                <a:spcPts val="0"/>
              </a:spcBef>
              <a:spcAft>
                <a:spcPts val="0"/>
              </a:spcAft>
              <a:buClr>
                <a:schemeClr val="dk2"/>
              </a:buClr>
              <a:buSzPts val="1900"/>
              <a:buChar char="○"/>
              <a:defRPr sz="1900">
                <a:solidFill>
                  <a:schemeClr val="dk2"/>
                </a:solidFill>
              </a:defRPr>
            </a:lvl8pPr>
            <a:lvl9pPr marL="4114800" lvl="8" indent="-349250">
              <a:lnSpc>
                <a:spcPct val="115000"/>
              </a:lnSpc>
              <a:spcBef>
                <a:spcPts val="0"/>
              </a:spcBef>
              <a:spcAft>
                <a:spcPts val="0"/>
              </a:spcAft>
              <a:buClr>
                <a:schemeClr val="dk2"/>
              </a:buClr>
              <a:buSzPts val="1900"/>
              <a:buChar char="■"/>
              <a:defRPr sz="1900">
                <a:solidFill>
                  <a:schemeClr val="dk2"/>
                </a:solidFill>
              </a:defRPr>
            </a:lvl9pPr>
          </a:lstStyle>
          <a:p>
            <a:endParaRPr/>
          </a:p>
        </p:txBody>
      </p:sp>
      <p:sp>
        <p:nvSpPr>
          <p:cNvPr id="8" name="Google Shape;8;p1"/>
          <p:cNvSpPr txBox="1">
            <a:spLocks noGrp="1"/>
          </p:cNvSpPr>
          <p:nvPr>
            <p:ph type="sldNum" idx="12"/>
          </p:nvPr>
        </p:nvSpPr>
        <p:spPr>
          <a:xfrm>
            <a:off x="11293784" y="6217622"/>
            <a:ext cx="731400" cy="524700"/>
          </a:xfrm>
          <a:prstGeom prst="rect">
            <a:avLst/>
          </a:prstGeom>
          <a:noFill/>
          <a:ln>
            <a:noFill/>
          </a:ln>
        </p:spPr>
        <p:txBody>
          <a:bodyPr spcFirstLastPara="1" wrap="square" lIns="121875" tIns="121875" rIns="121875" bIns="121875"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0" y="0"/>
            <a:ext cx="12189000" cy="1071300"/>
          </a:xfrm>
          <a:prstGeom prst="rect">
            <a:avLst/>
          </a:prstGeom>
          <a:noFill/>
          <a:ln>
            <a:noFill/>
          </a:ln>
        </p:spPr>
        <p:txBody>
          <a:bodyPr spcFirstLastPara="1" wrap="square" lIns="121875" tIns="121875" rIns="121875" bIns="121875" anchor="t" anchorCtr="0">
            <a:noAutofit/>
          </a:bodyPr>
          <a:lstStyle/>
          <a:p>
            <a:pPr marL="0" lvl="0" indent="0" algn="l" rtl="0">
              <a:spcBef>
                <a:spcPts val="0"/>
              </a:spcBef>
              <a:spcAft>
                <a:spcPts val="0"/>
              </a:spcAft>
              <a:buNone/>
            </a:pPr>
            <a:r>
              <a:rPr lang="en" sz="3100" b="1" dirty="0"/>
              <a:t>Scenario Discovery Analysis of Drivers of Solar and Wind Energy Transitions Through 2050</a:t>
            </a:r>
            <a:endParaRPr sz="3100" b="1" dirty="0"/>
          </a:p>
          <a:p>
            <a:pPr marL="0" lvl="0" indent="0" algn="l" rtl="0">
              <a:spcBef>
                <a:spcPts val="0"/>
              </a:spcBef>
              <a:spcAft>
                <a:spcPts val="0"/>
              </a:spcAft>
              <a:buNone/>
            </a:pPr>
            <a:endParaRPr sz="3200" b="1" dirty="0"/>
          </a:p>
        </p:txBody>
      </p:sp>
      <p:sp>
        <p:nvSpPr>
          <p:cNvPr id="55" name="Google Shape;55;p13"/>
          <p:cNvSpPr txBox="1"/>
          <p:nvPr/>
        </p:nvSpPr>
        <p:spPr>
          <a:xfrm>
            <a:off x="25" y="1071300"/>
            <a:ext cx="6799450" cy="5808166"/>
          </a:xfrm>
          <a:prstGeom prst="rect">
            <a:avLst/>
          </a:prstGeom>
          <a:noFill/>
          <a:ln>
            <a:noFill/>
          </a:ln>
        </p:spPr>
        <p:txBody>
          <a:bodyPr spcFirstLastPara="1" wrap="square" lIns="121875" tIns="121875" rIns="121875" bIns="121875" anchor="t" anchorCtr="0">
            <a:spAutoFit/>
          </a:bodyPr>
          <a:lstStyle/>
          <a:p>
            <a:pPr marL="304800" lvl="0" algn="ctr" rtl="0">
              <a:lnSpc>
                <a:spcPct val="115000"/>
              </a:lnSpc>
              <a:spcBef>
                <a:spcPts val="400"/>
              </a:spcBef>
              <a:spcAft>
                <a:spcPts val="0"/>
              </a:spcAft>
              <a:buClr>
                <a:schemeClr val="dk1"/>
              </a:buClr>
              <a:buSzPts val="1100"/>
            </a:pPr>
            <a:r>
              <a:rPr lang="en" b="1" dirty="0">
                <a:solidFill>
                  <a:schemeClr val="dk1"/>
                </a:solidFill>
                <a:latin typeface="Calibri"/>
                <a:ea typeface="Calibri"/>
                <a:cs typeface="Calibri"/>
                <a:sym typeface="Calibri"/>
              </a:rPr>
              <a:t>Objective</a:t>
            </a:r>
            <a:endParaRPr b="1" dirty="0">
              <a:solidFill>
                <a:schemeClr val="dk1"/>
              </a:solidFill>
              <a:latin typeface="Calibri"/>
              <a:ea typeface="Calibri"/>
              <a:cs typeface="Calibri"/>
              <a:sym typeface="Calibri"/>
            </a:endParaRPr>
          </a:p>
          <a:p>
            <a:pPr marL="285750" lvl="0" indent="-285750" algn="just" rtl="0">
              <a:lnSpc>
                <a:spcPct val="115000"/>
              </a:lnSpc>
              <a:spcBef>
                <a:spcPts val="40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Identify the most important factors globally and regionally in creating certain energy capacity mixes, and explore the interconnected effects on other sectors, including water and land.</a:t>
            </a:r>
            <a:endParaRPr dirty="0">
              <a:solidFill>
                <a:schemeClr val="dk1"/>
              </a:solidFill>
              <a:latin typeface="Calibri"/>
              <a:ea typeface="Calibri"/>
              <a:cs typeface="Calibri"/>
              <a:sym typeface="Calibri"/>
            </a:endParaRPr>
          </a:p>
          <a:p>
            <a:pPr marL="304800" lvl="0" algn="ctr" rtl="0">
              <a:lnSpc>
                <a:spcPct val="115000"/>
              </a:lnSpc>
              <a:spcBef>
                <a:spcPts val="400"/>
              </a:spcBef>
              <a:spcAft>
                <a:spcPts val="0"/>
              </a:spcAft>
            </a:pPr>
            <a:r>
              <a:rPr lang="en" b="1" dirty="0">
                <a:solidFill>
                  <a:schemeClr val="dk1"/>
                </a:solidFill>
                <a:latin typeface="Calibri"/>
                <a:ea typeface="Calibri"/>
                <a:cs typeface="Calibri"/>
                <a:sym typeface="Calibri"/>
              </a:rPr>
              <a:t>Approach</a:t>
            </a:r>
            <a:endParaRPr b="1" dirty="0">
              <a:solidFill>
                <a:schemeClr val="dk1"/>
              </a:solidFill>
              <a:latin typeface="Calibri"/>
              <a:ea typeface="Calibri"/>
              <a:cs typeface="Calibri"/>
              <a:sym typeface="Calibri"/>
            </a:endParaRPr>
          </a:p>
          <a:p>
            <a:pPr marL="285750" lvl="0" indent="-285750" algn="just" rtl="0">
              <a:lnSpc>
                <a:spcPct val="115000"/>
              </a:lnSpc>
              <a:spcBef>
                <a:spcPts val="40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Use </a:t>
            </a:r>
            <a:r>
              <a:rPr lang="en-US" dirty="0">
                <a:solidFill>
                  <a:schemeClr val="dk1"/>
                </a:solidFill>
                <a:latin typeface="Calibri"/>
                <a:ea typeface="Calibri"/>
                <a:cs typeface="Calibri"/>
                <a:sym typeface="Calibri"/>
              </a:rPr>
              <a:t>Global Change Analysis Model </a:t>
            </a:r>
            <a:r>
              <a:rPr lang="en" dirty="0">
                <a:solidFill>
                  <a:schemeClr val="dk1"/>
                </a:solidFill>
                <a:latin typeface="Calibri"/>
                <a:ea typeface="Calibri"/>
                <a:cs typeface="Calibri"/>
                <a:sym typeface="Calibri"/>
              </a:rPr>
              <a:t>(GCAM) model with variety of the different sectors including energy, agriculture, land use, and water.</a:t>
            </a:r>
            <a:endParaRPr dirty="0">
              <a:solidFill>
                <a:schemeClr val="dk1"/>
              </a:solidFill>
              <a:latin typeface="Calibri"/>
              <a:ea typeface="Calibri"/>
              <a:cs typeface="Calibri"/>
              <a:sym typeface="Calibri"/>
            </a:endParaRPr>
          </a:p>
          <a:p>
            <a:pPr marL="285750" lvl="0" indent="-285750" algn="just" rtl="0">
              <a:lnSpc>
                <a:spcPct val="115000"/>
              </a:lnSpc>
              <a:spcBef>
                <a:spcPts val="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Create a set of nearly 4,000 scenarios that span a wide range of possible futures. Each scenario is driven by a combination of different parameter inputs chosen based on factors expected to impact energy shares.</a:t>
            </a:r>
            <a:endParaRPr dirty="0">
              <a:solidFill>
                <a:schemeClr val="dk1"/>
              </a:solidFill>
              <a:latin typeface="Calibri"/>
              <a:ea typeface="Calibri"/>
              <a:cs typeface="Calibri"/>
              <a:sym typeface="Calibri"/>
            </a:endParaRPr>
          </a:p>
          <a:p>
            <a:pPr marL="285750" lvl="0" indent="-285750" algn="just" rtl="0">
              <a:lnSpc>
                <a:spcPct val="115000"/>
              </a:lnSpc>
              <a:spcBef>
                <a:spcPts val="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Leverage scenario discovery tools to find the most important single drivers, and combinations of drivers, globally and in each of the 32 different regions represented in GCAM. Identify pathways that result in energy capacity mixes with high rates of renewables adoption and characterize each pathway across sectors and regions.</a:t>
            </a:r>
            <a:endParaRPr dirty="0">
              <a:solidFill>
                <a:schemeClr val="dk1"/>
              </a:solidFill>
              <a:latin typeface="Calibri"/>
              <a:ea typeface="Calibri"/>
              <a:cs typeface="Calibri"/>
              <a:sym typeface="Calibri"/>
            </a:endParaRPr>
          </a:p>
          <a:p>
            <a:pPr lvl="0" algn="ctr" rtl="0">
              <a:lnSpc>
                <a:spcPct val="115000"/>
              </a:lnSpc>
              <a:spcBef>
                <a:spcPts val="400"/>
              </a:spcBef>
              <a:spcAft>
                <a:spcPts val="0"/>
              </a:spcAft>
            </a:pPr>
            <a:r>
              <a:rPr lang="en" b="1" dirty="0">
                <a:solidFill>
                  <a:schemeClr val="dk1"/>
                </a:solidFill>
                <a:latin typeface="Calibri"/>
                <a:ea typeface="Calibri"/>
                <a:cs typeface="Calibri"/>
                <a:sym typeface="Calibri"/>
              </a:rPr>
              <a:t>Impact</a:t>
            </a:r>
            <a:endParaRPr b="1" dirty="0">
              <a:solidFill>
                <a:schemeClr val="dk1"/>
              </a:solidFill>
              <a:latin typeface="Calibri"/>
              <a:ea typeface="Calibri"/>
              <a:cs typeface="Calibri"/>
              <a:sym typeface="Calibri"/>
            </a:endParaRPr>
          </a:p>
          <a:p>
            <a:pPr marL="285750" lvl="0" indent="-285750" algn="just" rtl="0">
              <a:lnSpc>
                <a:spcPct val="115000"/>
              </a:lnSpc>
              <a:spcBef>
                <a:spcPts val="40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Four different multisectoral futures </a:t>
            </a:r>
            <a:r>
              <a:rPr lang="en" dirty="0">
                <a:solidFill>
                  <a:schemeClr val="tx1"/>
                </a:solidFill>
                <a:latin typeface="Calibri"/>
                <a:ea typeface="Calibri"/>
                <a:cs typeface="Calibri"/>
                <a:sym typeface="Calibri"/>
              </a:rPr>
              <a:t>(labeled in the bottom panel of the figure to the right) identified that are all characterized by high renewable adoption </a:t>
            </a:r>
            <a:r>
              <a:rPr lang="en" dirty="0">
                <a:solidFill>
                  <a:schemeClr val="dk1"/>
                </a:solidFill>
                <a:latin typeface="Calibri"/>
                <a:ea typeface="Calibri"/>
                <a:cs typeface="Calibri"/>
                <a:sym typeface="Calibri"/>
              </a:rPr>
              <a:t>but that feature very different consequences across other sectors and regions.</a:t>
            </a:r>
            <a:endParaRPr dirty="0">
              <a:solidFill>
                <a:schemeClr val="dk1"/>
              </a:solidFill>
              <a:latin typeface="Calibri"/>
              <a:ea typeface="Calibri"/>
              <a:cs typeface="Calibri"/>
              <a:sym typeface="Calibri"/>
            </a:endParaRPr>
          </a:p>
          <a:p>
            <a:pPr marL="285750" lvl="0" indent="-285750" algn="just" rtl="0">
              <a:lnSpc>
                <a:spcPct val="115000"/>
              </a:lnSpc>
              <a:spcBef>
                <a:spcPts val="0"/>
              </a:spcBef>
              <a:spcAft>
                <a:spcPts val="0"/>
              </a:spcAft>
              <a:buClr>
                <a:schemeClr val="dk1"/>
              </a:buClr>
              <a:buSzPts val="1400"/>
              <a:buFont typeface="Arial" panose="020B0604020202020204" pitchFamily="34" charset="0"/>
              <a:buChar char="•"/>
            </a:pPr>
            <a:r>
              <a:rPr lang="en" dirty="0">
                <a:solidFill>
                  <a:schemeClr val="dk1"/>
                </a:solidFill>
                <a:latin typeface="Calibri"/>
                <a:ea typeface="Calibri"/>
                <a:cs typeface="Calibri"/>
                <a:sym typeface="Calibri"/>
              </a:rPr>
              <a:t>Many traditional modeling approaches would miss some or more portions of these potential futures. </a:t>
            </a:r>
            <a:endParaRPr dirty="0">
              <a:solidFill>
                <a:schemeClr val="dk1"/>
              </a:solidFill>
              <a:latin typeface="Calibri"/>
              <a:ea typeface="Calibri"/>
              <a:cs typeface="Calibri"/>
              <a:sym typeface="Calibri"/>
            </a:endParaRPr>
          </a:p>
          <a:p>
            <a:pPr marL="457200" lvl="0" algn="just" rtl="0">
              <a:lnSpc>
                <a:spcPct val="115000"/>
              </a:lnSpc>
              <a:spcBef>
                <a:spcPts val="400"/>
              </a:spcBef>
              <a:spcAft>
                <a:spcPts val="0"/>
              </a:spcAft>
            </a:pPr>
            <a:endParaRPr dirty="0">
              <a:solidFill>
                <a:schemeClr val="dk1"/>
              </a:solidFill>
              <a:latin typeface="Calibri"/>
              <a:ea typeface="Calibri"/>
              <a:cs typeface="Calibri"/>
              <a:sym typeface="Calibri"/>
            </a:endParaRPr>
          </a:p>
        </p:txBody>
      </p:sp>
      <p:sp>
        <p:nvSpPr>
          <p:cNvPr id="56" name="Google Shape;56;p13"/>
          <p:cNvSpPr txBox="1"/>
          <p:nvPr/>
        </p:nvSpPr>
        <p:spPr>
          <a:xfrm>
            <a:off x="6799500" y="5573675"/>
            <a:ext cx="5389500" cy="794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200" b="1" dirty="0">
                <a:solidFill>
                  <a:srgbClr val="0000FF"/>
                </a:solidFill>
              </a:rPr>
              <a:t>Using Scenario Discovery, identified four paths to high wind &amp; solar adoption (top panel). Each pathway has its own consequences for different sectors in different regions (bottom panel).</a:t>
            </a:r>
            <a:endParaRPr sz="1200" b="1" dirty="0">
              <a:solidFill>
                <a:srgbClr val="0000FF"/>
              </a:solidFill>
            </a:endParaRPr>
          </a:p>
        </p:txBody>
      </p:sp>
      <p:sp>
        <p:nvSpPr>
          <p:cNvPr id="57" name="Google Shape;57;p13"/>
          <p:cNvSpPr txBox="1"/>
          <p:nvPr/>
        </p:nvSpPr>
        <p:spPr>
          <a:xfrm>
            <a:off x="6799500" y="6318123"/>
            <a:ext cx="5389500" cy="550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700" dirty="0"/>
              <a:t>Woodard, D. L., Snyder, A., Lamontagne, J. R., Tebaldi, C., Morris, J., Calvin, K. V., et al. (2023). Scenario discovery analysis of drivers of solar and wind energy transitions through 2050. Earth's Future, 11, e2022EF003442. https://doi.org/10.1029/2022EF003442 </a:t>
            </a:r>
            <a:endParaRPr sz="700" dirty="0"/>
          </a:p>
        </p:txBody>
      </p:sp>
      <p:pic>
        <p:nvPicPr>
          <p:cNvPr id="58" name="Google Shape;58;p13"/>
          <p:cNvPicPr preferRelativeResize="0"/>
          <p:nvPr/>
        </p:nvPicPr>
        <p:blipFill>
          <a:blip r:embed="rId3">
            <a:alphaModFix/>
          </a:blip>
          <a:stretch>
            <a:fillRect/>
          </a:stretch>
        </p:blipFill>
        <p:spPr>
          <a:xfrm>
            <a:off x="8052047" y="843031"/>
            <a:ext cx="2891095" cy="2410781"/>
          </a:xfrm>
          <a:prstGeom prst="rect">
            <a:avLst/>
          </a:prstGeom>
          <a:noFill/>
          <a:ln>
            <a:noFill/>
          </a:ln>
        </p:spPr>
      </p:pic>
      <p:pic>
        <p:nvPicPr>
          <p:cNvPr id="59" name="Google Shape;59;p13"/>
          <p:cNvPicPr preferRelativeResize="0"/>
          <p:nvPr/>
        </p:nvPicPr>
        <p:blipFill>
          <a:blip r:embed="rId4">
            <a:alphaModFix/>
          </a:blip>
          <a:stretch>
            <a:fillRect/>
          </a:stretch>
        </p:blipFill>
        <p:spPr>
          <a:xfrm>
            <a:off x="7240369" y="3305564"/>
            <a:ext cx="3975101" cy="2216359"/>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311</Words>
  <Application>Microsoft Office PowerPoint</Application>
  <PresentationFormat>Custom</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Steyn, Rita A</dc:creator>
  <cp:lastModifiedBy>Steyn, Rita A</cp:lastModifiedBy>
  <cp:revision>7</cp:revision>
  <dcterms:modified xsi:type="dcterms:W3CDTF">2024-03-25T06:24:30Z</dcterms:modified>
</cp:coreProperties>
</file>