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60"/>
    <p:restoredTop sz="93785"/>
  </p:normalViewPr>
  <p:slideViewPr>
    <p:cSldViewPr snapToGrid="0" snapToObjects="1">
      <p:cViewPr varScale="1">
        <p:scale>
          <a:sx n="82" d="100"/>
          <a:sy n="82" d="100"/>
        </p:scale>
        <p:origin x="11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11/14/2022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dirty="0"/>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2645"/>
            <a:ext cx="11656950"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Machine Learning-Based Detection of Weather Fronts and Associated Extreme Precipitation in Historical and Future Climates</a:t>
            </a:r>
          </a:p>
        </p:txBody>
      </p:sp>
      <p:sp>
        <p:nvSpPr>
          <p:cNvPr id="5" name="TextBox 4">
            <a:extLst>
              <a:ext uri="{FF2B5EF4-FFF2-40B4-BE49-F238E27FC236}">
                <a16:creationId xmlns:a16="http://schemas.microsoft.com/office/drawing/2014/main" id="{6AF21CA0-BFB2-FD49-B87B-691F5EF29D9D}"/>
              </a:ext>
            </a:extLst>
          </p:cNvPr>
          <p:cNvSpPr txBox="1"/>
          <p:nvPr/>
        </p:nvSpPr>
        <p:spPr>
          <a:xfrm>
            <a:off x="267524" y="689011"/>
            <a:ext cx="11656949" cy="523220"/>
          </a:xfrm>
          <a:prstGeom prst="rect">
            <a:avLst/>
          </a:prstGeom>
          <a:noFill/>
          <a:ln>
            <a:solidFill>
              <a:schemeClr val="accent1"/>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Dagon, K.</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Truesdale, J.</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Biard</a:t>
            </a:r>
            <a:r>
              <a:rPr lang="en-US" sz="1400" dirty="0">
                <a:latin typeface="Arial" panose="020B0604020202020204" pitchFamily="34" charset="0"/>
                <a:cs typeface="Arial" panose="020B0604020202020204" pitchFamily="34" charset="0"/>
              </a:rPr>
              <a:t>, J. C., Kunkel, K. E., </a:t>
            </a:r>
            <a:r>
              <a:rPr lang="en-US" sz="1400" b="1" dirty="0" err="1">
                <a:latin typeface="Arial" panose="020B0604020202020204" pitchFamily="34" charset="0"/>
                <a:cs typeface="Arial" panose="020B0604020202020204" pitchFamily="34" charset="0"/>
              </a:rPr>
              <a:t>Meehl</a:t>
            </a:r>
            <a:r>
              <a:rPr lang="en-US" sz="1400" b="1" dirty="0">
                <a:latin typeface="Arial" panose="020B0604020202020204" pitchFamily="34" charset="0"/>
                <a:cs typeface="Arial" panose="020B0604020202020204" pitchFamily="34" charset="0"/>
              </a:rPr>
              <a:t>, G. A.</a:t>
            </a:r>
            <a:r>
              <a:rPr lang="en-US" sz="1400" dirty="0">
                <a:latin typeface="Arial" panose="020B0604020202020204" pitchFamily="34" charset="0"/>
                <a:cs typeface="Arial" panose="020B0604020202020204" pitchFamily="34" charset="0"/>
              </a:rPr>
              <a:t>, and </a:t>
            </a:r>
            <a:r>
              <a:rPr lang="en-US" sz="1400" b="1" dirty="0">
                <a:latin typeface="Arial" panose="020B0604020202020204" pitchFamily="34" charset="0"/>
                <a:cs typeface="Arial" panose="020B0604020202020204" pitchFamily="34" charset="0"/>
              </a:rPr>
              <a:t>Molina, M. J.</a:t>
            </a:r>
            <a:r>
              <a:rPr lang="en-US" sz="1400" dirty="0">
                <a:latin typeface="Arial" panose="020B0604020202020204" pitchFamily="34" charset="0"/>
                <a:cs typeface="Arial" panose="020B0604020202020204" pitchFamily="34" charset="0"/>
              </a:rPr>
              <a:t> (2022). </a:t>
            </a:r>
            <a:r>
              <a:rPr lang="en-US" sz="1400" i="1" dirty="0">
                <a:latin typeface="Arial" panose="020B0604020202020204" pitchFamily="34" charset="0"/>
                <a:cs typeface="Arial" panose="020B0604020202020204" pitchFamily="34" charset="0"/>
              </a:rPr>
              <a:t>Journal of Geophysical Research: Atmospheres, </a:t>
            </a:r>
          </a:p>
          <a:p>
            <a:pPr algn="ct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10.1029/2022JD037038</a:t>
            </a:r>
            <a:endParaRPr lang="en-US" sz="140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ED6742F-C649-2B49-98F6-A53498F1E1D6}"/>
              </a:ext>
            </a:extLst>
          </p:cNvPr>
          <p:cNvSpPr/>
          <p:nvPr/>
        </p:nvSpPr>
        <p:spPr>
          <a:xfrm>
            <a:off x="9898185" y="2258673"/>
            <a:ext cx="2221242" cy="2800767"/>
          </a:xfrm>
          <a:prstGeom prst="rect">
            <a:avLst/>
          </a:prstGeom>
        </p:spPr>
        <p:txBody>
          <a:bodyPr wrap="square">
            <a:spAutoFit/>
          </a:bodyPr>
          <a:lstStyle/>
          <a:p>
            <a:pPr algn="ctr"/>
            <a:r>
              <a:rPr lang="en-US" sz="1100" i="1" dirty="0">
                <a:latin typeface="Arial" panose="020B0604020202020204" pitchFamily="34" charset="0"/>
                <a:cs typeface="Arial" panose="020B0604020202020204" pitchFamily="34" charset="0"/>
              </a:rPr>
              <a:t>Probability ratios (PR) comparing the conditional probability of frontal extreme precipitation (greater than 90th percentile) over land to the climatological probability of extreme precipitation. PR &gt;1 implies extreme precipitation is more likely to be associated with a front, where PR &lt; 1 implies extreme precipitation is less likely to be associated with a front. (a) CESM historical simulation (2000–2014). (b) CESM RCP8.5 simulation (2086–2100).</a:t>
            </a:r>
          </a:p>
        </p:txBody>
      </p:sp>
      <p:sp>
        <p:nvSpPr>
          <p:cNvPr id="11" name="TextBox 10">
            <a:extLst>
              <a:ext uri="{FF2B5EF4-FFF2-40B4-BE49-F238E27FC236}">
                <a16:creationId xmlns:a16="http://schemas.microsoft.com/office/drawing/2014/main" id="{C1487AF8-B774-BC41-BABF-E7279BA534C8}"/>
              </a:ext>
            </a:extLst>
          </p:cNvPr>
          <p:cNvSpPr txBox="1"/>
          <p:nvPr/>
        </p:nvSpPr>
        <p:spPr>
          <a:xfrm>
            <a:off x="2" y="1317431"/>
            <a:ext cx="4992912" cy="1492716"/>
          </a:xfrm>
          <a:prstGeom prst="rect">
            <a:avLst/>
          </a:prstGeom>
          <a:noFill/>
        </p:spPr>
        <p:txBody>
          <a:bodyPr wrap="square" rtlCol="0">
            <a:spAutoFit/>
          </a:bodyPr>
          <a:lstStyle/>
          <a:p>
            <a:r>
              <a:rPr lang="en-US" sz="1400" b="1" i="1" dirty="0">
                <a:latin typeface="Arial"/>
                <a:cs typeface="Arial"/>
              </a:rPr>
              <a:t>OBJECTIVE</a:t>
            </a:r>
          </a:p>
          <a:p>
            <a:pPr>
              <a:spcBef>
                <a:spcPts val="600"/>
              </a:spcBef>
            </a:pPr>
            <a:r>
              <a:rPr lang="en-US" sz="1200" dirty="0">
                <a:solidFill>
                  <a:prstClr val="black"/>
                </a:solidFill>
                <a:latin typeface="Arial"/>
                <a:cs typeface="Arial"/>
              </a:rPr>
              <a:t>Extreme precipitation has significant impacts and is expected to increase in intensity with climate change. In the midlatitudes, extreme precipitation is often associated with weather fronts, pointing to a need for analyzing regional and seasonal changes in fronts of different types as an important component to understanding how total and extreme precipitation, and their associated impacts, might change in the future.</a:t>
            </a:r>
            <a:endParaRPr lang="en-US" sz="14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0" y="2864860"/>
            <a:ext cx="4992914" cy="1677382"/>
          </a:xfrm>
          <a:prstGeom prst="rect">
            <a:avLst/>
          </a:prstGeom>
          <a:noFill/>
        </p:spPr>
        <p:txBody>
          <a:bodyPr wrap="square" rtlCol="0">
            <a:spAutoFit/>
          </a:bodyPr>
          <a:lstStyle/>
          <a:p>
            <a:r>
              <a:rPr lang="en-US" sz="1400" b="1" i="1" dirty="0">
                <a:latin typeface="Arial"/>
                <a:cs typeface="Arial"/>
              </a:rPr>
              <a:t>APPROACH</a:t>
            </a:r>
          </a:p>
          <a:p>
            <a:pPr>
              <a:spcBef>
                <a:spcPts val="600"/>
              </a:spcBef>
            </a:pPr>
            <a:r>
              <a:rPr lang="en-US" sz="1200" dirty="0">
                <a:solidFill>
                  <a:prstClr val="black"/>
                </a:solidFill>
                <a:latin typeface="Arial"/>
                <a:cs typeface="Arial"/>
              </a:rPr>
              <a:t>We use a machine learning-based detection algorithm to identify weather fronts over the contiguous United States in high resolution Community Earth System Model (CESM) simulations of historical and future climates. We further associate the detected fronts with total and extreme precipitation, studying responses across seasons and front types, to understand how climate change impacts the intersection of synoptic-scale features with extreme events. </a:t>
            </a:r>
            <a:endParaRPr lang="en-US" sz="12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0" y="4596955"/>
            <a:ext cx="4992914" cy="1492716"/>
          </a:xfrm>
          <a:prstGeom prst="rect">
            <a:avLst/>
          </a:prstGeom>
          <a:noFill/>
        </p:spPr>
        <p:txBody>
          <a:bodyPr wrap="square" rtlCol="0">
            <a:spAutoFit/>
          </a:bodyPr>
          <a:lstStyle/>
          <a:p>
            <a:r>
              <a:rPr lang="en-US" sz="1400" b="1" i="1" dirty="0">
                <a:latin typeface="Arial"/>
                <a:cs typeface="Arial"/>
              </a:rPr>
              <a:t>IMPACT</a:t>
            </a:r>
          </a:p>
          <a:p>
            <a:pPr>
              <a:spcBef>
                <a:spcPts val="600"/>
              </a:spcBef>
            </a:pPr>
            <a:r>
              <a:rPr lang="en-US" sz="1200" dirty="0">
                <a:latin typeface="Arial" panose="020B0604020202020204" pitchFamily="34" charset="0"/>
                <a:cs typeface="Arial" panose="020B0604020202020204" pitchFamily="34" charset="0"/>
              </a:rPr>
              <a:t>Our results demonstrate how automated detection of synoptic weather features can enable greater understanding of precipitation sources and mechanisms. By investigating modeled changes in total and extreme frontal precipitation, we advance the understanding of extreme precipitation events, their intersection with frontal systems of different types, and how those associations are changing with climate change. </a:t>
            </a:r>
          </a:p>
        </p:txBody>
      </p:sp>
      <p:pic>
        <p:nvPicPr>
          <p:cNvPr id="3" name="Picture 2">
            <a:extLst>
              <a:ext uri="{FF2B5EF4-FFF2-40B4-BE49-F238E27FC236}">
                <a16:creationId xmlns:a16="http://schemas.microsoft.com/office/drawing/2014/main" id="{77A41B38-A351-355C-C66F-5F7A5E07102E}"/>
              </a:ext>
            </a:extLst>
          </p:cNvPr>
          <p:cNvPicPr>
            <a:picLocks noChangeAspect="1"/>
          </p:cNvPicPr>
          <p:nvPr/>
        </p:nvPicPr>
        <p:blipFill>
          <a:blip r:embed="rId2"/>
          <a:stretch>
            <a:fillRect/>
          </a:stretch>
        </p:blipFill>
        <p:spPr>
          <a:xfrm>
            <a:off x="5130852" y="1293757"/>
            <a:ext cx="4701966" cy="4730601"/>
          </a:xfrm>
          <a:prstGeom prst="rect">
            <a:avLst/>
          </a:prstGeom>
          <a:ln>
            <a:solidFill>
              <a:schemeClr val="accent1"/>
            </a:solidFill>
          </a:ln>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338</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30</cp:revision>
  <dcterms:created xsi:type="dcterms:W3CDTF">2017-08-29T22:43:04Z</dcterms:created>
  <dcterms:modified xsi:type="dcterms:W3CDTF">2022-11-14T19:09:51Z</dcterms:modified>
</cp:coreProperties>
</file>