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76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A0693-784B-4F02-A978-5AB0EDBFE4F0}" v="2" dt="2024-05-01T16:00:44.655"/>
    <p1510:client id="{8E49F790-3FF4-481E-C1B3-20F184538573}" v="20" dt="2024-04-30T18:34:22.7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4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se, Marshall A" userId="S::marshall.wise@pnnl.gov::d84c1332-f494-433f-b3f1-35d3dd929719" providerId="AD" clId="Web-{8E49F790-3FF4-481E-C1B3-20F184538573}"/>
    <pc:docChg chg="modSld">
      <pc:chgData name="Wise, Marshall A" userId="S::marshall.wise@pnnl.gov::d84c1332-f494-433f-b3f1-35d3dd929719" providerId="AD" clId="Web-{8E49F790-3FF4-481E-C1B3-20F184538573}" dt="2024-04-30T18:34:21.447" v="9" actId="20577"/>
      <pc:docMkLst>
        <pc:docMk/>
      </pc:docMkLst>
      <pc:sldChg chg="modSp">
        <pc:chgData name="Wise, Marshall A" userId="S::marshall.wise@pnnl.gov::d84c1332-f494-433f-b3f1-35d3dd929719" providerId="AD" clId="Web-{8E49F790-3FF4-481E-C1B3-20F184538573}" dt="2024-04-30T18:34:21.447" v="9" actId="20577"/>
        <pc:sldMkLst>
          <pc:docMk/>
          <pc:sldMk cId="3913439670" sldId="257"/>
        </pc:sldMkLst>
        <pc:spChg chg="mod">
          <ac:chgData name="Wise, Marshall A" userId="S::marshall.wise@pnnl.gov::d84c1332-f494-433f-b3f1-35d3dd929719" providerId="AD" clId="Web-{8E49F790-3FF4-481E-C1B3-20F184538573}" dt="2024-04-30T18:34:21.447" v="9" actId="20577"/>
          <ac:spMkLst>
            <pc:docMk/>
            <pc:sldMk cId="3913439670" sldId="257"/>
            <ac:spMk id="2" creationId="{8C95501B-F750-B4B4-4C44-3F5C5B146869}"/>
          </ac:spMkLst>
        </pc:spChg>
        <pc:spChg chg="mod">
          <ac:chgData name="Wise, Marshall A" userId="S::marshall.wise@pnnl.gov::d84c1332-f494-433f-b3f1-35d3dd929719" providerId="AD" clId="Web-{8E49F790-3FF4-481E-C1B3-20F184538573}" dt="2024-04-30T18:34:11.415" v="1" actId="20577"/>
          <ac:spMkLst>
            <pc:docMk/>
            <pc:sldMk cId="3913439670" sldId="257"/>
            <ac:spMk id="6" creationId="{FFC04BF0-ECF0-36A0-D6DF-184068AC6258}"/>
          </ac:spMkLst>
        </pc:spChg>
      </pc:sldChg>
    </pc:docChg>
  </pc:docChgLst>
  <pc:docChgLst>
    <pc:chgData name="Jokerst, Kali" userId="a580cef8-9553-4548-9b23-e92e6b5a0412" providerId="ADAL" clId="{28FA0693-784B-4F02-A978-5AB0EDBFE4F0}"/>
    <pc:docChg chg="undo custSel addSld delSld modSld">
      <pc:chgData name="Jokerst, Kali" userId="a580cef8-9553-4548-9b23-e92e6b5a0412" providerId="ADAL" clId="{28FA0693-784B-4F02-A978-5AB0EDBFE4F0}" dt="2024-05-01T16:01:01.165" v="108" actId="478"/>
      <pc:docMkLst>
        <pc:docMk/>
      </pc:docMkLst>
      <pc:sldChg chg="modSp add del mod">
        <pc:chgData name="Jokerst, Kali" userId="a580cef8-9553-4548-9b23-e92e6b5a0412" providerId="ADAL" clId="{28FA0693-784B-4F02-A978-5AB0EDBFE4F0}" dt="2024-05-01T16:00:57.744" v="107" actId="47"/>
        <pc:sldMkLst>
          <pc:docMk/>
          <pc:sldMk cId="3684949297" sldId="256"/>
        </pc:sldMkLst>
        <pc:spChg chg="mod">
          <ac:chgData name="Jokerst, Kali" userId="a580cef8-9553-4548-9b23-e92e6b5a0412" providerId="ADAL" clId="{28FA0693-784B-4F02-A978-5AB0EDBFE4F0}" dt="2024-04-26T14:15:54.045" v="104"/>
          <ac:spMkLst>
            <pc:docMk/>
            <pc:sldMk cId="3684949297" sldId="256"/>
            <ac:spMk id="6" creationId="{FFC04BF0-ECF0-36A0-D6DF-184068AC6258}"/>
          </ac:spMkLst>
        </pc:spChg>
      </pc:sldChg>
      <pc:sldChg chg="addSp delSp modSp add mod">
        <pc:chgData name="Jokerst, Kali" userId="a580cef8-9553-4548-9b23-e92e6b5a0412" providerId="ADAL" clId="{28FA0693-784B-4F02-A978-5AB0EDBFE4F0}" dt="2024-05-01T16:01:01.165" v="108" actId="478"/>
        <pc:sldMkLst>
          <pc:docMk/>
          <pc:sldMk cId="3913439670" sldId="257"/>
        </pc:sldMkLst>
        <pc:spChg chg="add del mod">
          <ac:chgData name="Jokerst, Kali" userId="a580cef8-9553-4548-9b23-e92e6b5a0412" providerId="ADAL" clId="{28FA0693-784B-4F02-A978-5AB0EDBFE4F0}" dt="2024-05-01T16:01:01.165" v="108" actId="478"/>
          <ac:spMkLst>
            <pc:docMk/>
            <pc:sldMk cId="3913439670" sldId="257"/>
            <ac:spMk id="2" creationId="{8C95501B-F750-B4B4-4C44-3F5C5B146869}"/>
          </ac:spMkLst>
        </pc:spChg>
        <pc:spChg chg="mod">
          <ac:chgData name="Jokerst, Kali" userId="a580cef8-9553-4548-9b23-e92e6b5a0412" providerId="ADAL" clId="{28FA0693-784B-4F02-A978-5AB0EDBFE4F0}" dt="2024-04-26T14:15:51.597" v="103" actId="21"/>
          <ac:spMkLst>
            <pc:docMk/>
            <pc:sldMk cId="3913439670" sldId="257"/>
            <ac:spMk id="6" creationId="{FFC04BF0-ECF0-36A0-D6DF-184068AC6258}"/>
          </ac:spMkLst>
        </pc:spChg>
        <pc:spChg chg="mod">
          <ac:chgData name="Jokerst, Kali" userId="a580cef8-9553-4548-9b23-e92e6b5a0412" providerId="ADAL" clId="{28FA0693-784B-4F02-A978-5AB0EDBFE4F0}" dt="2024-04-26T14:10:05.057" v="1"/>
          <ac:spMkLst>
            <pc:docMk/>
            <pc:sldMk cId="3913439670" sldId="257"/>
            <ac:spMk id="15" creationId="{6C249FE4-A6DE-E1B5-FC7B-CFA8654BA71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C05D5-4374-B209-9BCB-E90A477F8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761328-965F-875A-31DE-FCE48D31C7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D31200-4710-2A69-C416-C375BB8274C7}"/>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5" name="Footer Placeholder 4">
            <a:extLst>
              <a:ext uri="{FF2B5EF4-FFF2-40B4-BE49-F238E27FC236}">
                <a16:creationId xmlns:a16="http://schemas.microsoft.com/office/drawing/2014/main" id="{66D5828B-542B-0876-ADEB-98291FB3FE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27E647-AA4D-9FCF-CA62-E01FE1375618}"/>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1111492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91772-82CA-C895-C717-915108A61F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D0C313-9483-93EE-E781-7D0E52A26B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52D11C-549E-20A8-995E-1BE2320E5156}"/>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5" name="Footer Placeholder 4">
            <a:extLst>
              <a:ext uri="{FF2B5EF4-FFF2-40B4-BE49-F238E27FC236}">
                <a16:creationId xmlns:a16="http://schemas.microsoft.com/office/drawing/2014/main" id="{6235C57E-40EC-7CF5-42F0-2B5DDD6B6B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3D659-AD84-DFF5-5312-EAA96343B5B6}"/>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248429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AEB31E-6891-28F1-7159-1E822F68AF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51A20F-918F-8DCB-91AC-D152EE33B2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EE82D5-AB99-C8D9-B389-5440E1AC5F14}"/>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5" name="Footer Placeholder 4">
            <a:extLst>
              <a:ext uri="{FF2B5EF4-FFF2-40B4-BE49-F238E27FC236}">
                <a16:creationId xmlns:a16="http://schemas.microsoft.com/office/drawing/2014/main" id="{D8CB4130-12CD-899E-318E-2CA1C100D6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033A0-67A9-0236-32FE-84ADC3253466}"/>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1020904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14FA6-9458-CDB2-B406-1C1FB80EC8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94D746-BAD3-1A18-C25D-6C07A5FDB4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77C620-E5B2-5A41-875B-3374A3D74557}"/>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5" name="Footer Placeholder 4">
            <a:extLst>
              <a:ext uri="{FF2B5EF4-FFF2-40B4-BE49-F238E27FC236}">
                <a16:creationId xmlns:a16="http://schemas.microsoft.com/office/drawing/2014/main" id="{C578FCC1-7B96-E6F3-7CFE-BE80B650DB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A3562-1B77-B282-2D38-5288F7C4FAC4}"/>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4258057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27893-F750-FAB6-1035-A4DDC9744F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0A57-100D-DF1F-924D-60CE3C4D12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33A419-1F4E-61A5-729C-1BF32D7CDBE2}"/>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5" name="Footer Placeholder 4">
            <a:extLst>
              <a:ext uri="{FF2B5EF4-FFF2-40B4-BE49-F238E27FC236}">
                <a16:creationId xmlns:a16="http://schemas.microsoft.com/office/drawing/2014/main" id="{62EFA0BD-194C-B203-D93D-900008738D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36A55A-047E-E01A-3E12-96B23DA4DB2A}"/>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4103064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9AD9-40C4-D78A-C09A-99C7123651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F23422-66D4-38BD-52C0-9A847573A3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7F3446-52EE-A3DD-AA82-79E830558F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F4B7DA-9BA1-B17E-FBE9-FBAA64C8D5A1}"/>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6" name="Footer Placeholder 5">
            <a:extLst>
              <a:ext uri="{FF2B5EF4-FFF2-40B4-BE49-F238E27FC236}">
                <a16:creationId xmlns:a16="http://schemas.microsoft.com/office/drawing/2014/main" id="{71906E4C-04A8-60F2-035A-E256DE286C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377BF0-7844-4E33-4AD0-F84286270D31}"/>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366214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F7910-C05F-AB5F-2B21-230D1C32C3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A1B919-48BD-E0C2-851A-48344DF5A2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FB91EF-5C20-BD16-3EA1-71910D3D86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14EA99-0EF3-01CF-6EB4-3F925D24BC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1EAAA5-699C-0C31-AD52-3BB825956E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50E400-AA31-4DF2-37E2-355921573D46}"/>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8" name="Footer Placeholder 7">
            <a:extLst>
              <a:ext uri="{FF2B5EF4-FFF2-40B4-BE49-F238E27FC236}">
                <a16:creationId xmlns:a16="http://schemas.microsoft.com/office/drawing/2014/main" id="{FD3E6434-96F1-B36E-FD08-2BCD8F5BB0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FE5929-81C6-BF36-4599-D2C284375760}"/>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3356357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C5427-6EF0-0BE3-1F80-8CA2780A46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26C431-1981-537F-B813-C091A3D93284}"/>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4" name="Footer Placeholder 3">
            <a:extLst>
              <a:ext uri="{FF2B5EF4-FFF2-40B4-BE49-F238E27FC236}">
                <a16:creationId xmlns:a16="http://schemas.microsoft.com/office/drawing/2014/main" id="{E7DA09CE-81E5-D3CE-444F-007E906B2D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42413E-0E0E-FEA9-3771-0EDFA39D0BAC}"/>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183618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96615B-BC85-B79F-7AFA-1EF3D15C1A92}"/>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3" name="Footer Placeholder 2">
            <a:extLst>
              <a:ext uri="{FF2B5EF4-FFF2-40B4-BE49-F238E27FC236}">
                <a16:creationId xmlns:a16="http://schemas.microsoft.com/office/drawing/2014/main" id="{681B0FF8-4968-6A93-4675-C6AFACFE4D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C33B60-9963-6465-A865-608B0EE40A0D}"/>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3727954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24C6-51D3-7F13-B88A-E132C8D381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851FB1-76B0-39FA-F8A3-B463CE2FC0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2135DA-51B1-9C9C-DF89-C2C5C140C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3658-D2EF-8C88-7CBF-8667D01C77D2}"/>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6" name="Footer Placeholder 5">
            <a:extLst>
              <a:ext uri="{FF2B5EF4-FFF2-40B4-BE49-F238E27FC236}">
                <a16:creationId xmlns:a16="http://schemas.microsoft.com/office/drawing/2014/main" id="{57B093C8-2A6D-1F67-C6AD-92FD7F9BC2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8916A1-1A94-FB43-9AA2-EC2C080914D3}"/>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326513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B1B92-F62D-FFDF-652A-9DCD656BF6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5E7621-0327-5A35-34B1-8BC706346B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CCABC2-3B43-36A2-9446-317D73E629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1106C7-F291-1A86-AB49-FB0185DD6025}"/>
              </a:ext>
            </a:extLst>
          </p:cNvPr>
          <p:cNvSpPr>
            <a:spLocks noGrp="1"/>
          </p:cNvSpPr>
          <p:nvPr>
            <p:ph type="dt" sz="half" idx="10"/>
          </p:nvPr>
        </p:nvSpPr>
        <p:spPr/>
        <p:txBody>
          <a:bodyPr/>
          <a:lstStyle/>
          <a:p>
            <a:fld id="{FE5ECD04-1451-4A03-8782-1C8004FE6DF9}" type="datetimeFigureOut">
              <a:rPr lang="en-US" smtClean="0"/>
              <a:t>5/1/2024</a:t>
            </a:fld>
            <a:endParaRPr lang="en-US"/>
          </a:p>
        </p:txBody>
      </p:sp>
      <p:sp>
        <p:nvSpPr>
          <p:cNvPr id="6" name="Footer Placeholder 5">
            <a:extLst>
              <a:ext uri="{FF2B5EF4-FFF2-40B4-BE49-F238E27FC236}">
                <a16:creationId xmlns:a16="http://schemas.microsoft.com/office/drawing/2014/main" id="{A69BF997-C347-DF95-4065-267A9891D2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6D8543-2BC9-8A52-2E4E-979A8DC0A436}"/>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24952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7076E3-ADF7-3A0B-93E3-1C8DEE5A89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8179C-E818-92CB-64B8-FFA8E71B01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63F606-950F-F59E-6746-3B33C3C550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5ECD04-1451-4A03-8782-1C8004FE6DF9}" type="datetimeFigureOut">
              <a:rPr lang="en-US" smtClean="0"/>
              <a:t>5/1/2024</a:t>
            </a:fld>
            <a:endParaRPr lang="en-US"/>
          </a:p>
        </p:txBody>
      </p:sp>
      <p:sp>
        <p:nvSpPr>
          <p:cNvPr id="5" name="Footer Placeholder 4">
            <a:extLst>
              <a:ext uri="{FF2B5EF4-FFF2-40B4-BE49-F238E27FC236}">
                <a16:creationId xmlns:a16="http://schemas.microsoft.com/office/drawing/2014/main" id="{DF84B186-B365-A1CE-5A80-3529979977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804103-C6F2-2E8E-75D6-AF810F39E3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47EC-E975-4451-BB9C-3FBE646FBFB1}" type="slidenum">
              <a:rPr lang="en-US" smtClean="0"/>
              <a:t>‹#›</a:t>
            </a:fld>
            <a:endParaRPr lang="en-US"/>
          </a:p>
        </p:txBody>
      </p:sp>
    </p:spTree>
    <p:extLst>
      <p:ext uri="{BB962C8B-B14F-4D97-AF65-F5344CB8AC3E}">
        <p14:creationId xmlns:p14="http://schemas.microsoft.com/office/powerpoint/2010/main" val="545657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ED35E46E-EAD6-92C7-6AB1-3523D81388EC}"/>
              </a:ext>
            </a:extLst>
          </p:cNvPr>
          <p:cNvSpPr>
            <a:spLocks noChangeArrowheads="1"/>
          </p:cNvSpPr>
          <p:nvPr/>
        </p:nvSpPr>
        <p:spPr bwMode="auto">
          <a:xfrm>
            <a:off x="160106" y="99938"/>
            <a:ext cx="12031894"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a:latin typeface="Arial" panose="020B0604020202020204" pitchFamily="34" charset="0"/>
              </a:rPr>
              <a:t>New projections of national income distributions across different socio-economic scenarios</a:t>
            </a:r>
          </a:p>
        </p:txBody>
      </p:sp>
      <p:sp>
        <p:nvSpPr>
          <p:cNvPr id="6" name="Rectangle 4">
            <a:extLst>
              <a:ext uri="{FF2B5EF4-FFF2-40B4-BE49-F238E27FC236}">
                <a16:creationId xmlns:a16="http://schemas.microsoft.com/office/drawing/2014/main" id="{FFC04BF0-ECF0-36A0-D6DF-184068AC6258}"/>
              </a:ext>
            </a:extLst>
          </p:cNvPr>
          <p:cNvSpPr>
            <a:spLocks noChangeArrowheads="1"/>
          </p:cNvSpPr>
          <p:nvPr/>
        </p:nvSpPr>
        <p:spPr bwMode="auto">
          <a:xfrm>
            <a:off x="152400" y="1143000"/>
            <a:ext cx="5665450" cy="5586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Develop a new model for projecting distributions of income within countries. This new model will enable a better representation of consumption and distributional impacts in the Global Change Analysis Model (GCAM). </a:t>
            </a:r>
            <a:endParaRPr lang="en-US" sz="1400" dirty="0">
              <a:ea typeface="Calibri"/>
              <a:cs typeface="Calibri"/>
            </a:endParaRPr>
          </a:p>
          <a:p>
            <a:pPr marL="231775" indent="-231775" algn="ctr">
              <a:spcBef>
                <a:spcPct val="15000"/>
              </a:spcBef>
              <a:defRPr/>
            </a:pPr>
            <a:r>
              <a:rPr lang="en-US" sz="1400" b="1" dirty="0"/>
              <a:t>Approach</a:t>
            </a:r>
            <a:endParaRPr lang="en-US" sz="1400" b="1" dirty="0">
              <a:ea typeface="Calibri"/>
              <a:cs typeface="Calibri"/>
            </a:endParaRPr>
          </a:p>
          <a:p>
            <a:pPr marL="285750" indent="-285750">
              <a:spcBef>
                <a:spcPct val="15000"/>
              </a:spcBef>
              <a:buFont typeface="Arial" pitchFamily="34" charset="0"/>
              <a:buChar char="●"/>
              <a:defRPr/>
            </a:pPr>
            <a:r>
              <a:rPr lang="en-US" sz="1400" dirty="0"/>
              <a:t>We first developed a dataset of income distributions that represented a single concept of income across countries, namely net income</a:t>
            </a:r>
            <a:endParaRPr lang="en-US" sz="1400" strike="sngStrike" dirty="0"/>
          </a:p>
          <a:p>
            <a:pPr marL="285750" indent="-285750">
              <a:spcBef>
                <a:spcPct val="15000"/>
              </a:spcBef>
              <a:buFont typeface="Arial" pitchFamily="34" charset="0"/>
              <a:buChar char="●"/>
              <a:defRPr/>
            </a:pPr>
            <a:r>
              <a:rPr lang="en-US" sz="1400" dirty="0"/>
              <a:t>We then trained a non-parametric model which uses Principal Component Analysis (or PCA) on this new dataset. This allowed us to generate future projections of income distribution (by decile) for all countries</a:t>
            </a:r>
            <a:endParaRPr lang="en-US" sz="1400" dirty="0">
              <a:ea typeface="Calibri"/>
              <a:cs typeface="Calibri"/>
            </a:endParaRPr>
          </a:p>
          <a:p>
            <a:pPr marL="285750" indent="-285750">
              <a:spcBef>
                <a:spcPct val="15000"/>
              </a:spcBef>
              <a:buFont typeface="Arial" pitchFamily="34" charset="0"/>
              <a:buChar char="●"/>
              <a:defRPr/>
            </a:pPr>
            <a:r>
              <a:rPr lang="en-US" sz="1400" dirty="0"/>
              <a:t>Our PCA model is driven by changes in the GINI coefficient (summary measure of inequality) and other variables such as the labor share of Gross Domestic Product (GDP) across countries, all quantities for which future projections exist.</a:t>
            </a:r>
            <a:endParaRPr lang="en-US" sz="1400" dirty="0">
              <a:ea typeface="Calibri"/>
              <a:cs typeface="Calibri"/>
            </a:endParaRPr>
          </a:p>
          <a:p>
            <a:pPr marL="285750" indent="-285750">
              <a:spcBef>
                <a:spcPct val="15000"/>
              </a:spcBef>
              <a:buFont typeface="Arial" pitchFamily="34" charset="0"/>
              <a:buChar char="●"/>
              <a:defRPr/>
            </a:pPr>
            <a:r>
              <a:rPr lang="en-US" sz="1400" dirty="0"/>
              <a:t>We compared our results to current approaches in the literature (See Figure)   </a:t>
            </a:r>
            <a:endParaRPr lang="en-US" sz="1400" dirty="0">
              <a:ea typeface="Calibri"/>
              <a:cs typeface="Calibri"/>
            </a:endParaRPr>
          </a:p>
          <a:p>
            <a:pPr algn="ctr" eaLnBrk="1" hangingPunct="1">
              <a:spcBef>
                <a:spcPct val="15000"/>
              </a:spcBef>
              <a:buFontTx/>
              <a:buNone/>
            </a:pPr>
            <a:r>
              <a:rPr lang="en-US" altLang="en-US" sz="1400" b="1" dirty="0"/>
              <a:t>Impact</a:t>
            </a:r>
            <a:endParaRPr lang="en-US" altLang="en-US" sz="1400" b="1" dirty="0">
              <a:ea typeface="Calibri"/>
              <a:cs typeface="Calibri"/>
            </a:endParaRPr>
          </a:p>
          <a:p>
            <a:pPr marL="283464" indent="-283464">
              <a:spcBef>
                <a:spcPct val="15000"/>
              </a:spcBef>
              <a:buFont typeface="Arial" panose="020B0604020202020204" pitchFamily="34" charset="0"/>
              <a:buChar char="●"/>
            </a:pPr>
            <a:r>
              <a:rPr lang="en-US" altLang="en-US" sz="1400" dirty="0"/>
              <a:t>Our model generates a much better fit to the latest data on income distributions compared to other parametric approaches such as the lognormal model. </a:t>
            </a:r>
            <a:endParaRPr lang="en-US" altLang="en-US" sz="1400" dirty="0">
              <a:ea typeface="Calibri"/>
              <a:cs typeface="Calibri"/>
            </a:endParaRPr>
          </a:p>
          <a:p>
            <a:pPr marL="283464" indent="-283464">
              <a:spcBef>
                <a:spcPct val="15000"/>
              </a:spcBef>
              <a:buFont typeface="Arial" panose="020B0604020202020204" pitchFamily="34" charset="0"/>
              <a:buChar char="●"/>
            </a:pPr>
            <a:r>
              <a:rPr lang="en-US" sz="1400" dirty="0"/>
              <a:t>We generated distributions of income across different socioeconomic scenarios, namely the </a:t>
            </a:r>
            <a:r>
              <a:rPr lang="en-US" sz="1400" b="0" i="0" dirty="0">
                <a:solidFill>
                  <a:srgbClr val="1F1F1F"/>
                </a:solidFill>
                <a:effectLst/>
                <a:latin typeface="Calibri"/>
                <a:ea typeface="Calibri"/>
                <a:cs typeface="Calibri"/>
              </a:rPr>
              <a:t>Shared Socioeconomic Pathways</a:t>
            </a:r>
            <a:r>
              <a:rPr lang="en-US" sz="1400" b="0" i="0" dirty="0">
                <a:solidFill>
                  <a:srgbClr val="1F1F1F"/>
                </a:solidFill>
                <a:effectLst/>
                <a:latin typeface="Google Sans"/>
              </a:rPr>
              <a:t> (</a:t>
            </a:r>
            <a:r>
              <a:rPr lang="en-US" sz="1400" dirty="0"/>
              <a:t>SSPs), to represent a wide range of uncertainty.</a:t>
            </a:r>
            <a:endParaRPr lang="en-US" sz="1400" dirty="0">
              <a:ea typeface="Calibri"/>
              <a:cs typeface="Calibri"/>
            </a:endParaRPr>
          </a:p>
        </p:txBody>
      </p:sp>
      <p:pic>
        <p:nvPicPr>
          <p:cNvPr id="9" name="Picture 8" descr="Chart&#10;&#10;Description automatically generated">
            <a:extLst>
              <a:ext uri="{FF2B5EF4-FFF2-40B4-BE49-F238E27FC236}">
                <a16:creationId xmlns:a16="http://schemas.microsoft.com/office/drawing/2014/main" id="{CE99D55A-B25F-0C44-4BB8-6EFF9D237A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7850" y="1115601"/>
            <a:ext cx="6176442" cy="4573800"/>
          </a:xfrm>
          <a:prstGeom prst="rect">
            <a:avLst/>
          </a:prstGeom>
        </p:spPr>
      </p:pic>
      <p:sp>
        <p:nvSpPr>
          <p:cNvPr id="10" name="TextBox 9">
            <a:extLst>
              <a:ext uri="{FF2B5EF4-FFF2-40B4-BE49-F238E27FC236}">
                <a16:creationId xmlns:a16="http://schemas.microsoft.com/office/drawing/2014/main" id="{4F9A617F-9106-6A36-C8FC-76DB799B876D}"/>
              </a:ext>
            </a:extLst>
          </p:cNvPr>
          <p:cNvSpPr txBox="1"/>
          <p:nvPr/>
        </p:nvSpPr>
        <p:spPr>
          <a:xfrm>
            <a:off x="5817850" y="5304680"/>
            <a:ext cx="6128425" cy="769441"/>
          </a:xfrm>
          <a:prstGeom prst="rect">
            <a:avLst/>
          </a:prstGeom>
          <a:solidFill>
            <a:schemeClr val="bg1"/>
          </a:solidFill>
        </p:spPr>
        <p:txBody>
          <a:bodyPr wrap="square" rtlCol="0">
            <a:spAutoFit/>
          </a:bodyPr>
          <a:lstStyle/>
          <a:p>
            <a:r>
              <a:rPr lang="en-US" sz="1100">
                <a:solidFill>
                  <a:schemeClr val="accent1"/>
                </a:solidFill>
              </a:rPr>
              <a:t>Comparison of fit of lognormal functional form (grey dots) with PCA based fit (red dots) with data on income shares for each income decile (facet). Lines represent 1 to 1 fit between x and y axis. Income shares are expressed as a percent of total income. Each dot represents a country-year observation between 1958 and 2015. We find that our model improves the fit across countries and income groups.</a:t>
            </a:r>
            <a:endParaRPr lang="en-US" sz="1400">
              <a:solidFill>
                <a:schemeClr val="accent1"/>
              </a:solidFill>
            </a:endParaRPr>
          </a:p>
        </p:txBody>
      </p:sp>
      <p:sp>
        <p:nvSpPr>
          <p:cNvPr id="11" name="Oval 10">
            <a:extLst>
              <a:ext uri="{FF2B5EF4-FFF2-40B4-BE49-F238E27FC236}">
                <a16:creationId xmlns:a16="http://schemas.microsoft.com/office/drawing/2014/main" id="{64619B6D-3D24-6C34-CA1B-07D3ABF26D0E}"/>
              </a:ext>
            </a:extLst>
          </p:cNvPr>
          <p:cNvSpPr/>
          <p:nvPr/>
        </p:nvSpPr>
        <p:spPr>
          <a:xfrm>
            <a:off x="9064656" y="4031146"/>
            <a:ext cx="197708" cy="172995"/>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74321B9D-7691-5C34-0EBB-BFDAC197CB43}"/>
              </a:ext>
            </a:extLst>
          </p:cNvPr>
          <p:cNvSpPr txBox="1"/>
          <p:nvPr/>
        </p:nvSpPr>
        <p:spPr>
          <a:xfrm>
            <a:off x="9336505" y="3871423"/>
            <a:ext cx="2881619" cy="492443"/>
          </a:xfrm>
          <a:prstGeom prst="rect">
            <a:avLst/>
          </a:prstGeom>
          <a:noFill/>
        </p:spPr>
        <p:txBody>
          <a:bodyPr wrap="square" rtlCol="0">
            <a:spAutoFit/>
          </a:bodyPr>
          <a:lstStyle/>
          <a:p>
            <a:r>
              <a:rPr lang="en-US" sz="1200" b="1" i="1"/>
              <a:t>Fit based on lognormal functional form (parametric model in literature</a:t>
            </a:r>
            <a:r>
              <a:rPr lang="en-US" sz="1400"/>
              <a:t>)</a:t>
            </a:r>
            <a:endParaRPr lang="en-US"/>
          </a:p>
        </p:txBody>
      </p:sp>
      <p:sp>
        <p:nvSpPr>
          <p:cNvPr id="13" name="Oval 12">
            <a:extLst>
              <a:ext uri="{FF2B5EF4-FFF2-40B4-BE49-F238E27FC236}">
                <a16:creationId xmlns:a16="http://schemas.microsoft.com/office/drawing/2014/main" id="{83A0665B-FF63-0767-91AC-E3644BF18D8D}"/>
              </a:ext>
            </a:extLst>
          </p:cNvPr>
          <p:cNvSpPr/>
          <p:nvPr/>
        </p:nvSpPr>
        <p:spPr>
          <a:xfrm>
            <a:off x="9064656" y="4520255"/>
            <a:ext cx="197708" cy="172995"/>
          </a:xfrm>
          <a:prstGeom prst="ellipse">
            <a:avLst/>
          </a:prstGeom>
          <a:solidFill>
            <a:srgbClr val="F876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065FE718-D5D0-A114-F493-0AE86B099B55}"/>
              </a:ext>
            </a:extLst>
          </p:cNvPr>
          <p:cNvSpPr txBox="1"/>
          <p:nvPr/>
        </p:nvSpPr>
        <p:spPr>
          <a:xfrm>
            <a:off x="9310381" y="4468254"/>
            <a:ext cx="2881619" cy="276999"/>
          </a:xfrm>
          <a:prstGeom prst="rect">
            <a:avLst/>
          </a:prstGeom>
          <a:noFill/>
        </p:spPr>
        <p:txBody>
          <a:bodyPr wrap="square" rtlCol="0">
            <a:spAutoFit/>
          </a:bodyPr>
          <a:lstStyle/>
          <a:p>
            <a:r>
              <a:rPr lang="en-US" sz="1200" b="1" i="1"/>
              <a:t>Fit based on our new PCA model</a:t>
            </a:r>
            <a:endParaRPr lang="en-US"/>
          </a:p>
        </p:txBody>
      </p:sp>
      <p:sp>
        <p:nvSpPr>
          <p:cNvPr id="15" name="Text Box 6">
            <a:extLst>
              <a:ext uri="{FF2B5EF4-FFF2-40B4-BE49-F238E27FC236}">
                <a16:creationId xmlns:a16="http://schemas.microsoft.com/office/drawing/2014/main" id="{6C249FE4-A6DE-E1B5-FC7B-CFA8654BA71E}"/>
              </a:ext>
            </a:extLst>
          </p:cNvPr>
          <p:cNvSpPr txBox="1">
            <a:spLocks noChangeArrowheads="1"/>
          </p:cNvSpPr>
          <p:nvPr/>
        </p:nvSpPr>
        <p:spPr bwMode="auto">
          <a:xfrm>
            <a:off x="5887994" y="6151066"/>
            <a:ext cx="6229215" cy="646331"/>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200"/>
              <a:t>Narayan, K. B., O’Neill, B. C., Waldhoff, S. T., &amp; Tebaldi, C. (2023). Non-parametric projections of national income distribution consistent with the Shared Socioeconomic Pathways. Environmental Research Letters, 18(4), 044013. https://doi.org/10.1088/1748-9326/acbdb0</a:t>
            </a:r>
          </a:p>
        </p:txBody>
      </p:sp>
    </p:spTree>
    <p:extLst>
      <p:ext uri="{BB962C8B-B14F-4D97-AF65-F5344CB8AC3E}">
        <p14:creationId xmlns:p14="http://schemas.microsoft.com/office/powerpoint/2010/main" val="39134396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F3DCE4A35DF2489B0FA14578B7EB9C" ma:contentTypeVersion="12" ma:contentTypeDescription="Create a new document." ma:contentTypeScope="" ma:versionID="faf1079ce1506b83608f5b4215338454">
  <xsd:schema xmlns:xsd="http://www.w3.org/2001/XMLSchema" xmlns:xs="http://www.w3.org/2001/XMLSchema" xmlns:p="http://schemas.microsoft.com/office/2006/metadata/properties" xmlns:ns2="3dd6b36f-9053-431b-948e-c92c94fa1af8" xmlns:ns3="6c393795-268f-4662-9efe-940c571d540a" targetNamespace="http://schemas.microsoft.com/office/2006/metadata/properties" ma:root="true" ma:fieldsID="4d709a063d34cc7f748a9fa1b9359265" ns2:_="" ns3:_="">
    <xsd:import namespace="3dd6b36f-9053-431b-948e-c92c94fa1af8"/>
    <xsd:import namespace="6c393795-268f-4662-9efe-940c571d54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b36f-9053-431b-948e-c92c94fa1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393795-268f-4662-9efe-940c571d54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b38cd87-6fc5-4b59-a51d-8a8705125e1d}" ma:internalName="TaxCatchAll" ma:showField="CatchAllData" ma:web="6c393795-268f-4662-9efe-940c571d54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d6b36f-9053-431b-948e-c92c94fa1af8">
      <Terms xmlns="http://schemas.microsoft.com/office/infopath/2007/PartnerControls"/>
    </lcf76f155ced4ddcb4097134ff3c332f>
    <TaxCatchAll xmlns="6c393795-268f-4662-9efe-940c571d540a" xsi:nil="true"/>
  </documentManagement>
</p:properties>
</file>

<file path=customXml/itemProps1.xml><?xml version="1.0" encoding="utf-8"?>
<ds:datastoreItem xmlns:ds="http://schemas.openxmlformats.org/officeDocument/2006/customXml" ds:itemID="{A9E5B543-A1AD-46A5-886E-9D68A3F501F4}"/>
</file>

<file path=customXml/itemProps2.xml><?xml version="1.0" encoding="utf-8"?>
<ds:datastoreItem xmlns:ds="http://schemas.openxmlformats.org/officeDocument/2006/customXml" ds:itemID="{5D8C9068-8C05-4275-9C9E-C90CD9A74DCC}">
  <ds:schemaRefs>
    <ds:schemaRef ds:uri="http://schemas.microsoft.com/sharepoint/v3/contenttype/forms"/>
  </ds:schemaRefs>
</ds:datastoreItem>
</file>

<file path=customXml/itemProps3.xml><?xml version="1.0" encoding="utf-8"?>
<ds:datastoreItem xmlns:ds="http://schemas.openxmlformats.org/officeDocument/2006/customXml" ds:itemID="{20A95BDF-8F38-4C38-81BE-4DA5C0555CF2}">
  <ds:schemaRefs>
    <ds:schemaRef ds:uri="http://schemas.microsoft.com/office/2006/documentManagement/types"/>
    <ds:schemaRef ds:uri="http://purl.org/dc/elements/1.1/"/>
    <ds:schemaRef ds:uri="http://schemas.microsoft.com/office/2006/metadata/properties"/>
    <ds:schemaRef ds:uri="http://purl.org/dc/terms/"/>
    <ds:schemaRef ds:uri="http://www.w3.org/XML/1998/namespace"/>
    <ds:schemaRef ds:uri="http://schemas.microsoft.com/office/infopath/2007/PartnerControls"/>
    <ds:schemaRef ds:uri="http://schemas.openxmlformats.org/package/2006/metadata/core-properties"/>
    <ds:schemaRef ds:uri="6c393795-268f-4662-9efe-940c571d540a"/>
    <ds:schemaRef ds:uri="3dd6b36f-9053-431b-948e-c92c94fa1af8"/>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367</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Google Sans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Narayan, Kanishka Balu</dc:creator>
  <cp:lastModifiedBy>Jokerst, Kali</cp:lastModifiedBy>
  <cp:revision>1</cp:revision>
  <dcterms:created xsi:type="dcterms:W3CDTF">2023-07-06T17:22:54Z</dcterms:created>
  <dcterms:modified xsi:type="dcterms:W3CDTF">2024-05-01T16:01:04Z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0x0101000AF3DCE4A35DF2489B0FA14578B7EB9C</vt:lpwstr>
  </property>
</Properties>
</file>