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0" autoAdjust="0"/>
    <p:restoredTop sz="72177" autoAdjust="0"/>
  </p:normalViewPr>
  <p:slideViewPr>
    <p:cSldViewPr>
      <p:cViewPr>
        <p:scale>
          <a:sx n="85" d="100"/>
          <a:sy n="85" d="100"/>
        </p:scale>
        <p:origin x="1632" y="28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10/22/23</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10/22/23</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cap="all" spc="190" dirty="0">
                <a:solidFill>
                  <a:srgbClr val="1B1B1B"/>
                </a:solidFill>
                <a:effectLst/>
                <a:latin typeface="Nunito Sans" pitchFamily="2" charset="77"/>
                <a:ea typeface="Times New Roman" panose="02020603050405020304" pitchFamily="18" charset="0"/>
                <a:cs typeface="Times New Roman" panose="02020603050405020304" pitchFamily="18" charset="0"/>
              </a:rPr>
              <a:t>SCIENCE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How tropical SST patterns will evolve under global warming has been a topic of keen scientific interest and scrutiny. While most state-of-the-art climate models show a transition to a more “El Niño-like” mean state by the end of the century, the precise reason why remains debated. Here, we present a method that estimates the contributions of changing surface winds and solar radiation to the tropical ocean warming pattern simulated by a state-of-the-art climate model. While some previous studies have argued that changes in surface winds are unimportant, here we show that the weakening of surface easterly winds that maintain a colder eastern Pacific is a major factor leading to a reduced east-west temperature contrast.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cap="all" spc="190" dirty="0">
                <a:solidFill>
                  <a:srgbClr val="1B1B1B"/>
                </a:solidFill>
                <a:effectLst/>
                <a:latin typeface="Nunito Sans" pitchFamily="2" charset="77"/>
                <a:ea typeface="Times New Roman" panose="02020603050405020304" pitchFamily="18" charset="0"/>
                <a:cs typeface="Times New Roman" panose="02020603050405020304" pitchFamily="18" charset="0"/>
              </a:rPr>
              <a:t>IMPACT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Sea surface temperature patterns over the tropical Pacific have an outsized impact on regional and global climates, as exemplified by the impact of El Niño events. This research proposes a method that allows quantifying the role of different feedbacks in shaping the future pattern of change in the tropical Pacific.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cap="all" spc="190" dirty="0">
                <a:solidFill>
                  <a:srgbClr val="1B1B1B"/>
                </a:solidFill>
                <a:effectLst/>
                <a:latin typeface="Nunito Sans" pitchFamily="2" charset="77"/>
                <a:ea typeface="Times New Roman" panose="02020603050405020304" pitchFamily="18" charset="0"/>
                <a:cs typeface="Times New Roman" panose="02020603050405020304" pitchFamily="18" charset="0"/>
              </a:rPr>
              <a:t>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evolution of tropical sea surface temperatures (SSTs) in response to greenhouse warming is of great societal and scientific interest. Most state-of-the-art climate models predict a mean “El Niño-like” warming pattern by century-end, characterized by greater warming over the Pacific cold tongue compared to the western warm pool. However, it is unclear which proposed mechanism dominates in this response. Here, we present partially coupled abrupt CO2 doubling experiments in which surface wind stress and shortwave heating are overridden to values from a control simulation. Contrary to previous studies, we find that experiments with overriding of surface wind stress exhibit only 58% of the full reduction in east-west SST contrast. When both surface wind stress and shortwave flux are overridden, only 34% of the full reduction remains, controlled by spatially-varying evaporative cooling. These results underscore the importance of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Bjerknes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shortwave feedbacks in the tropical Pacific SST response to global warming.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76202" y="762000"/>
            <a:ext cx="7598702" cy="12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Scientific Challenge </a:t>
            </a:r>
          </a:p>
          <a:p>
            <a:pPr marL="285750" indent="-285750">
              <a:lnSpc>
                <a:spcPct val="90000"/>
              </a:lnSpc>
              <a:buFont typeface="Arial" pitchFamily="34" charset="0"/>
              <a:buChar char="●"/>
              <a:defRP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The evolution of tropical sea surface temperatures (SSTs) in response to greenhouse warming is of great societal and scientific interest. Most state-of-the-art climate models predict a mean “El Niño-like” warming pattern by century-end. However, it is unclear which proposed mechanism dominates in this response. </a:t>
            </a:r>
            <a:endParaRPr lang="en-US" sz="1700" b="0" i="0" dirty="0">
              <a:solidFill>
                <a:srgbClr val="1C1D1E"/>
              </a:solidFill>
              <a:effectLst/>
              <a:latin typeface="Arial" panose="020B0604020202020204" pitchFamily="34" charset="0"/>
              <a:cs typeface="Arial" panose="020B0604020202020204" pitchFamily="34" charset="0"/>
            </a:endParaRPr>
          </a:p>
          <a:p>
            <a:pPr>
              <a:lnSpc>
                <a:spcPct val="95000"/>
              </a:lnSpc>
              <a:defRPr/>
            </a:pPr>
            <a:endParaRPr lang="en-US" sz="1800" dirty="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85475" y="73675"/>
            <a:ext cx="117008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400" b="1" i="0" dirty="0">
                <a:solidFill>
                  <a:srgbClr val="1B1B1B"/>
                </a:solidFill>
                <a:effectLst/>
                <a:latin typeface="Nunito Sans" pitchFamily="2" charset="77"/>
              </a:rPr>
              <a:t>The Role of </a:t>
            </a:r>
            <a:r>
              <a:rPr lang="en-US" sz="2400" b="1" i="0" dirty="0" err="1">
                <a:solidFill>
                  <a:srgbClr val="1B1B1B"/>
                </a:solidFill>
                <a:effectLst/>
                <a:latin typeface="Nunito Sans" pitchFamily="2" charset="77"/>
              </a:rPr>
              <a:t>Bjerknes</a:t>
            </a:r>
            <a:r>
              <a:rPr lang="en-US" sz="2400" b="1" i="0" dirty="0">
                <a:solidFill>
                  <a:srgbClr val="1B1B1B"/>
                </a:solidFill>
                <a:effectLst/>
                <a:latin typeface="Nunito Sans" pitchFamily="2" charset="77"/>
              </a:rPr>
              <a:t> and Shortwave Feedbacks in the Tropical Pacific SST Response to Global Warming</a:t>
            </a:r>
            <a:endParaRPr lang="en-US" altLang="en-US" sz="2400" b="1" dirty="0">
              <a:solidFill>
                <a:srgbClr val="006600"/>
              </a:solidFill>
              <a:latin typeface="Arial" panose="020B0604020202020204" pitchFamily="34" charset="0"/>
            </a:endParaRPr>
          </a:p>
        </p:txBody>
      </p:sp>
      <p:sp>
        <p:nvSpPr>
          <p:cNvPr id="3078" name="TextBox 9"/>
          <p:cNvSpPr txBox="1">
            <a:spLocks noChangeArrowheads="1"/>
          </p:cNvSpPr>
          <p:nvPr/>
        </p:nvSpPr>
        <p:spPr bwMode="auto">
          <a:xfrm>
            <a:off x="8110250" y="5151082"/>
            <a:ext cx="3776056"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ts val="0"/>
              </a:spcBef>
              <a:buNone/>
            </a:pPr>
            <a:r>
              <a:rPr lang="en-US" altLang="en-US" sz="1300" dirty="0">
                <a:latin typeface="Arial" panose="020B0604020202020204" pitchFamily="34" charset="0"/>
              </a:rPr>
              <a:t>(a) The pattern of tropical warming, with mean warming subtracted in 2xCO2 experiments; (b) the same pattern but with the </a:t>
            </a:r>
            <a:r>
              <a:rPr lang="en-US" altLang="en-US" sz="1300" dirty="0" err="1">
                <a:latin typeface="Arial" panose="020B0604020202020204" pitchFamily="34" charset="0"/>
              </a:rPr>
              <a:t>Bjerknes</a:t>
            </a:r>
            <a:r>
              <a:rPr lang="en-US" altLang="en-US" sz="1300" dirty="0">
                <a:latin typeface="Arial" panose="020B0604020202020204" pitchFamily="34" charset="0"/>
              </a:rPr>
              <a:t> (wind-SST) feedback suppressed; (c) with both </a:t>
            </a:r>
            <a:r>
              <a:rPr lang="en-US" altLang="en-US" sz="1300" dirty="0" err="1">
                <a:latin typeface="Arial" panose="020B0604020202020204" pitchFamily="34" charset="0"/>
              </a:rPr>
              <a:t>Bjerknes</a:t>
            </a:r>
            <a:r>
              <a:rPr lang="en-US" altLang="en-US" sz="1300" dirty="0">
                <a:latin typeface="Arial" panose="020B0604020202020204" pitchFamily="34" charset="0"/>
              </a:rPr>
              <a:t> and shortwave feedbacks suppressed </a:t>
            </a: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57151" y="3949733"/>
            <a:ext cx="7429247" cy="21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sz="2000" b="1" dirty="0">
                <a:solidFill>
                  <a:srgbClr val="006600"/>
                </a:solidFill>
                <a:latin typeface="Arial" panose="020B0604020202020204" pitchFamily="34" charset="0"/>
                <a:cs typeface="Arial" panose="020B0604020202020204" pitchFamily="34" charset="0"/>
              </a:rPr>
              <a:t>Significance and Impact</a:t>
            </a:r>
          </a:p>
          <a:p>
            <a:pPr marL="283464" indent="-283464">
              <a:lnSpc>
                <a:spcPct val="90000"/>
              </a:lnSpc>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Sea surface temperature patterns over the tropical Pacific have an outsized impact on regional and global climates, as exemplified by the impact of El Niño events. This research proposes a method that allows quantifying the role of different feedbacks in shaping the future pattern of change in the tropical Pacific.</a:t>
            </a:r>
            <a:r>
              <a:rPr lang="en-US" sz="1700" dirty="0">
                <a:latin typeface="Calibri" panose="020F0502020204030204" pitchFamily="34" charset="0"/>
                <a:ea typeface="Times New Roman" panose="02020603050405020304" pitchFamily="18" charset="0"/>
                <a:cs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Our results underscore the importance of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Bjerknes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(wind-SST) and shortwave feedbacks in the tropical Pacific SST response to global warming.</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283464" indent="-283464" eaLnBrk="1" hangingPunct="1">
              <a:lnSpc>
                <a:spcPct val="90000"/>
              </a:lnSpc>
              <a:buFont typeface="Arial" panose="020B0604020202020204" pitchFamily="34" charset="0"/>
              <a:buChar char="●"/>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76201" y="2065938"/>
            <a:ext cx="7759881" cy="197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sz="2000" b="1" dirty="0">
                <a:solidFill>
                  <a:srgbClr val="006600"/>
                </a:solidFill>
                <a:latin typeface="Arial" panose="020B0604020202020204" pitchFamily="34" charset="0"/>
                <a:cs typeface="Arial" panose="020B0604020202020204" pitchFamily="34" charset="0"/>
              </a:rPr>
              <a:t>Approach and Findings</a:t>
            </a:r>
          </a:p>
          <a:p>
            <a:pPr marL="285750" indent="-285750">
              <a:lnSpc>
                <a:spcPct val="90000"/>
              </a:lnSpc>
              <a:buFont typeface="Arial" pitchFamily="34" charset="0"/>
              <a:buChar char="●"/>
              <a:defRP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Here, we present partially coupled abrupt CO2 doubling experiments in which surface wind stress and shortwave heating are overridden to values from a control simulation. We find that experiments with overriding of surface wind stress exhibit only 58% of the full reduction in east-west SST contrast. When both surface wind stress and shortwave flux are overridden, only 34% of the full reduction remains, controlled by spatially-varying evaporative cooling. </a:t>
            </a:r>
            <a:endParaRPr lang="en-US" sz="1800" b="0" i="0" dirty="0">
              <a:solidFill>
                <a:srgbClr val="1C1D1E"/>
              </a:solidFill>
              <a:effectLst/>
              <a:latin typeface="Arial" panose="020B0604020202020204" pitchFamily="34" charset="0"/>
              <a:cs typeface="Arial" panose="020B0604020202020204" pitchFamily="34" charset="0"/>
            </a:endParaRPr>
          </a:p>
          <a:p>
            <a:pPr marL="285750" indent="-285750">
              <a:lnSpc>
                <a:spcPct val="90000"/>
              </a:lnSpc>
              <a:buFont typeface="Arial" pitchFamily="34" charset="0"/>
              <a:buChar char="●"/>
              <a:defRPr/>
            </a:pPr>
            <a:endParaRPr lang="en-US" sz="1800" b="0" i="0" dirty="0">
              <a:solidFill>
                <a:srgbClr val="1C1D1E"/>
              </a:solidFill>
              <a:effectLst/>
              <a:latin typeface="Arial" panose="020B0604020202020204" pitchFamily="34" charset="0"/>
              <a:cs typeface="Arial" panose="020B0604020202020204" pitchFamily="34" charset="0"/>
            </a:endParaRPr>
          </a:p>
        </p:txBody>
      </p:sp>
      <p:sp>
        <p:nvSpPr>
          <p:cNvPr id="3077" name="Text Box 6"/>
          <p:cNvSpPr txBox="1">
            <a:spLocks noChangeArrowheads="1"/>
          </p:cNvSpPr>
          <p:nvPr/>
        </p:nvSpPr>
        <p:spPr bwMode="auto">
          <a:xfrm>
            <a:off x="108381" y="5788599"/>
            <a:ext cx="5987619" cy="4001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000" b="0" i="0" dirty="0">
                <a:solidFill>
                  <a:srgbClr val="222222"/>
                </a:solidFill>
                <a:effectLst/>
                <a:latin typeface="Arial" panose="020B0604020202020204" pitchFamily="34" charset="0"/>
              </a:rPr>
              <a:t>Fu, M. and Fedorov, A., 2023. The role of </a:t>
            </a:r>
            <a:r>
              <a:rPr lang="en-US" sz="1000" b="0" i="0" dirty="0" err="1">
                <a:solidFill>
                  <a:srgbClr val="222222"/>
                </a:solidFill>
                <a:effectLst/>
                <a:latin typeface="Arial" panose="020B0604020202020204" pitchFamily="34" charset="0"/>
              </a:rPr>
              <a:t>Bjerknes</a:t>
            </a:r>
            <a:r>
              <a:rPr lang="en-US" sz="1000" b="0" i="0" dirty="0">
                <a:solidFill>
                  <a:srgbClr val="222222"/>
                </a:solidFill>
                <a:effectLst/>
                <a:latin typeface="Arial" panose="020B0604020202020204" pitchFamily="34" charset="0"/>
              </a:rPr>
              <a:t> and shortwave feedbacks in the tropical Pacific SST response to global warming. </a:t>
            </a:r>
            <a:r>
              <a:rPr lang="en-US" sz="1000" b="0" i="1" dirty="0">
                <a:solidFill>
                  <a:srgbClr val="222222"/>
                </a:solidFill>
                <a:effectLst/>
                <a:latin typeface="Arial" panose="020B0604020202020204" pitchFamily="34" charset="0"/>
              </a:rPr>
              <a:t>Geophysical Research Letters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50</a:t>
            </a:r>
            <a:r>
              <a:rPr lang="en-US" sz="1000" b="0" i="0" dirty="0">
                <a:solidFill>
                  <a:srgbClr val="222222"/>
                </a:solidFill>
                <a:effectLst/>
                <a:latin typeface="Arial" panose="020B0604020202020204" pitchFamily="34" charset="0"/>
              </a:rPr>
              <a:t>(19), p.e2023GL105061.</a:t>
            </a:r>
            <a:endParaRPr lang="en-US" altLang="en-US" sz="1000" dirty="0">
              <a:solidFill>
                <a:srgbClr val="000000"/>
              </a:solidFill>
              <a:latin typeface="+mn-lt"/>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dirty="0">
                <a:solidFill>
                  <a:srgbClr val="106433"/>
                </a:solidFill>
                <a:latin typeface="Arial Nova" panose="020B0504020202020204" pitchFamily="34" charset="0"/>
                <a:ea typeface="Rod" charset="0"/>
                <a:cs typeface="Rod" charset="0"/>
              </a:rPr>
              <a:t>Department of Energy  •  Office of Science  •  Biological and Environmental Research</a:t>
            </a:r>
          </a:p>
        </p:txBody>
      </p:sp>
      <p:pic>
        <p:nvPicPr>
          <p:cNvPr id="2" name="Picture 1">
            <a:extLst>
              <a:ext uri="{FF2B5EF4-FFF2-40B4-BE49-F238E27FC236}">
                <a16:creationId xmlns:a16="http://schemas.microsoft.com/office/drawing/2014/main" id="{878B9433-06BF-5246-93C5-085765980406}"/>
              </a:ext>
            </a:extLst>
          </p:cNvPr>
          <p:cNvPicPr>
            <a:picLocks noChangeAspect="1"/>
          </p:cNvPicPr>
          <p:nvPr/>
        </p:nvPicPr>
        <p:blipFill>
          <a:blip r:embed="rId3"/>
          <a:stretch>
            <a:fillRect/>
          </a:stretch>
        </p:blipFill>
        <p:spPr>
          <a:xfrm>
            <a:off x="7855132" y="853933"/>
            <a:ext cx="4099722" cy="4183561"/>
          </a:xfrm>
          <a:prstGeom prst="rect">
            <a:avLst/>
          </a:prstGeom>
        </p:spPr>
      </p:pic>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2.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 template</Template>
  <TotalTime>2973</TotalTime>
  <Words>671</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Nova</vt:lpstr>
      <vt:lpstr>Calibri</vt:lpstr>
      <vt:lpstr>Nunito Sans</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Fedorov, Alexey</cp:lastModifiedBy>
  <cp:revision>133</cp:revision>
  <cp:lastPrinted>2022-03-28T16:23:10Z</cp:lastPrinted>
  <dcterms:created xsi:type="dcterms:W3CDTF">2019-02-27T15:57:00Z</dcterms:created>
  <dcterms:modified xsi:type="dcterms:W3CDTF">2023-10-22T22:45:33Z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