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AD9"/>
    <a:srgbClr val="FAFF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86" autoAdjust="0"/>
    <p:restoredTop sz="82593"/>
  </p:normalViewPr>
  <p:slideViewPr>
    <p:cSldViewPr>
      <p:cViewPr>
        <p:scale>
          <a:sx n="200" d="100"/>
          <a:sy n="200" d="100"/>
        </p:scale>
        <p:origin x="2712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e, Shaocheng" userId="b92f5369-f3db-447b-9b48-c8ca994cf226" providerId="ADAL" clId="{1C6ACE8A-AD78-9E44-BB0F-3411F1B60953}"/>
    <pc:docChg chg="undo custSel modSld">
      <pc:chgData name="Xie, Shaocheng" userId="b92f5369-f3db-447b-9b48-c8ca994cf226" providerId="ADAL" clId="{1C6ACE8A-AD78-9E44-BB0F-3411F1B60953}" dt="2018-10-12T01:05:44.404" v="2188" actId="14100"/>
      <pc:docMkLst>
        <pc:docMk/>
      </pc:docMkLst>
      <pc:sldChg chg="addSp delSp modSp modNotes modNotesTx">
        <pc:chgData name="Xie, Shaocheng" userId="b92f5369-f3db-447b-9b48-c8ca994cf226" providerId="ADAL" clId="{1C6ACE8A-AD78-9E44-BB0F-3411F1B60953}" dt="2018-10-12T01:05:44.404" v="2188" actId="14100"/>
        <pc:sldMkLst>
          <pc:docMk/>
          <pc:sldMk cId="0" sldId="265"/>
        </pc:sldMkLst>
        <pc:spChg chg="mod">
          <ac:chgData name="Xie, Shaocheng" userId="b92f5369-f3db-447b-9b48-c8ca994cf226" providerId="ADAL" clId="{1C6ACE8A-AD78-9E44-BB0F-3411F1B60953}" dt="2018-10-12T01:05:28.961" v="2187" actId="1037"/>
          <ac:spMkLst>
            <pc:docMk/>
            <pc:sldMk cId="0" sldId="265"/>
            <ac:spMk id="23" creationId="{C6F50AC0-582C-3F4F-A066-59C0AAABADF1}"/>
          </ac:spMkLst>
        </pc:spChg>
        <pc:spChg chg="add mod">
          <ac:chgData name="Xie, Shaocheng" userId="b92f5369-f3db-447b-9b48-c8ca994cf226" providerId="ADAL" clId="{1C6ACE8A-AD78-9E44-BB0F-3411F1B60953}" dt="2018-10-12T00:53:00.065" v="2037" actId="164"/>
          <ac:spMkLst>
            <pc:docMk/>
            <pc:sldMk cId="0" sldId="265"/>
            <ac:spMk id="30" creationId="{AF9118E8-5645-9445-ACB7-106A114A3972}"/>
          </ac:spMkLst>
        </pc:spChg>
        <pc:spChg chg="add mod">
          <ac:chgData name="Xie, Shaocheng" userId="b92f5369-f3db-447b-9b48-c8ca994cf226" providerId="ADAL" clId="{1C6ACE8A-AD78-9E44-BB0F-3411F1B60953}" dt="2018-10-12T00:53:00.065" v="2037" actId="164"/>
          <ac:spMkLst>
            <pc:docMk/>
            <pc:sldMk cId="0" sldId="265"/>
            <ac:spMk id="31" creationId="{6AFFE4C7-E2B7-2E41-836D-DD12B13E5820}"/>
          </ac:spMkLst>
        </pc:spChg>
        <pc:spChg chg="add mod">
          <ac:chgData name="Xie, Shaocheng" userId="b92f5369-f3db-447b-9b48-c8ca994cf226" providerId="ADAL" clId="{1C6ACE8A-AD78-9E44-BB0F-3411F1B60953}" dt="2018-10-12T00:53:00.065" v="2037" actId="164"/>
          <ac:spMkLst>
            <pc:docMk/>
            <pc:sldMk cId="0" sldId="265"/>
            <ac:spMk id="32" creationId="{0DCE2BA4-475E-9649-B547-59D5E7149A72}"/>
          </ac:spMkLst>
        </pc:spChg>
        <pc:spChg chg="add mod">
          <ac:chgData name="Xie, Shaocheng" userId="b92f5369-f3db-447b-9b48-c8ca994cf226" providerId="ADAL" clId="{1C6ACE8A-AD78-9E44-BB0F-3411F1B60953}" dt="2018-10-12T00:53:00.065" v="2037" actId="164"/>
          <ac:spMkLst>
            <pc:docMk/>
            <pc:sldMk cId="0" sldId="265"/>
            <ac:spMk id="33" creationId="{5C320914-AE30-3744-B93A-2A1D358F9D8B}"/>
          </ac:spMkLst>
        </pc:spChg>
        <pc:spChg chg="add mod">
          <ac:chgData name="Xie, Shaocheng" userId="b92f5369-f3db-447b-9b48-c8ca994cf226" providerId="ADAL" clId="{1C6ACE8A-AD78-9E44-BB0F-3411F1B60953}" dt="2018-10-12T00:53:00.065" v="2037" actId="164"/>
          <ac:spMkLst>
            <pc:docMk/>
            <pc:sldMk cId="0" sldId="265"/>
            <ac:spMk id="34" creationId="{DFE4A94B-7FF7-364D-9DEB-DB1653588AA7}"/>
          </ac:spMkLst>
        </pc:spChg>
        <pc:spChg chg="mod">
          <ac:chgData name="Xie, Shaocheng" userId="b92f5369-f3db-447b-9b48-c8ca994cf226" providerId="ADAL" clId="{1C6ACE8A-AD78-9E44-BB0F-3411F1B60953}" dt="2018-10-12T00:55:28.618" v="2079" actId="14100"/>
          <ac:spMkLst>
            <pc:docMk/>
            <pc:sldMk cId="0" sldId="265"/>
            <ac:spMk id="6146" creationId="{00000000-0000-0000-0000-000000000000}"/>
          </ac:spMkLst>
        </pc:spChg>
        <pc:spChg chg="mod">
          <ac:chgData name="Xie, Shaocheng" userId="b92f5369-f3db-447b-9b48-c8ca994cf226" providerId="ADAL" clId="{1C6ACE8A-AD78-9E44-BB0F-3411F1B60953}" dt="2018-10-11T23:22:27.387" v="147" actId="20577"/>
          <ac:spMkLst>
            <pc:docMk/>
            <pc:sldMk cId="0" sldId="265"/>
            <ac:spMk id="15362" creationId="{00000000-0000-0000-0000-000000000000}"/>
          </ac:spMkLst>
        </pc:spChg>
        <pc:spChg chg="mod">
          <ac:chgData name="Xie, Shaocheng" userId="b92f5369-f3db-447b-9b48-c8ca994cf226" providerId="ADAL" clId="{1C6ACE8A-AD78-9E44-BB0F-3411F1B60953}" dt="2018-10-12T01:05:44.404" v="2188" actId="14100"/>
          <ac:spMkLst>
            <pc:docMk/>
            <pc:sldMk cId="0" sldId="265"/>
            <ac:spMk id="15372" creationId="{00000000-0000-0000-0000-000000000000}"/>
          </ac:spMkLst>
        </pc:spChg>
        <pc:spChg chg="mod">
          <ac:chgData name="Xie, Shaocheng" userId="b92f5369-f3db-447b-9b48-c8ca994cf226" providerId="ADAL" clId="{1C6ACE8A-AD78-9E44-BB0F-3411F1B60953}" dt="2018-10-12T01:05:12.306" v="2182" actId="1076"/>
          <ac:spMkLst>
            <pc:docMk/>
            <pc:sldMk cId="0" sldId="265"/>
            <ac:spMk id="15373" creationId="{00000000-0000-0000-0000-000000000000}"/>
          </ac:spMkLst>
        </pc:spChg>
        <pc:grpChg chg="add mod">
          <ac:chgData name="Xie, Shaocheng" userId="b92f5369-f3db-447b-9b48-c8ca994cf226" providerId="ADAL" clId="{1C6ACE8A-AD78-9E44-BB0F-3411F1B60953}" dt="2018-10-12T00:24:12.463" v="1064" actId="164"/>
          <ac:grpSpMkLst>
            <pc:docMk/>
            <pc:sldMk cId="0" sldId="265"/>
            <ac:grpSpMk id="2" creationId="{6A679BE2-4731-D84A-A72D-F9984C1E78DE}"/>
          </ac:grpSpMkLst>
        </pc:grpChg>
        <pc:grpChg chg="add mod">
          <ac:chgData name="Xie, Shaocheng" userId="b92f5369-f3db-447b-9b48-c8ca994cf226" providerId="ADAL" clId="{1C6ACE8A-AD78-9E44-BB0F-3411F1B60953}" dt="2018-10-12T00:53:11.495" v="2040" actId="164"/>
          <ac:grpSpMkLst>
            <pc:docMk/>
            <pc:sldMk cId="0" sldId="265"/>
            <ac:grpSpMk id="3" creationId="{F6663C6F-1B99-E34A-AC78-367E36642C44}"/>
          </ac:grpSpMkLst>
        </pc:grpChg>
        <pc:grpChg chg="add mod">
          <ac:chgData name="Xie, Shaocheng" userId="b92f5369-f3db-447b-9b48-c8ca994cf226" providerId="ADAL" clId="{1C6ACE8A-AD78-9E44-BB0F-3411F1B60953}" dt="2018-10-12T00:53:11.495" v="2040" actId="164"/>
          <ac:grpSpMkLst>
            <pc:docMk/>
            <pc:sldMk cId="0" sldId="265"/>
            <ac:grpSpMk id="4" creationId="{50DB8648-872E-AC45-937B-539FB46B7A22}"/>
          </ac:grpSpMkLst>
        </pc:grpChg>
        <pc:grpChg chg="add mod">
          <ac:chgData name="Xie, Shaocheng" userId="b92f5369-f3db-447b-9b48-c8ca994cf226" providerId="ADAL" clId="{1C6ACE8A-AD78-9E44-BB0F-3411F1B60953}" dt="2018-10-12T00:56:05.957" v="2091" actId="1076"/>
          <ac:grpSpMkLst>
            <pc:docMk/>
            <pc:sldMk cId="0" sldId="265"/>
            <ac:grpSpMk id="5" creationId="{E376CB9F-8295-0844-8ECF-FF90B40E6BCB}"/>
          </ac:grpSpMkLst>
        </pc:grpChg>
        <pc:grpChg chg="del">
          <ac:chgData name="Xie, Shaocheng" userId="b92f5369-f3db-447b-9b48-c8ca994cf226" providerId="ADAL" clId="{1C6ACE8A-AD78-9E44-BB0F-3411F1B60953}" dt="2018-10-12T00:16:35.472" v="1009" actId="478"/>
          <ac:grpSpMkLst>
            <pc:docMk/>
            <pc:sldMk cId="0" sldId="265"/>
            <ac:grpSpMk id="10" creationId="{9EF18685-9B1C-A044-9E2F-9DF98E4206E9}"/>
          </ac:grpSpMkLst>
        </pc:grpChg>
        <pc:picChg chg="add del mod">
          <ac:chgData name="Xie, Shaocheng" userId="b92f5369-f3db-447b-9b48-c8ca994cf226" providerId="ADAL" clId="{1C6ACE8A-AD78-9E44-BB0F-3411F1B60953}" dt="2018-10-12T00:17:17.279" v="1013" actId="478"/>
          <ac:picMkLst>
            <pc:docMk/>
            <pc:sldMk cId="0" sldId="265"/>
            <ac:picMk id="24" creationId="{B324E655-BD24-9040-8379-71BFF61DB676}"/>
          </ac:picMkLst>
        </pc:picChg>
        <pc:picChg chg="add del mod modCrop">
          <ac:chgData name="Xie, Shaocheng" userId="b92f5369-f3db-447b-9b48-c8ca994cf226" providerId="ADAL" clId="{1C6ACE8A-AD78-9E44-BB0F-3411F1B60953}" dt="2018-10-12T00:22:37.234" v="1053"/>
          <ac:picMkLst>
            <pc:docMk/>
            <pc:sldMk cId="0" sldId="265"/>
            <ac:picMk id="25" creationId="{C29114F7-0460-3049-A3AE-C603A8A04F90}"/>
          </ac:picMkLst>
        </pc:picChg>
        <pc:picChg chg="add mod modCrop">
          <ac:chgData name="Xie, Shaocheng" userId="b92f5369-f3db-447b-9b48-c8ca994cf226" providerId="ADAL" clId="{1C6ACE8A-AD78-9E44-BB0F-3411F1B60953}" dt="2018-10-12T00:55:55.852" v="2090" actId="1035"/>
          <ac:picMkLst>
            <pc:docMk/>
            <pc:sldMk cId="0" sldId="265"/>
            <ac:picMk id="26" creationId="{33D15871-E464-E849-BC09-97D73C5750BE}"/>
          </ac:picMkLst>
        </pc:picChg>
        <pc:picChg chg="add mod modCrop">
          <ac:chgData name="Xie, Shaocheng" userId="b92f5369-f3db-447b-9b48-c8ca994cf226" providerId="ADAL" clId="{1C6ACE8A-AD78-9E44-BB0F-3411F1B60953}" dt="2018-10-12T00:27:02.926" v="1076" actId="1036"/>
          <ac:picMkLst>
            <pc:docMk/>
            <pc:sldMk cId="0" sldId="265"/>
            <ac:picMk id="27" creationId="{E76A290E-5A85-BA44-9C17-6AA15B034BB2}"/>
          </ac:picMkLst>
        </pc:picChg>
        <pc:picChg chg="add mod modCrop">
          <ac:chgData name="Xie, Shaocheng" userId="b92f5369-f3db-447b-9b48-c8ca994cf226" providerId="ADAL" clId="{1C6ACE8A-AD78-9E44-BB0F-3411F1B60953}" dt="2018-10-12T00:27:16.629" v="1078" actId="1036"/>
          <ac:picMkLst>
            <pc:docMk/>
            <pc:sldMk cId="0" sldId="265"/>
            <ac:picMk id="28" creationId="{A261F409-64AF-2C4E-9999-37AED1A80B58}"/>
          </ac:picMkLst>
        </pc:picChg>
        <pc:picChg chg="add mod">
          <ac:chgData name="Xie, Shaocheng" userId="b92f5369-f3db-447b-9b48-c8ca994cf226" providerId="ADAL" clId="{1C6ACE8A-AD78-9E44-BB0F-3411F1B60953}" dt="2018-10-12T00:27:16.629" v="1078" actId="1036"/>
          <ac:picMkLst>
            <pc:docMk/>
            <pc:sldMk cId="0" sldId="265"/>
            <ac:picMk id="29" creationId="{066BB5D5-7715-F645-A52B-770345A50C2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31EEBF8-E7F3-4A9A-850F-E4428DDCC0C3}" type="datetimeFigureOut">
              <a:rPr lang="en-US"/>
              <a:pPr>
                <a:defRPr/>
              </a:pPr>
              <a:t>1/11/23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0C2D153-3D13-4BE3-B2CD-4C482CBB0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28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B7338E-CFCF-413C-9FF8-02EB67962A4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86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235"/>
          <p:cNvSpPr>
            <a:spLocks noChangeArrowheads="1"/>
          </p:cNvSpPr>
          <p:nvPr userDrawn="1"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9848E3B6-8522-4FD6-8750-BDCE7D124C96}" type="slidenum">
              <a:rPr lang="en-US" sz="1000">
                <a:solidFill>
                  <a:schemeClr val="bg1"/>
                </a:solidFill>
                <a:latin typeface="+mn-lt"/>
                <a:ea typeface="Rod"/>
                <a:cs typeface="Rod"/>
              </a:rPr>
              <a:pPr marL="171450" indent="-1714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BER Climate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6D29F111-307B-4882-84AF-E5A785B43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4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445DE63-9444-4068-B970-12C6A99CC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ransition spd="slow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0"/>
            <a:ext cx="84582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600" dirty="0"/>
              <a:t>The DOE E3SM Model Version 2: Overview of the Physical Model and Initial Model Evaluation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9361" y="6199632"/>
            <a:ext cx="8763000" cy="40011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000" dirty="0" err="1">
                <a:latin typeface="Helvetica Light"/>
                <a:cs typeface="Helvetica Light"/>
              </a:rPr>
              <a:t>Golaz</a:t>
            </a:r>
            <a:r>
              <a:rPr lang="en-US" sz="1000" dirty="0">
                <a:latin typeface="Helvetica Light"/>
                <a:cs typeface="Helvetica Light"/>
              </a:rPr>
              <a:t>, J.-C., Van Roekel, L. P., Zheng, X., Roberts, A. F., Wolfe, J. D., Lin, W., et al. (2022). The DOE E3SM Model version 2: Overview of the physical model and initial model evaluation. </a:t>
            </a:r>
            <a:r>
              <a:rPr lang="en-US" sz="1000" i="1" dirty="0">
                <a:latin typeface="Helvetica Light"/>
                <a:cs typeface="Helvetica Light"/>
              </a:rPr>
              <a:t>Journal of Advances in Modeling Earth Systems</a:t>
            </a:r>
            <a:r>
              <a:rPr lang="en-US" sz="1000" dirty="0">
                <a:latin typeface="Helvetica Light"/>
                <a:cs typeface="Helvetica Light"/>
              </a:rPr>
              <a:t>, 14, e2022MS003156. https://</a:t>
            </a:r>
            <a:r>
              <a:rPr lang="en-US" sz="1000" dirty="0" err="1">
                <a:latin typeface="Helvetica Light"/>
                <a:cs typeface="Helvetica Light"/>
              </a:rPr>
              <a:t>doi.org</a:t>
            </a:r>
            <a:r>
              <a:rPr lang="en-US" sz="1000" dirty="0">
                <a:latin typeface="Helvetica Light"/>
                <a:cs typeface="Helvetica Light"/>
              </a:rPr>
              <a:t>/10.1029/2022MS003156</a:t>
            </a:r>
          </a:p>
        </p:txBody>
      </p:sp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288151" y="917257"/>
            <a:ext cx="5587245" cy="1384995"/>
          </a:xfrm>
          <a:prstGeom prst="rect">
            <a:avLst/>
          </a:prstGeom>
          <a:noFill/>
          <a:ln w="34925">
            <a:solidFill>
              <a:schemeClr val="accent1"/>
            </a:solidFill>
            <a:miter lim="800000"/>
            <a:headEnd/>
            <a:tailEnd/>
          </a:ln>
        </p:spPr>
        <p:txBody>
          <a:bodyPr anchor="t"/>
          <a:lstStyle/>
          <a:p>
            <a:pPr algn="ctr">
              <a:spcBef>
                <a:spcPct val="15000"/>
              </a:spcBef>
            </a:pPr>
            <a:r>
              <a:rPr lang="en-US" sz="2000" b="1" dirty="0">
                <a:latin typeface="Calibri" charset="0"/>
                <a:ea typeface="Calibri" charset="0"/>
                <a:cs typeface="Calibri" charset="0"/>
              </a:rPr>
              <a:t>Objective</a:t>
            </a:r>
          </a:p>
          <a:p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Documentation and initial evaluation of </a:t>
            </a:r>
            <a:r>
              <a:rPr lang="en-US" altLang="en-US" sz="16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E3SMv2</a:t>
            </a:r>
            <a:r>
              <a:rPr lang="en-US" alt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, the second version of the </a:t>
            </a:r>
            <a:r>
              <a:rPr lang="en-US" altLang="en-US" sz="16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DOE Energy </a:t>
            </a:r>
            <a:r>
              <a:rPr lang="en-US" altLang="en-US" sz="1600" b="1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Exascale</a:t>
            </a:r>
            <a:r>
              <a:rPr lang="en-US" altLang="en-US" sz="16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 Earth System Model</a:t>
            </a:r>
            <a:r>
              <a:rPr lang="en-US" alt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400" dirty="0">
                <a:latin typeface="Arial Narrow" panose="020B0604020202020204" pitchFamily="34" charset="0"/>
                <a:cs typeface="Arial Narrow" panose="020B0604020202020204" pitchFamily="34" charset="0"/>
              </a:rPr>
              <a:t>Fully coupled physical model.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400" dirty="0">
                <a:latin typeface="Arial Narrow" panose="020B0604020202020204" pitchFamily="34" charset="0"/>
                <a:cs typeface="Arial Narrow" panose="020B0604020202020204" pitchFamily="34" charset="0"/>
              </a:rPr>
              <a:t>110 km atmosphere, 165 km land, 55 km river, 60 to 30 km ocean and sea-ice.</a:t>
            </a:r>
          </a:p>
        </p:txBody>
      </p:sp>
      <p:sp>
        <p:nvSpPr>
          <p:cNvPr id="15372" name="Rectangle 3"/>
          <p:cNvSpPr>
            <a:spLocks noChangeArrowheads="1"/>
          </p:cNvSpPr>
          <p:nvPr/>
        </p:nvSpPr>
        <p:spPr bwMode="auto">
          <a:xfrm>
            <a:off x="143756" y="2439458"/>
            <a:ext cx="4368668" cy="37159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b="1" dirty="0">
                <a:latin typeface="Calibri" pitchFamily="34" charset="0"/>
              </a:rPr>
              <a:t>Approach and Results </a:t>
            </a:r>
            <a:endParaRPr lang="en-US" dirty="0">
              <a:latin typeface="Calibri" pitchFamily="34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en-US" altLang="en-US" sz="1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Computational performance</a:t>
            </a:r>
          </a:p>
          <a:p>
            <a:pPr marL="285750" indent="-285750">
              <a:spcBef>
                <a:spcPct val="15000"/>
              </a:spcBef>
              <a:buFont typeface="Wingdings" pitchFamily="2" charset="2"/>
              <a:buChar char="Ø"/>
            </a:pPr>
            <a:r>
              <a:rPr lang="en-US" alt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Twice as fast as E3SMv1.</a:t>
            </a:r>
          </a:p>
          <a:p>
            <a:pPr marL="285750" indent="-285750">
              <a:spcBef>
                <a:spcPct val="15000"/>
              </a:spcBef>
              <a:buFont typeface="Wingdings" pitchFamily="2" charset="2"/>
              <a:buChar char="Ø"/>
            </a:pPr>
            <a:r>
              <a:rPr lang="en-US" alt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New semi-</a:t>
            </a:r>
            <a:r>
              <a:rPr lang="en-US" altLang="en-US" sz="12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Lagrangian</a:t>
            </a:r>
            <a:r>
              <a:rPr lang="en-US" alt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 tracer transport.</a:t>
            </a:r>
          </a:p>
          <a:p>
            <a:pPr marL="285750" indent="-285750">
              <a:spcBef>
                <a:spcPct val="15000"/>
              </a:spcBef>
              <a:buFont typeface="Wingdings" pitchFamily="2" charset="2"/>
              <a:buChar char="Ø"/>
            </a:pPr>
            <a:r>
              <a:rPr lang="en-US" alt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New grid for atmospheric physics calculations.</a:t>
            </a:r>
          </a:p>
          <a:p>
            <a:pPr>
              <a:spcBef>
                <a:spcPct val="15000"/>
              </a:spcBef>
            </a:pPr>
            <a:r>
              <a:rPr lang="en-US" altLang="en-US" sz="1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Extensive simulation campaign</a:t>
            </a:r>
          </a:p>
          <a:p>
            <a:pPr marL="285750" indent="-285750">
              <a:spcBef>
                <a:spcPct val="15000"/>
              </a:spcBef>
              <a:buFont typeface="Wingdings" pitchFamily="2" charset="2"/>
              <a:buChar char="Ø"/>
            </a:pPr>
            <a:r>
              <a:rPr lang="en-US" alt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Over 5000 years based on CMIP6 protocol.</a:t>
            </a:r>
          </a:p>
          <a:p>
            <a:pPr marL="285750" indent="-285750">
              <a:spcBef>
                <a:spcPct val="15000"/>
              </a:spcBef>
              <a:buFont typeface="Wingdings" pitchFamily="2" charset="2"/>
              <a:buChar char="Ø"/>
            </a:pPr>
            <a:r>
              <a:rPr lang="en-US" alt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Simulation data available publicly.</a:t>
            </a:r>
          </a:p>
          <a:p>
            <a:pPr>
              <a:spcBef>
                <a:spcPct val="15000"/>
              </a:spcBef>
            </a:pPr>
            <a:r>
              <a:rPr lang="en-US" altLang="en-US" sz="1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Simulated climate</a:t>
            </a:r>
          </a:p>
          <a:p>
            <a:pPr marL="285750" indent="-285750">
              <a:spcBef>
                <a:spcPct val="15000"/>
              </a:spcBef>
              <a:buFont typeface="Wingdings" pitchFamily="2" charset="2"/>
              <a:buChar char="Ø"/>
            </a:pPr>
            <a:r>
              <a:rPr lang="en-US" alt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Improved clouds and precipitation, including diurnal cycle.</a:t>
            </a:r>
          </a:p>
          <a:p>
            <a:pPr marL="285750" indent="-285750">
              <a:spcBef>
                <a:spcPct val="15000"/>
              </a:spcBef>
              <a:buFont typeface="Wingdings" pitchFamily="2" charset="2"/>
              <a:buChar char="Ø"/>
            </a:pPr>
            <a:r>
              <a:rPr lang="en-US" alt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More realistic Equilibrium Climate Sensitivity of 4.0 K instead of 5.3 K.</a:t>
            </a:r>
          </a:p>
          <a:p>
            <a:pPr>
              <a:spcBef>
                <a:spcPct val="15000"/>
              </a:spcBef>
            </a:pPr>
            <a:r>
              <a:rPr lang="en-US" altLang="en-US" sz="1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Remaining biases</a:t>
            </a:r>
          </a:p>
          <a:p>
            <a:pPr marL="285750" indent="-285750">
              <a:spcBef>
                <a:spcPct val="15000"/>
              </a:spcBef>
              <a:buFont typeface="Wingdings" pitchFamily="2" charset="2"/>
              <a:buChar char="Ø"/>
            </a:pPr>
            <a:r>
              <a:rPr lang="en-US" alt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Weak Atlantic Meridional Overturning Circulation (AMOC) in the ocean. </a:t>
            </a:r>
          </a:p>
          <a:p>
            <a:pPr marL="285750" indent="-285750">
              <a:spcBef>
                <a:spcPct val="15000"/>
              </a:spcBef>
              <a:buFont typeface="Wingdings" pitchFamily="2" charset="2"/>
              <a:buChar char="Ø"/>
            </a:pPr>
            <a:r>
              <a:rPr lang="en-US" alt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Underestimation of surface warming in second half of 20</a:t>
            </a:r>
            <a:r>
              <a:rPr lang="en-US" altLang="en-US" sz="1200" baseline="30000" dirty="0">
                <a:latin typeface="Arial Narrow" panose="020B0604020202020204" pitchFamily="34" charset="0"/>
                <a:cs typeface="Arial Narrow" panose="020B0604020202020204" pitchFamily="34" charset="0"/>
              </a:rPr>
              <a:t>th</a:t>
            </a:r>
            <a:r>
              <a:rPr lang="en-US" alt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 century due to excessive aerosol forcing</a:t>
            </a:r>
            <a:r>
              <a:rPr lang="en-US" altLang="en-US" sz="1400" dirty="0">
                <a:latin typeface="Arial Narrow" panose="020B0604020202020204" pitchFamily="34" charset="0"/>
                <a:cs typeface="Arial Narrow" panose="020B0604020202020204" pitchFamily="34" charset="0"/>
              </a:rPr>
              <a:t>.</a:t>
            </a:r>
            <a:endParaRPr lang="en-US" altLang="en-US" sz="16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lvl="1">
              <a:spcBef>
                <a:spcPct val="15000"/>
              </a:spcBef>
              <a:buFont typeface="Arial" pitchFamily="34" charset="0"/>
              <a:buChar char="●"/>
            </a:pPr>
            <a:endParaRPr lang="en-US" altLang="en-US" sz="16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15373" name="TextBox 24"/>
          <p:cNvSpPr txBox="1">
            <a:spLocks noChangeArrowheads="1"/>
          </p:cNvSpPr>
          <p:nvPr/>
        </p:nvSpPr>
        <p:spPr bwMode="auto">
          <a:xfrm>
            <a:off x="4612064" y="5391627"/>
            <a:ext cx="4334763" cy="738664"/>
          </a:xfrm>
          <a:prstGeom prst="rect">
            <a:avLst/>
          </a:prstGeom>
          <a:solidFill>
            <a:srgbClr val="FFFAD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Impact</a:t>
            </a:r>
          </a:p>
          <a:p>
            <a:r>
              <a:rPr lang="en-US" sz="1200" dirty="0">
                <a:latin typeface="Arial Narrow" panose="020B0604020202020204" pitchFamily="34" charset="0"/>
                <a:ea typeface="Calibri" charset="0"/>
                <a:cs typeface="Arial Narrow" panose="020B0604020202020204" pitchFamily="34" charset="0"/>
              </a:rPr>
              <a:t>E3SMv2 provides DOE with improved capabilities to examine long-term changes in environmental variables impacting the energy sector.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E001043-AB25-634A-89D0-7D6F13901546}"/>
              </a:ext>
            </a:extLst>
          </p:cNvPr>
          <p:cNvSpPr txBox="1"/>
          <p:nvPr/>
        </p:nvSpPr>
        <p:spPr>
          <a:xfrm>
            <a:off x="7536166" y="3567960"/>
            <a:ext cx="15316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Fig 2</a:t>
            </a:r>
            <a:r>
              <a:rPr lang="en-US" sz="900" dirty="0"/>
              <a:t>: Annual precipitation model bias (mm/day, 1985-2014) relative to GPCP v2.3 for the</a:t>
            </a:r>
          </a:p>
          <a:p>
            <a:r>
              <a:rPr lang="en-US" sz="900" dirty="0"/>
              <a:t>5-member ensemble of E3SMv2 historical coupled simulations (b), and E3SMv1 (c). Global root mean square error (RMSE) is reduced by 15% in v2 compared to v1.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D32EE49-C245-C38B-E956-2F01C99AAD7F}"/>
              </a:ext>
            </a:extLst>
          </p:cNvPr>
          <p:cNvGrpSpPr/>
          <p:nvPr/>
        </p:nvGrpSpPr>
        <p:grpSpPr>
          <a:xfrm>
            <a:off x="6931786" y="432843"/>
            <a:ext cx="2060575" cy="1666875"/>
            <a:chOff x="6268374" y="953910"/>
            <a:chExt cx="2060575" cy="1666875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48702463-D1E9-C1DB-901F-8C26E97A03D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68374" y="953910"/>
              <a:ext cx="2060575" cy="166687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4BBAF83-0A19-9EF6-F4D1-93FD103CDC17}"/>
                </a:ext>
              </a:extLst>
            </p:cNvPr>
            <p:cNvSpPr/>
            <p:nvPr/>
          </p:nvSpPr>
          <p:spPr>
            <a:xfrm>
              <a:off x="8222142" y="1444084"/>
              <a:ext cx="82296" cy="4954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B816D53-2413-CC41-8251-566DB6971CE8}"/>
              </a:ext>
            </a:extLst>
          </p:cNvPr>
          <p:cNvGrpSpPr/>
          <p:nvPr/>
        </p:nvGrpSpPr>
        <p:grpSpPr>
          <a:xfrm>
            <a:off x="4572000" y="2659026"/>
            <a:ext cx="2927604" cy="2664206"/>
            <a:chOff x="4573859" y="2384185"/>
            <a:chExt cx="2927604" cy="2664206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18FDD550-E02A-7050-9F54-95ECF42BCC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73859" y="2384185"/>
              <a:ext cx="2927604" cy="2664206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5A6F5C5-DB5B-7B28-8DA4-2D2C64808AA6}"/>
                </a:ext>
              </a:extLst>
            </p:cNvPr>
            <p:cNvSpPr/>
            <p:nvPr/>
          </p:nvSpPr>
          <p:spPr>
            <a:xfrm>
              <a:off x="7049838" y="2386584"/>
              <a:ext cx="417761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0D94781-E862-7B31-F71D-B418F0F75545}"/>
                </a:ext>
              </a:extLst>
            </p:cNvPr>
            <p:cNvSpPr/>
            <p:nvPr/>
          </p:nvSpPr>
          <p:spPr>
            <a:xfrm>
              <a:off x="7010400" y="3733800"/>
              <a:ext cx="417761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3A6222B8-4FEC-C375-6280-74251C50EA29}"/>
              </a:ext>
            </a:extLst>
          </p:cNvPr>
          <p:cNvSpPr txBox="1"/>
          <p:nvPr/>
        </p:nvSpPr>
        <p:spPr>
          <a:xfrm>
            <a:off x="6931786" y="2122193"/>
            <a:ext cx="2104611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b="1" dirty="0"/>
              <a:t>Fig 1</a:t>
            </a:r>
            <a:r>
              <a:rPr lang="en-US" sz="900" dirty="0"/>
              <a:t>: Performance comparison for E3SMv1 and E3SMv2: throughput vs. number of nodes.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2470</TotalTime>
  <Words>320</Words>
  <Application>Microsoft Macintosh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Helvetica Light</vt:lpstr>
      <vt:lpstr>Wingdings</vt:lpstr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Golaz, Chris</cp:lastModifiedBy>
  <cp:revision>140</cp:revision>
  <cp:lastPrinted>2019-04-05T19:04:35Z</cp:lastPrinted>
  <dcterms:created xsi:type="dcterms:W3CDTF">2013-09-25T16:30:27Z</dcterms:created>
  <dcterms:modified xsi:type="dcterms:W3CDTF">2023-01-11T23:39:54Z</dcterms:modified>
</cp:coreProperties>
</file>