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60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74"/>
  </p:normalViewPr>
  <p:slideViewPr>
    <p:cSldViewPr snapToGrid="0" snapToObjects="1">
      <p:cViewPr varScale="1">
        <p:scale>
          <a:sx n="125" d="100"/>
          <a:sy n="125" d="100"/>
        </p:scale>
        <p:origin x="5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37A228-A88C-D446-A3C3-F8CEEC22EFAC}" type="datetimeFigureOut">
              <a:rPr lang="en-US" smtClean="0"/>
              <a:t>2/26/22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7B5438-CCD4-EF42-8632-66CF493635E4}" type="slidenum">
              <a:rPr lang="en-US" smtClean="0"/>
              <a:t>‹#›</a:t>
            </a:fld>
            <a:endParaRPr lang="en-US"/>
          </a:p>
        </p:txBody>
      </p:sp>
    </p:spTree>
    <p:extLst>
      <p:ext uri="{BB962C8B-B14F-4D97-AF65-F5344CB8AC3E}">
        <p14:creationId xmlns:p14="http://schemas.microsoft.com/office/powerpoint/2010/main" val="4254724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Development feedbacks make it fundamental for all E3SM scientists to be actively engaged in fully coupled model development and integration, understanding how their domain of expertise fits into the overall coupled system. Small (large) domain model problems frequently become large (small) problems in the fully coupled system. The days of domain model development irrespective of the coupled system are over.</a:t>
            </a:r>
          </a:p>
        </p:txBody>
      </p:sp>
      <p:sp>
        <p:nvSpPr>
          <p:cNvPr id="4" name="Slide Number Placeholder 3"/>
          <p:cNvSpPr>
            <a:spLocks noGrp="1"/>
          </p:cNvSpPr>
          <p:nvPr>
            <p:ph type="sldNum" sz="quarter" idx="5"/>
          </p:nvPr>
        </p:nvSpPr>
        <p:spPr/>
        <p:txBody>
          <a:bodyPr/>
          <a:lstStyle/>
          <a:p>
            <a:fld id="{0A45424B-86BA-764A-BBBA-EC883CC9F8D8}" type="slidenum">
              <a:rPr lang="en-US" smtClean="0"/>
              <a:t>1</a:t>
            </a:fld>
            <a:endParaRPr lang="en-US"/>
          </a:p>
        </p:txBody>
      </p:sp>
    </p:spTree>
    <p:extLst>
      <p:ext uri="{BB962C8B-B14F-4D97-AF65-F5344CB8AC3E}">
        <p14:creationId xmlns:p14="http://schemas.microsoft.com/office/powerpoint/2010/main" val="4215162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62226-C4CF-9049-BB63-49D2D176B1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415E02-0BD2-CB43-AF02-BCC905C1D2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1BACA38-068B-9D4F-A87C-E0801C376083}"/>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5" name="Footer Placeholder 4">
            <a:extLst>
              <a:ext uri="{FF2B5EF4-FFF2-40B4-BE49-F238E27FC236}">
                <a16:creationId xmlns:a16="http://schemas.microsoft.com/office/drawing/2014/main" id="{878B3872-2121-A040-8515-6735CBE424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1653F9-2A4C-8B4B-9A95-330F175DDFF1}"/>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3956596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D837B-F3BC-D443-8037-EF90B9013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841FCB-E995-C24A-B139-70FB7AB499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7750C1-5801-4E4F-BD78-7C81DA5E27B6}"/>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5" name="Footer Placeholder 4">
            <a:extLst>
              <a:ext uri="{FF2B5EF4-FFF2-40B4-BE49-F238E27FC236}">
                <a16:creationId xmlns:a16="http://schemas.microsoft.com/office/drawing/2014/main" id="{0BBBF8A2-8DDE-C145-9E71-3AF3CE5A68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9CDBAF-E38D-584F-8429-6AC3BD21F9AD}"/>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4460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939CD1-DD22-614D-85B2-3BF628B0EE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8C1820-E3C6-BA4C-B7F3-C8CE139B2E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2D3C23-1F90-CB4B-B6AF-12703D773FAD}"/>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5" name="Footer Placeholder 4">
            <a:extLst>
              <a:ext uri="{FF2B5EF4-FFF2-40B4-BE49-F238E27FC236}">
                <a16:creationId xmlns:a16="http://schemas.microsoft.com/office/drawing/2014/main" id="{E5E79935-C565-2443-BC86-B1259813ED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90F52D-0482-A645-AE98-3ED4A74E3A0B}"/>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14877604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ES-16: Custom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 y="5"/>
            <a:ext cx="11063485" cy="914400"/>
          </a:xfrm>
          <a:prstGeom prst="rect">
            <a:avLst/>
          </a:prstGeom>
        </p:spPr>
        <p:txBody>
          <a:bodyPr tIns="0" anchor="ctr"/>
          <a:lstStyle>
            <a:lvl1pPr>
              <a:lnSpc>
                <a:spcPct val="100000"/>
              </a:lnSpc>
              <a:defRPr sz="2800">
                <a:latin typeface="Century Gothic" panose="020B0502020202020204" pitchFamily="34" charset="0"/>
              </a:defRPr>
            </a:lvl1pPr>
          </a:lstStyle>
          <a:p>
            <a:r>
              <a:rPr lang="en-US" dirty="0"/>
              <a:t>Click to edit title</a:t>
            </a:r>
          </a:p>
        </p:txBody>
      </p:sp>
      <p:sp>
        <p:nvSpPr>
          <p:cNvPr id="7" name="Rectangle 6"/>
          <p:cNvSpPr/>
          <p:nvPr userDrawn="1"/>
        </p:nvSpPr>
        <p:spPr>
          <a:xfrm>
            <a:off x="0" y="914400"/>
            <a:ext cx="12192000" cy="566885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2160"/>
          </a:p>
        </p:txBody>
      </p:sp>
      <p:sp>
        <p:nvSpPr>
          <p:cNvPr id="9" name="Date Placeholder 8"/>
          <p:cNvSpPr>
            <a:spLocks noGrp="1"/>
          </p:cNvSpPr>
          <p:nvPr>
            <p:ph type="dt" sz="half" idx="10"/>
          </p:nvPr>
        </p:nvSpPr>
        <p:spPr>
          <a:xfrm>
            <a:off x="9338736" y="6583256"/>
            <a:ext cx="2844800" cy="274744"/>
          </a:xfrm>
        </p:spPr>
        <p:txBody>
          <a:bodyPr/>
          <a:lstStyle/>
          <a:p>
            <a:fld id="{3BB050BD-D5D4-004B-87E1-382D8D28594F}" type="datetime1">
              <a:rPr lang="en-US" smtClean="0"/>
              <a:t>2/26/22</a:t>
            </a:fld>
            <a:r>
              <a:rPr lang="en-US" dirty="0"/>
              <a:t>   |   </a:t>
            </a:r>
            <a:fld id="{5D01E7E5-6465-7A46-A26D-BAABC2D34D38}" type="slidenum">
              <a:rPr lang="en-US" smtClean="0"/>
              <a:t>‹#›</a:t>
            </a:fld>
            <a:endParaRPr lang="en-US" dirty="0"/>
          </a:p>
        </p:txBody>
      </p:sp>
      <p:sp>
        <p:nvSpPr>
          <p:cNvPr id="8" name="Content Placeholder 2"/>
          <p:cNvSpPr>
            <a:spLocks noGrp="1"/>
          </p:cNvSpPr>
          <p:nvPr>
            <p:ph idx="1" hasCustomPrompt="1"/>
          </p:nvPr>
        </p:nvSpPr>
        <p:spPr>
          <a:xfrm>
            <a:off x="0" y="1005840"/>
            <a:ext cx="12188952" cy="5577413"/>
          </a:xfrm>
          <a:prstGeom prst="rect">
            <a:avLst/>
          </a:prstGeom>
        </p:spPr>
        <p:txBody>
          <a:bodyPr/>
          <a:lstStyle>
            <a:lvl1pPr marL="112713" indent="-112713">
              <a:buClr>
                <a:schemeClr val="bg1"/>
              </a:buClr>
              <a:buSzPct val="25000"/>
              <a:defRPr sz="2200">
                <a:solidFill>
                  <a:schemeClr val="accent3"/>
                </a:solidFill>
                <a:latin typeface="Century Gothic" panose="020B0502020202020204" pitchFamily="34" charset="0"/>
              </a:defRPr>
            </a:lvl1pPr>
            <a:lvl2pPr marL="400050" indent="-204788">
              <a:buFont typeface="Arial" panose="020B0604020202020204" pitchFamily="34" charset="0"/>
              <a:buChar char="•"/>
              <a:defRPr sz="1800">
                <a:latin typeface="Century Gothic" panose="020B0502020202020204" pitchFamily="34" charset="0"/>
              </a:defRPr>
            </a:lvl2pPr>
            <a:lvl3pPr>
              <a:buClr>
                <a:schemeClr val="tx2"/>
              </a:buClr>
              <a:defRPr sz="1600">
                <a:solidFill>
                  <a:schemeClr val="tx2"/>
                </a:solidFill>
                <a:latin typeface="Century Gothic" panose="020B0502020202020204" pitchFamily="34" charset="0"/>
              </a:defRPr>
            </a:lvl3pPr>
            <a:lvl4pPr>
              <a:defRPr>
                <a:solidFill>
                  <a:srgbClr val="00B050"/>
                </a:solidFill>
                <a:latin typeface="Century Gothic" panose="020B0502020202020204" pitchFamily="34" charset="0"/>
              </a:defRPr>
            </a:lvl4pPr>
            <a:lvl5pPr>
              <a:defRPr>
                <a:solidFill>
                  <a:srgbClr val="00B050"/>
                </a:solidFill>
                <a:latin typeface="Century Gothic" panose="020B0502020202020204" pitchFamily="34" charset="0"/>
              </a:defRPr>
            </a:lvl5pPr>
          </a:lstStyle>
          <a:p>
            <a:pPr lvl="0"/>
            <a:r>
              <a:rPr lang="en-US" dirty="0"/>
              <a:t>Click to edit content</a:t>
            </a:r>
          </a:p>
          <a:p>
            <a:pPr lvl="1"/>
            <a:r>
              <a:rPr lang="en-US" dirty="0"/>
              <a:t>Second level</a:t>
            </a:r>
          </a:p>
          <a:p>
            <a:pPr lvl="2"/>
            <a:r>
              <a:rPr lang="en-US" dirty="0"/>
              <a:t>Third level</a:t>
            </a:r>
          </a:p>
          <a:p>
            <a:pPr lvl="3"/>
            <a:r>
              <a:rPr lang="en-US" dirty="0"/>
              <a:t>Fourth level (don’t use!)</a:t>
            </a:r>
          </a:p>
          <a:p>
            <a:pPr lvl="4"/>
            <a:r>
              <a:rPr lang="en-US" dirty="0"/>
              <a:t>Fifth level (don’t use!)</a:t>
            </a:r>
          </a:p>
        </p:txBody>
      </p:sp>
    </p:spTree>
    <p:extLst>
      <p:ext uri="{BB962C8B-B14F-4D97-AF65-F5344CB8AC3E}">
        <p14:creationId xmlns:p14="http://schemas.microsoft.com/office/powerpoint/2010/main" val="417735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3AE3A-2AE2-0E45-9B02-6551C19971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B6B254-D603-E24D-8CF4-0A573CBAE7E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E45E1A-42E0-CD40-851F-FEE2336EEB4B}"/>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5" name="Footer Placeholder 4">
            <a:extLst>
              <a:ext uri="{FF2B5EF4-FFF2-40B4-BE49-F238E27FC236}">
                <a16:creationId xmlns:a16="http://schemas.microsoft.com/office/drawing/2014/main" id="{1F510DAA-A72C-3E4E-B712-27C121F9F1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679D7C-21BA-D444-9AA8-AA88311E521A}"/>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219927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9BFA5-91A6-744A-8BB2-BB8C1C5CE6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10FCA0-4AD6-634C-AAF8-D9B59978F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E882810-E688-0446-B05B-5C5775529D6B}"/>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5" name="Footer Placeholder 4">
            <a:extLst>
              <a:ext uri="{FF2B5EF4-FFF2-40B4-BE49-F238E27FC236}">
                <a16:creationId xmlns:a16="http://schemas.microsoft.com/office/drawing/2014/main" id="{286A4267-B7D6-A745-BAD4-B68E128F1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4C708-7F53-7A49-90CD-1EC929B7C96C}"/>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3754528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562B-F4CF-B241-B690-6EB4E230EF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2AFF74-1FC3-D249-AFD0-5CC7316047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D9C6DA-9508-5D45-8DE3-3269C6BD91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4A3353-EE05-BA4D-8ECC-5A2E17D92A32}"/>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6" name="Footer Placeholder 5">
            <a:extLst>
              <a:ext uri="{FF2B5EF4-FFF2-40B4-BE49-F238E27FC236}">
                <a16:creationId xmlns:a16="http://schemas.microsoft.com/office/drawing/2014/main" id="{C279997D-2946-8447-B5A4-410B464F68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E492C1-1426-CE46-8B75-F822A240AEC2}"/>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115381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70B16-7447-C048-9DE3-B9E8DB52EA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BEBA17-5BFD-6E4E-9212-40BA32E0C8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C12D35-3503-9141-A596-20E991C79D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0B0C80-0A12-A848-954A-A8570D2121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3930FD-BEE0-DC44-928A-64082F0636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D18812-112D-0843-987C-70D7E8FAB391}"/>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8" name="Footer Placeholder 7">
            <a:extLst>
              <a:ext uri="{FF2B5EF4-FFF2-40B4-BE49-F238E27FC236}">
                <a16:creationId xmlns:a16="http://schemas.microsoft.com/office/drawing/2014/main" id="{5B44CF61-FADF-D947-B2C9-BA4386093A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6DF10E-8507-034C-BE03-D53CDC4E56DB}"/>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273948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037F9-3226-F047-804B-01F72E3F5A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468E78-FE00-0240-9371-4D28102E465B}"/>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4" name="Footer Placeholder 3">
            <a:extLst>
              <a:ext uri="{FF2B5EF4-FFF2-40B4-BE49-F238E27FC236}">
                <a16:creationId xmlns:a16="http://schemas.microsoft.com/office/drawing/2014/main" id="{757BAD6C-3E62-754A-A069-5B2DD0349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456F41-A077-B84C-A34C-295DD132A4D3}"/>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3605815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202A8B-6BAF-5D4E-A9B5-5BCF17A0C1BD}"/>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3" name="Footer Placeholder 2">
            <a:extLst>
              <a:ext uri="{FF2B5EF4-FFF2-40B4-BE49-F238E27FC236}">
                <a16:creationId xmlns:a16="http://schemas.microsoft.com/office/drawing/2014/main" id="{02440B0D-0146-2644-9FB7-C8158B8ECE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D63F37D-71D9-7944-A153-1D242B0EB93F}"/>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3171992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C8311-9D87-AE44-9437-A2A2D19716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26AA1B-365B-E34B-9FBA-A53B246E79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528F26-9773-7E4C-978B-00C5B6903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C2C91B-C1D7-5045-9CF4-65EEC7BF8E5B}"/>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6" name="Footer Placeholder 5">
            <a:extLst>
              <a:ext uri="{FF2B5EF4-FFF2-40B4-BE49-F238E27FC236}">
                <a16:creationId xmlns:a16="http://schemas.microsoft.com/office/drawing/2014/main" id="{A8BD6857-7D26-4F4F-B0AA-3C5D2782D9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7CD18D-6F44-334A-9D33-B43199E9CE9A}"/>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408771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BC7D8-3D57-094F-A54A-9C4E8D0A69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AFE216-C27D-F64A-B7E1-D86E1FA091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B1828E-4C27-C342-AB16-3B80EE9C52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CED462-0BD9-F840-B75B-E0D7754FBD2C}"/>
              </a:ext>
            </a:extLst>
          </p:cNvPr>
          <p:cNvSpPr>
            <a:spLocks noGrp="1"/>
          </p:cNvSpPr>
          <p:nvPr>
            <p:ph type="dt" sz="half" idx="10"/>
          </p:nvPr>
        </p:nvSpPr>
        <p:spPr/>
        <p:txBody>
          <a:bodyPr/>
          <a:lstStyle/>
          <a:p>
            <a:fld id="{1CDFC340-CB45-0647-8D33-045806727C75}" type="datetimeFigureOut">
              <a:rPr lang="en-US" smtClean="0"/>
              <a:t>2/26/22</a:t>
            </a:fld>
            <a:endParaRPr lang="en-US"/>
          </a:p>
        </p:txBody>
      </p:sp>
      <p:sp>
        <p:nvSpPr>
          <p:cNvPr id="6" name="Footer Placeholder 5">
            <a:extLst>
              <a:ext uri="{FF2B5EF4-FFF2-40B4-BE49-F238E27FC236}">
                <a16:creationId xmlns:a16="http://schemas.microsoft.com/office/drawing/2014/main" id="{F3A99A2F-E129-5D41-91F4-105BDC867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0BB692-C3D7-B548-B1DC-4526CB7EDDF1}"/>
              </a:ext>
            </a:extLst>
          </p:cNvPr>
          <p:cNvSpPr>
            <a:spLocks noGrp="1"/>
          </p:cNvSpPr>
          <p:nvPr>
            <p:ph type="sldNum" sz="quarter" idx="12"/>
          </p:nvPr>
        </p:nvSpPr>
        <p:spPr/>
        <p:txBody>
          <a:bodyPr/>
          <a:lstStyle/>
          <a:p>
            <a:fld id="{9FE3E5D1-7E3D-D14B-AF07-A8EBBA709220}" type="slidenum">
              <a:rPr lang="en-US" smtClean="0"/>
              <a:t>‹#›</a:t>
            </a:fld>
            <a:endParaRPr lang="en-US"/>
          </a:p>
        </p:txBody>
      </p:sp>
    </p:spTree>
    <p:extLst>
      <p:ext uri="{BB962C8B-B14F-4D97-AF65-F5344CB8AC3E}">
        <p14:creationId xmlns:p14="http://schemas.microsoft.com/office/powerpoint/2010/main" val="4123409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3623EE-E7D1-6A44-BAB9-58B5429BCB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6A7A62C-42B4-3E41-B2F2-7EEBCBAEA7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31CCC5-7AED-B94B-8557-E713FDBB71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FC340-CB45-0647-8D33-045806727C75}" type="datetimeFigureOut">
              <a:rPr lang="en-US" smtClean="0"/>
              <a:t>2/26/22</a:t>
            </a:fld>
            <a:endParaRPr lang="en-US"/>
          </a:p>
        </p:txBody>
      </p:sp>
      <p:sp>
        <p:nvSpPr>
          <p:cNvPr id="5" name="Footer Placeholder 4">
            <a:extLst>
              <a:ext uri="{FF2B5EF4-FFF2-40B4-BE49-F238E27FC236}">
                <a16:creationId xmlns:a16="http://schemas.microsoft.com/office/drawing/2014/main" id="{9524EF5C-B563-5248-A53C-71B8646CAE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119368-8A5F-6D45-A1CA-1872047F26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3E5D1-7E3D-D14B-AF07-A8EBBA709220}" type="slidenum">
              <a:rPr lang="en-US" smtClean="0"/>
              <a:t>‹#›</a:t>
            </a:fld>
            <a:endParaRPr lang="en-US"/>
          </a:p>
        </p:txBody>
      </p:sp>
    </p:spTree>
    <p:extLst>
      <p:ext uri="{BB962C8B-B14F-4D97-AF65-F5344CB8AC3E}">
        <p14:creationId xmlns:p14="http://schemas.microsoft.com/office/powerpoint/2010/main" val="857111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5CC39-0BE4-B04B-BB5B-F580D4B13E49}"/>
              </a:ext>
            </a:extLst>
          </p:cNvPr>
          <p:cNvSpPr>
            <a:spLocks noGrp="1"/>
          </p:cNvSpPr>
          <p:nvPr>
            <p:ph type="title"/>
          </p:nvPr>
        </p:nvSpPr>
        <p:spPr>
          <a:xfrm>
            <a:off x="0" y="5"/>
            <a:ext cx="12183536" cy="914400"/>
          </a:xfrm>
        </p:spPr>
        <p:txBody>
          <a:bodyPr/>
          <a:lstStyle/>
          <a:p>
            <a:pPr algn="ctr"/>
            <a:r>
              <a:rPr lang="en-US" dirty="0"/>
              <a:t>Measuring and modeling keels in the 21</a:t>
            </a:r>
            <a:r>
              <a:rPr lang="en-US" baseline="30000" dirty="0"/>
              <a:t>st</a:t>
            </a:r>
            <a:r>
              <a:rPr lang="en-US" dirty="0"/>
              <a:t> century</a:t>
            </a:r>
          </a:p>
        </p:txBody>
      </p:sp>
      <p:sp>
        <p:nvSpPr>
          <p:cNvPr id="3" name="Date Placeholder 2">
            <a:extLst>
              <a:ext uri="{FF2B5EF4-FFF2-40B4-BE49-F238E27FC236}">
                <a16:creationId xmlns:a16="http://schemas.microsoft.com/office/drawing/2014/main" id="{C878B94C-FC18-E74C-B784-2AF99AF4FF61}"/>
              </a:ext>
            </a:extLst>
          </p:cNvPr>
          <p:cNvSpPr>
            <a:spLocks noGrp="1"/>
          </p:cNvSpPr>
          <p:nvPr>
            <p:ph type="dt" sz="half" idx="10"/>
          </p:nvPr>
        </p:nvSpPr>
        <p:spPr/>
        <p:txBody>
          <a:bodyPr/>
          <a:lstStyle/>
          <a:p>
            <a:fld id="{3BB050BD-D5D4-004B-87E1-382D8D28594F}" type="datetime1">
              <a:rPr lang="en-US" smtClean="0"/>
              <a:t>2/26/22</a:t>
            </a:fld>
            <a:r>
              <a:rPr lang="en-US"/>
              <a:t>   |   </a:t>
            </a:r>
            <a:fld id="{5D01E7E5-6465-7A46-A26D-BAABC2D34D38}" type="slidenum">
              <a:rPr lang="en-US" smtClean="0"/>
              <a:t>1</a:t>
            </a:fld>
            <a:endParaRPr lang="en-US" dirty="0"/>
          </a:p>
        </p:txBody>
      </p:sp>
      <p:pic>
        <p:nvPicPr>
          <p:cNvPr id="5" name="Picture 4">
            <a:extLst>
              <a:ext uri="{FF2B5EF4-FFF2-40B4-BE49-F238E27FC236}">
                <a16:creationId xmlns:a16="http://schemas.microsoft.com/office/drawing/2014/main" id="{C40D3C52-7D7E-8D4D-87C5-C1EFE37CC983}"/>
              </a:ext>
            </a:extLst>
          </p:cNvPr>
          <p:cNvPicPr>
            <a:picLocks noChangeAspect="1"/>
          </p:cNvPicPr>
          <p:nvPr/>
        </p:nvPicPr>
        <p:blipFill>
          <a:blip r:embed="rId4"/>
          <a:stretch>
            <a:fillRect/>
          </a:stretch>
        </p:blipFill>
        <p:spPr>
          <a:xfrm>
            <a:off x="662761" y="1752826"/>
            <a:ext cx="4844903" cy="2444882"/>
          </a:xfrm>
          <a:prstGeom prst="rect">
            <a:avLst/>
          </a:prstGeom>
        </p:spPr>
      </p:pic>
      <p:sp>
        <p:nvSpPr>
          <p:cNvPr id="8" name="Rectangle 2">
            <a:extLst>
              <a:ext uri="{FF2B5EF4-FFF2-40B4-BE49-F238E27FC236}">
                <a16:creationId xmlns:a16="http://schemas.microsoft.com/office/drawing/2014/main" id="{8B578FFE-BF38-9E44-AFF5-ED65A530A199}"/>
              </a:ext>
            </a:extLst>
          </p:cNvPr>
          <p:cNvSpPr>
            <a:spLocks noChangeArrowheads="1"/>
          </p:cNvSpPr>
          <p:nvPr/>
        </p:nvSpPr>
        <p:spPr bwMode="auto">
          <a:xfrm>
            <a:off x="1137683" y="4211322"/>
            <a:ext cx="2360428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A88EDAAF-44D8-E64C-8618-9621B92D02DA}"/>
              </a:ext>
            </a:extLst>
          </p:cNvPr>
          <p:cNvGraphicFramePr>
            <a:graphicFrameLocks noChangeAspect="1"/>
          </p:cNvGraphicFramePr>
          <p:nvPr/>
        </p:nvGraphicFramePr>
        <p:xfrm>
          <a:off x="1137683" y="4211323"/>
          <a:ext cx="4096355" cy="1097238"/>
        </p:xfrm>
        <a:graphic>
          <a:graphicData uri="http://schemas.openxmlformats.org/presentationml/2006/ole">
            <mc:AlternateContent xmlns:mc="http://schemas.openxmlformats.org/markup-compatibility/2006">
              <mc:Choice xmlns:v="urn:schemas-microsoft-com:vml" Requires="v">
                <p:oleObj spid="_x0000_s1026" r:id="rId5" imgW="1422400" imgH="381000" progId="Equation.DSMT4">
                  <p:embed/>
                </p:oleObj>
              </mc:Choice>
              <mc:Fallback>
                <p:oleObj r:id="rId5" imgW="1422400" imgH="381000" progId="Equation.DSMT4">
                  <p:embed/>
                  <p:pic>
                    <p:nvPicPr>
                      <p:cNvPr id="9" name="Object 8">
                        <a:extLst>
                          <a:ext uri="{FF2B5EF4-FFF2-40B4-BE49-F238E27FC236}">
                            <a16:creationId xmlns:a16="http://schemas.microsoft.com/office/drawing/2014/main" id="{A88EDAAF-44D8-E64C-8618-9621B92D02D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7683" y="4211323"/>
                        <a:ext cx="4096355" cy="1097238"/>
                      </a:xfrm>
                      <a:prstGeom prst="rect">
                        <a:avLst/>
                      </a:prstGeom>
                      <a:noFill/>
                    </p:spPr>
                  </p:pic>
                </p:oleObj>
              </mc:Fallback>
            </mc:AlternateContent>
          </a:graphicData>
        </a:graphic>
      </p:graphicFrame>
      <p:pic>
        <p:nvPicPr>
          <p:cNvPr id="6" name="Picture 5">
            <a:extLst>
              <a:ext uri="{FF2B5EF4-FFF2-40B4-BE49-F238E27FC236}">
                <a16:creationId xmlns:a16="http://schemas.microsoft.com/office/drawing/2014/main" id="{786FF3D1-EE10-8748-9817-B1859A129B4E}"/>
              </a:ext>
            </a:extLst>
          </p:cNvPr>
          <p:cNvPicPr>
            <a:picLocks noChangeAspect="1"/>
          </p:cNvPicPr>
          <p:nvPr/>
        </p:nvPicPr>
        <p:blipFill>
          <a:blip r:embed="rId7"/>
          <a:stretch>
            <a:fillRect/>
          </a:stretch>
        </p:blipFill>
        <p:spPr>
          <a:xfrm>
            <a:off x="5750084" y="1559833"/>
            <a:ext cx="5874848" cy="4406136"/>
          </a:xfrm>
          <a:prstGeom prst="rect">
            <a:avLst/>
          </a:prstGeom>
        </p:spPr>
      </p:pic>
      <p:sp>
        <p:nvSpPr>
          <p:cNvPr id="10" name="TextBox 9">
            <a:extLst>
              <a:ext uri="{FF2B5EF4-FFF2-40B4-BE49-F238E27FC236}">
                <a16:creationId xmlns:a16="http://schemas.microsoft.com/office/drawing/2014/main" id="{37D06EFB-01B3-AA47-9416-C9A517E61275}"/>
              </a:ext>
            </a:extLst>
          </p:cNvPr>
          <p:cNvSpPr txBox="1"/>
          <p:nvPr/>
        </p:nvSpPr>
        <p:spPr>
          <a:xfrm>
            <a:off x="2152905" y="5965969"/>
            <a:ext cx="1864613" cy="369332"/>
          </a:xfrm>
          <a:prstGeom prst="rect">
            <a:avLst/>
          </a:prstGeom>
          <a:noFill/>
        </p:spPr>
        <p:txBody>
          <a:bodyPr wrap="none" rtlCol="0">
            <a:spAutoFit/>
          </a:bodyPr>
          <a:lstStyle/>
          <a:p>
            <a:r>
              <a:rPr lang="en-US" dirty="0"/>
              <a:t>Statistical model</a:t>
            </a:r>
          </a:p>
        </p:txBody>
      </p:sp>
      <p:sp>
        <p:nvSpPr>
          <p:cNvPr id="11" name="TextBox 10">
            <a:extLst>
              <a:ext uri="{FF2B5EF4-FFF2-40B4-BE49-F238E27FC236}">
                <a16:creationId xmlns:a16="http://schemas.microsoft.com/office/drawing/2014/main" id="{8976D4A3-938E-DD42-84F0-BDEA447F2E03}"/>
              </a:ext>
            </a:extLst>
          </p:cNvPr>
          <p:cNvSpPr txBox="1"/>
          <p:nvPr/>
        </p:nvSpPr>
        <p:spPr>
          <a:xfrm>
            <a:off x="7712465" y="5948789"/>
            <a:ext cx="1950086" cy="369332"/>
          </a:xfrm>
          <a:prstGeom prst="rect">
            <a:avLst/>
          </a:prstGeom>
          <a:noFill/>
        </p:spPr>
        <p:txBody>
          <a:bodyPr wrap="none" rtlCol="0">
            <a:spAutoFit/>
          </a:bodyPr>
          <a:lstStyle/>
          <a:p>
            <a:r>
              <a:rPr lang="en-US" dirty="0"/>
              <a:t>Variational Model</a:t>
            </a:r>
          </a:p>
        </p:txBody>
      </p:sp>
      <p:sp>
        <p:nvSpPr>
          <p:cNvPr id="4" name="TextBox 3">
            <a:extLst>
              <a:ext uri="{FF2B5EF4-FFF2-40B4-BE49-F238E27FC236}">
                <a16:creationId xmlns:a16="http://schemas.microsoft.com/office/drawing/2014/main" id="{A3F3FD90-2592-5640-A7A2-FF3A51B4C571}"/>
              </a:ext>
            </a:extLst>
          </p:cNvPr>
          <p:cNvSpPr txBox="1"/>
          <p:nvPr/>
        </p:nvSpPr>
        <p:spPr>
          <a:xfrm>
            <a:off x="8464" y="891289"/>
            <a:ext cx="12183536" cy="584775"/>
          </a:xfrm>
          <a:prstGeom prst="rect">
            <a:avLst/>
          </a:prstGeom>
          <a:noFill/>
        </p:spPr>
        <p:txBody>
          <a:bodyPr wrap="square" rtlCol="0">
            <a:spAutoFit/>
          </a:bodyPr>
          <a:lstStyle/>
          <a:p>
            <a:pPr algn="ctr"/>
            <a:r>
              <a:rPr lang="en-US" sz="1400" dirty="0">
                <a:effectLst/>
              </a:rPr>
              <a:t>Metzger, A. T., Mahoney, A. R., &amp; Roberts, A. F. (2021). The average shape of sea ice ridge keels. </a:t>
            </a:r>
            <a:r>
              <a:rPr lang="en-US" sz="1400" i="1" dirty="0">
                <a:effectLst/>
              </a:rPr>
              <a:t>Geophysical Research Letters</a:t>
            </a:r>
            <a:r>
              <a:rPr lang="en-US" sz="1400" dirty="0">
                <a:effectLst/>
              </a:rPr>
              <a:t>, </a:t>
            </a:r>
            <a:r>
              <a:rPr lang="en-US" sz="1400" i="1" dirty="0">
                <a:effectLst/>
              </a:rPr>
              <a:t>48</a:t>
            </a:r>
            <a:r>
              <a:rPr lang="en-US" sz="1400" dirty="0">
                <a:effectLst/>
              </a:rPr>
              <a:t>, 1–9. doi:10.1029/2021gl095100</a:t>
            </a:r>
          </a:p>
          <a:p>
            <a:endParaRPr lang="en-US" dirty="0"/>
          </a:p>
        </p:txBody>
      </p:sp>
    </p:spTree>
    <p:extLst>
      <p:ext uri="{BB962C8B-B14F-4D97-AF65-F5344CB8AC3E}">
        <p14:creationId xmlns:p14="http://schemas.microsoft.com/office/powerpoint/2010/main" val="2451251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126</Words>
  <Application>Microsoft Macintosh PowerPoint</Application>
  <PresentationFormat>Widescreen</PresentationFormat>
  <Paragraphs>7</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Office Theme</vt:lpstr>
      <vt:lpstr>Equation.DSMT4</vt:lpstr>
      <vt:lpstr>Measuring and modeling keels in the 21st century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and modeling keels in the 21st century</dc:title>
  <dc:creator>Andrew Roberts</dc:creator>
  <cp:lastModifiedBy>Andrew Roberts</cp:lastModifiedBy>
  <cp:revision>1</cp:revision>
  <dcterms:created xsi:type="dcterms:W3CDTF">2022-02-26T08:26:53Z</dcterms:created>
  <dcterms:modified xsi:type="dcterms:W3CDTF">2022-02-26T08:29:53Z</dcterms:modified>
</cp:coreProperties>
</file>