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3CCD125E-CC7B-203E-39C8-6398A13779AA}" name="Himes, Catherine L" initials="HCL" userId="S::catherine.himes@pnnl.gov::3188da6f-cffb-4e9b-aed8-fac80e95ab34" providerId="AD"/>
  <p188:author id="{5E5B1A60-6A0E-C4C7-A44B-AAE154336DFF}" name="Brettman, Allan E" initials="AB" userId="S::allan.brettman@pnnl.gov::da25bcae-0f5e-4d73-ba0d-80097dd92b7e" providerId="AD"/>
  <p188:author id="{C9A403B4-98C9-78DA-E54E-9B0920AA345F}" name="Fang, Yilin" initials="FY" userId="S::yilin.fang@pnnl.gov::39db5749-5dff-423b-b74a-f69031366ab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9" autoAdjust="0"/>
    <p:restoredTop sz="94706"/>
  </p:normalViewPr>
  <p:slideViewPr>
    <p:cSldViewPr snapToGrid="0">
      <p:cViewPr varScale="1">
        <p:scale>
          <a:sx n="156" d="100"/>
          <a:sy n="156" d="100"/>
        </p:scale>
        <p:origin x="188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Yilin" userId="39db5749-5dff-423b-b74a-f69031366ab6" providerId="ADAL" clId="{6FB05BC3-C141-4C68-83DD-A7508B546324}"/>
    <pc:docChg chg="undo custSel modSld">
      <pc:chgData name="Fang, Yilin" userId="39db5749-5dff-423b-b74a-f69031366ab6" providerId="ADAL" clId="{6FB05BC3-C141-4C68-83DD-A7508B546324}" dt="2024-03-01T22:45:23.169" v="7"/>
      <pc:docMkLst>
        <pc:docMk/>
      </pc:docMkLst>
      <pc:sldChg chg="modSp mod delCm modCm">
        <pc:chgData name="Fang, Yilin" userId="39db5749-5dff-423b-b74a-f69031366ab6" providerId="ADAL" clId="{6FB05BC3-C141-4C68-83DD-A7508B546324}" dt="2024-03-01T22:45:23.169" v="7"/>
        <pc:sldMkLst>
          <pc:docMk/>
          <pc:sldMk cId="1457883961" sldId="258"/>
        </pc:sldMkLst>
        <pc:spChg chg="mod">
          <ac:chgData name="Fang, Yilin" userId="39db5749-5dff-423b-b74a-f69031366ab6" providerId="ADAL" clId="{6FB05BC3-C141-4C68-83DD-A7508B546324}" dt="2024-03-01T22:45:10.872" v="6" actId="255"/>
          <ac:spMkLst>
            <pc:docMk/>
            <pc:sldMk cId="1457883961" sldId="258"/>
            <ac:spMk id="3" creationId="{9843AF7C-9DE3-4B73-B2D1-E5B9E7EA7727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Fang, Yilin" userId="39db5749-5dff-423b-b74a-f69031366ab6" providerId="ADAL" clId="{6FB05BC3-C141-4C68-83DD-A7508B546324}" dt="2024-03-01T22:45:23.169" v="7"/>
              <pc2:cmMkLst xmlns:pc2="http://schemas.microsoft.com/office/powerpoint/2019/9/main/command">
                <pc:docMk/>
                <pc:sldMk cId="1457883961" sldId="258"/>
                <pc2:cmMk id="{16792143-4404-4F56-9D44-EE5F65123EF6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EC6D3-0FAE-42CE-8809-16A9B84778A2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DC67A-2D80-411E-AC64-85104EF21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14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2DC67A-2D80-411E-AC64-85104EF21F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4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9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6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5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75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24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594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2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12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39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22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8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84D0D-4B67-4213-B421-E7D4D8BAB90F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69EB1-74BF-4083-A6D4-CDF8DA41C7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843AF7C-9DE3-4B73-B2D1-E5B9E7EA77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8" y="1050034"/>
            <a:ext cx="4896376" cy="580147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en-US" sz="1900" b="1" dirty="0"/>
              <a:t>Objective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Understand the drivers of snow drought in the past by conducting systematic data-model comparisons of snow water equivalent (SWE) simulations by Energy </a:t>
            </a:r>
            <a:r>
              <a:rPr lang="en-US" sz="1600" dirty="0" err="1"/>
              <a:t>Exascale</a:t>
            </a:r>
            <a:r>
              <a:rPr lang="en-US" sz="1600" dirty="0"/>
              <a:t> Earth System Model (E3SM) and the climate dataset ERA5-Land data in 1980–2014.</a:t>
            </a:r>
          </a:p>
          <a:p>
            <a:pPr>
              <a:spcBef>
                <a:spcPts val="1200"/>
              </a:spcBef>
            </a:pPr>
            <a:r>
              <a:rPr lang="en-US" sz="1900" b="1" dirty="0"/>
              <a:t>Approach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empirical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Gringorten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plotting position for the ranked 3-month SWEs in ascending order was used to compute the standardized snow water equivalent index (SSWEI) for characterizing drought.</a:t>
            </a:r>
            <a:endParaRPr lang="en-US" sz="1600" dirty="0"/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Gridded SSWEI derived from E3SM simulations were benchmarked against those from ERA5-Land in 1980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600" dirty="0"/>
              <a:t>2014.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Four E3SM simulations were conducted, aiming to evaluate the impact of climate-forcing uncertainty on snow drought predictions.</a:t>
            </a:r>
          </a:p>
          <a:p>
            <a:pPr>
              <a:spcBef>
                <a:spcPts val="1200"/>
              </a:spcBef>
            </a:pPr>
            <a:r>
              <a:rPr lang="en-US" sz="1900" b="1" dirty="0"/>
              <a:t>Impact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results show s</a:t>
            </a:r>
            <a:r>
              <a:rPr lang="en-US" sz="1600" b="0" i="0" dirty="0">
                <a:solidFill>
                  <a:srgbClr val="1C1D1E"/>
                </a:solidFill>
                <a:effectLst/>
              </a:rPr>
              <a:t>now droughts in Northern Hemisphere land are predominantly driven by low snowfall, warm temperature, or both.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However, 20–30% of snow droughts are attributed to factors such as anomalous soil moisture and soil temperature.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El Niño-Southern Oscillation events can exacerbate snow drought conditions in various regions, despite some discrepancies between model results.</a:t>
            </a:r>
          </a:p>
          <a:p>
            <a:pPr marL="285750" indent="-173038" algn="l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98A09A-8E58-494A-A2A7-D3B2ECE57B8A}"/>
              </a:ext>
            </a:extLst>
          </p:cNvPr>
          <p:cNvSpPr txBox="1"/>
          <p:nvPr/>
        </p:nvSpPr>
        <p:spPr>
          <a:xfrm>
            <a:off x="212294" y="0"/>
            <a:ext cx="8877268" cy="1054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b="1" dirty="0"/>
              <a:t>Snow Droughts Are Not Solely Driven by Abnormal Snowfall and Temperature</a:t>
            </a:r>
            <a:endParaRPr lang="en-US" sz="1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98942D-44D2-4E1E-9267-BA05C502F680}"/>
              </a:ext>
            </a:extLst>
          </p:cNvPr>
          <p:cNvSpPr txBox="1"/>
          <p:nvPr/>
        </p:nvSpPr>
        <p:spPr>
          <a:xfrm>
            <a:off x="4994328" y="5830331"/>
            <a:ext cx="4048933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sz="1100" b="0" i="0" dirty="0">
                <a:solidFill>
                  <a:srgbClr val="464646"/>
                </a:solidFill>
                <a:effectLst/>
                <a:cs typeface="Arial" panose="020B0604020202020204" pitchFamily="34" charset="0"/>
              </a:rPr>
              <a:t>Fang, Y., &amp; Leung, L. R. (2023). Northern Hemisphere snow drought in Earth system model simulations and ERA5-Land data in 1980–2014. Journal of Geophysical Research: Atmospheres, 128, e2023JD039308. https://doi.org/10.1029/2023JD039308</a:t>
            </a:r>
            <a:endParaRPr lang="en-US" sz="1100" dirty="0"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A2D568-EDEF-4215-B3CD-2FE78FCAFF62}"/>
              </a:ext>
            </a:extLst>
          </p:cNvPr>
          <p:cNvSpPr txBox="1"/>
          <p:nvPr/>
        </p:nvSpPr>
        <p:spPr>
          <a:xfrm>
            <a:off x="4994328" y="4240855"/>
            <a:ext cx="40489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</a:rPr>
              <a:t>Many factors can contribute to snow droughts besides low snowfall and warm air temperature. Based on ERA5-Land (blue) and various E3SM simulations (orange, green, red</a:t>
            </a:r>
            <a:r>
              <a:rPr lang="en-US" sz="1200" b="1">
                <a:solidFill>
                  <a:srgbClr val="0000FF"/>
                </a:solidFill>
              </a:rPr>
              <a:t>, purple), </a:t>
            </a:r>
            <a:r>
              <a:rPr lang="en-US" sz="1200" b="1" dirty="0">
                <a:solidFill>
                  <a:srgbClr val="0000FF"/>
                </a:solidFill>
              </a:rPr>
              <a:t>the probability density functions of snow drought fraction associated with dry soil (a), warm soil (b), dry and warm (DW) soil (</a:t>
            </a:r>
            <a:r>
              <a:rPr lang="en-US" sz="1200" b="1">
                <a:solidFill>
                  <a:srgbClr val="0000FF"/>
                </a:solidFill>
              </a:rPr>
              <a:t>c), </a:t>
            </a:r>
            <a:r>
              <a:rPr lang="en-US" sz="1200" b="1" dirty="0">
                <a:solidFill>
                  <a:srgbClr val="0000FF"/>
                </a:solidFill>
              </a:rPr>
              <a:t>and unexplained (d) show </a:t>
            </a:r>
            <a:r>
              <a:rPr lang="en-US" sz="1200" b="1">
                <a:solidFill>
                  <a:srgbClr val="0000FF"/>
                </a:solidFill>
              </a:rPr>
              <a:t>that 20</a:t>
            </a:r>
            <a:r>
              <a:rPr lang="en-US" sz="1200" b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en-US" sz="1200" b="1">
                <a:solidFill>
                  <a:srgbClr val="0000FF"/>
                </a:solidFill>
              </a:rPr>
              <a:t>30</a:t>
            </a:r>
            <a:r>
              <a:rPr lang="en-US" sz="1200" b="1" dirty="0">
                <a:solidFill>
                  <a:srgbClr val="0000FF"/>
                </a:solidFill>
              </a:rPr>
              <a:t>% of snow droughts can be attributed to dry soil and/or warm soil.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D631757-5AFD-ECD0-B6E6-041762270E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9843" y="1092221"/>
            <a:ext cx="4114800" cy="3077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83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F268ED6B3C364FAC703FF960F7A610" ma:contentTypeVersion="16" ma:contentTypeDescription="Create a new document." ma:contentTypeScope="" ma:versionID="da4a9bed3b7ffe89072fd8d4c0535997">
  <xsd:schema xmlns:xsd="http://www.w3.org/2001/XMLSchema" xmlns:xs="http://www.w3.org/2001/XMLSchema" xmlns:p="http://schemas.microsoft.com/office/2006/metadata/properties" xmlns:ns3="5e300c8b-3036-49a2-80fa-2319748f3f6d" xmlns:ns4="17ba6337-7066-467a-94f6-945ab4d0f378" targetNamespace="http://schemas.microsoft.com/office/2006/metadata/properties" ma:root="true" ma:fieldsID="d6da8160833f9a40c30846cd67c20356" ns3:_="" ns4:_="">
    <xsd:import namespace="5e300c8b-3036-49a2-80fa-2319748f3f6d"/>
    <xsd:import namespace="17ba6337-7066-467a-94f6-945ab4d0f37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00c8b-3036-49a2-80fa-2319748f3f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a6337-7066-467a-94f6-945ab4d0f37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e300c8b-3036-49a2-80fa-2319748f3f6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5D042A-7191-4BEE-AAB5-E1DD5453B7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300c8b-3036-49a2-80fa-2319748f3f6d"/>
    <ds:schemaRef ds:uri="17ba6337-7066-467a-94f6-945ab4d0f3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A3B5BC-F958-4D51-A87B-C267526C16AF}">
  <ds:schemaRefs>
    <ds:schemaRef ds:uri="17ba6337-7066-467a-94f6-945ab4d0f378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5e300c8b-3036-49a2-80fa-2319748f3f6d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A8D695B-9D8C-41CE-BDF9-1C00E321F3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2232</TotalTime>
  <Words>316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Fang, Yilin</dc:creator>
  <cp:lastModifiedBy>Fang, Yilin</cp:lastModifiedBy>
  <cp:revision>8</cp:revision>
  <dcterms:created xsi:type="dcterms:W3CDTF">2022-08-29T15:22:12Z</dcterms:created>
  <dcterms:modified xsi:type="dcterms:W3CDTF">2024-03-01T22:45:50Z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0x0101002DF268ED6B3C364FAC703FF960F7A610</vt:lpwstr>
  </property>
</Properties>
</file>