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1A9895A-2F7A-A274-93E4-20272CFE8043}" name="Mundy, Beth E" initials="MBE" userId="S::beth.mundy@pnnl.gov::09c03546-1d2d-4d82-89e1-bb5e2a2e687b" providerId="AD"/>
  <p188:author id="{C9A403B4-98C9-78DA-E54E-9B0920AA345F}" name="Fang, Yilin" initials="FY" userId="S::yilin.fang@pnnl.gov::39db5749-5dff-423b-b74a-f69031366ab6"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32" autoAdjust="0"/>
    <p:restoredTop sz="94660"/>
  </p:normalViewPr>
  <p:slideViewPr>
    <p:cSldViewPr snapToGrid="0">
      <p:cViewPr varScale="1">
        <p:scale>
          <a:sx n="62" d="100"/>
          <a:sy n="62" d="100"/>
        </p:scale>
        <p:origin x="1372"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ndy, Beth E" userId="09c03546-1d2d-4d82-89e1-bb5e2a2e687b" providerId="ADAL" clId="{0CF9383D-B911-4FA7-ADCA-20BCB91AC21F}"/>
    <pc:docChg chg="modSld">
      <pc:chgData name="Mundy, Beth E" userId="09c03546-1d2d-4d82-89e1-bb5e2a2e687b" providerId="ADAL" clId="{0CF9383D-B911-4FA7-ADCA-20BCB91AC21F}" dt="2022-09-23T14:00:19.284" v="12" actId="20577"/>
      <pc:docMkLst>
        <pc:docMk/>
      </pc:docMkLst>
      <pc:sldChg chg="modSp mod">
        <pc:chgData name="Mundy, Beth E" userId="09c03546-1d2d-4d82-89e1-bb5e2a2e687b" providerId="ADAL" clId="{0CF9383D-B911-4FA7-ADCA-20BCB91AC21F}" dt="2022-09-23T14:00:19.284" v="12" actId="20577"/>
        <pc:sldMkLst>
          <pc:docMk/>
          <pc:sldMk cId="3923590147" sldId="257"/>
        </pc:sldMkLst>
        <pc:spChg chg="mod">
          <ac:chgData name="Mundy, Beth E" userId="09c03546-1d2d-4d82-89e1-bb5e2a2e687b" providerId="ADAL" clId="{0CF9383D-B911-4FA7-ADCA-20BCB91AC21F}" dt="2022-09-23T14:00:19.284" v="12" actId="20577"/>
          <ac:spMkLst>
            <pc:docMk/>
            <pc:sldMk cId="3923590147" sldId="257"/>
            <ac:spMk id="3" creationId="{9843AF7C-9DE3-4B73-B2D1-E5B9E7EA7727}"/>
          </ac:spMkLst>
        </pc:spChg>
        <pc:spChg chg="mod">
          <ac:chgData name="Mundy, Beth E" userId="09c03546-1d2d-4d82-89e1-bb5e2a2e687b" providerId="ADAL" clId="{0CF9383D-B911-4FA7-ADCA-20BCB91AC21F}" dt="2022-09-23T13:56:30.950" v="0" actId="120"/>
          <ac:spMkLst>
            <pc:docMk/>
            <pc:sldMk cId="3923590147" sldId="257"/>
            <ac:spMk id="4" creationId="{EC98A09A-8E58-494A-A2A7-D3B2ECE57B8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7484D0D-4B67-4213-B421-E7D4D8BAB90F}" type="datetimeFigureOut">
              <a:rPr lang="en-US" smtClean="0"/>
              <a:t>9/23/2022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69EB1-74BF-4083-A6D4-CDF8DA41C75B}" type="slidenum">
              <a:rPr lang="en-US" smtClean="0"/>
              <a:t>‹#›</a:t>
            </a:fld>
            <a:endParaRPr lang="en-US"/>
          </a:p>
        </p:txBody>
      </p:sp>
    </p:spTree>
    <p:extLst>
      <p:ext uri="{BB962C8B-B14F-4D97-AF65-F5344CB8AC3E}">
        <p14:creationId xmlns:p14="http://schemas.microsoft.com/office/powerpoint/2010/main" val="2837397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484D0D-4B67-4213-B421-E7D4D8BAB90F}" type="datetimeFigureOut">
              <a:rPr lang="en-US" smtClean="0"/>
              <a:t>9/23/2022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69EB1-74BF-4083-A6D4-CDF8DA41C75B}" type="slidenum">
              <a:rPr lang="en-US" smtClean="0"/>
              <a:t>‹#›</a:t>
            </a:fld>
            <a:endParaRPr lang="en-US"/>
          </a:p>
        </p:txBody>
      </p:sp>
    </p:spTree>
    <p:extLst>
      <p:ext uri="{BB962C8B-B14F-4D97-AF65-F5344CB8AC3E}">
        <p14:creationId xmlns:p14="http://schemas.microsoft.com/office/powerpoint/2010/main" val="2155464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484D0D-4B67-4213-B421-E7D4D8BAB90F}" type="datetimeFigureOut">
              <a:rPr lang="en-US" smtClean="0"/>
              <a:t>9/23/2022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69EB1-74BF-4083-A6D4-CDF8DA41C75B}" type="slidenum">
              <a:rPr lang="en-US" smtClean="0"/>
              <a:t>‹#›</a:t>
            </a:fld>
            <a:endParaRPr lang="en-US"/>
          </a:p>
        </p:txBody>
      </p:sp>
    </p:spTree>
    <p:extLst>
      <p:ext uri="{BB962C8B-B14F-4D97-AF65-F5344CB8AC3E}">
        <p14:creationId xmlns:p14="http://schemas.microsoft.com/office/powerpoint/2010/main" val="4219153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484D0D-4B67-4213-B421-E7D4D8BAB90F}" type="datetimeFigureOut">
              <a:rPr lang="en-US" smtClean="0"/>
              <a:t>9/23/2022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69EB1-74BF-4083-A6D4-CDF8DA41C75B}" type="slidenum">
              <a:rPr lang="en-US" smtClean="0"/>
              <a:t>‹#›</a:t>
            </a:fld>
            <a:endParaRPr lang="en-US"/>
          </a:p>
        </p:txBody>
      </p:sp>
    </p:spTree>
    <p:extLst>
      <p:ext uri="{BB962C8B-B14F-4D97-AF65-F5344CB8AC3E}">
        <p14:creationId xmlns:p14="http://schemas.microsoft.com/office/powerpoint/2010/main" val="2494755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484D0D-4B67-4213-B421-E7D4D8BAB90F}" type="datetimeFigureOut">
              <a:rPr lang="en-US" smtClean="0"/>
              <a:t>9/23/2022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69EB1-74BF-4083-A6D4-CDF8DA41C75B}" type="slidenum">
              <a:rPr lang="en-US" smtClean="0"/>
              <a:t>‹#›</a:t>
            </a:fld>
            <a:endParaRPr lang="en-US"/>
          </a:p>
        </p:txBody>
      </p:sp>
    </p:spTree>
    <p:extLst>
      <p:ext uri="{BB962C8B-B14F-4D97-AF65-F5344CB8AC3E}">
        <p14:creationId xmlns:p14="http://schemas.microsoft.com/office/powerpoint/2010/main" val="2236240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484D0D-4B67-4213-B421-E7D4D8BAB90F}" type="datetimeFigureOut">
              <a:rPr lang="en-US" smtClean="0"/>
              <a:t>9/23/2022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D69EB1-74BF-4083-A6D4-CDF8DA41C75B}" type="slidenum">
              <a:rPr lang="en-US" smtClean="0"/>
              <a:t>‹#›</a:t>
            </a:fld>
            <a:endParaRPr lang="en-US"/>
          </a:p>
        </p:txBody>
      </p:sp>
    </p:spTree>
    <p:extLst>
      <p:ext uri="{BB962C8B-B14F-4D97-AF65-F5344CB8AC3E}">
        <p14:creationId xmlns:p14="http://schemas.microsoft.com/office/powerpoint/2010/main" val="4100594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7484D0D-4B67-4213-B421-E7D4D8BAB90F}" type="datetimeFigureOut">
              <a:rPr lang="en-US" smtClean="0"/>
              <a:t>9/23/2022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D69EB1-74BF-4083-A6D4-CDF8DA41C75B}" type="slidenum">
              <a:rPr lang="en-US" smtClean="0"/>
              <a:t>‹#›</a:t>
            </a:fld>
            <a:endParaRPr lang="en-US"/>
          </a:p>
        </p:txBody>
      </p:sp>
    </p:spTree>
    <p:extLst>
      <p:ext uri="{BB962C8B-B14F-4D97-AF65-F5344CB8AC3E}">
        <p14:creationId xmlns:p14="http://schemas.microsoft.com/office/powerpoint/2010/main" val="2108520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7484D0D-4B67-4213-B421-E7D4D8BAB90F}" type="datetimeFigureOut">
              <a:rPr lang="en-US" smtClean="0"/>
              <a:t>9/23/2022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D69EB1-74BF-4083-A6D4-CDF8DA41C75B}" type="slidenum">
              <a:rPr lang="en-US" smtClean="0"/>
              <a:t>‹#›</a:t>
            </a:fld>
            <a:endParaRPr lang="en-US"/>
          </a:p>
        </p:txBody>
      </p:sp>
    </p:spTree>
    <p:extLst>
      <p:ext uri="{BB962C8B-B14F-4D97-AF65-F5344CB8AC3E}">
        <p14:creationId xmlns:p14="http://schemas.microsoft.com/office/powerpoint/2010/main" val="3765812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484D0D-4B67-4213-B421-E7D4D8BAB90F}" type="datetimeFigureOut">
              <a:rPr lang="en-US" smtClean="0"/>
              <a:t>9/23/2022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D69EB1-74BF-4083-A6D4-CDF8DA41C75B}" type="slidenum">
              <a:rPr lang="en-US" smtClean="0"/>
              <a:t>‹#›</a:t>
            </a:fld>
            <a:endParaRPr lang="en-US"/>
          </a:p>
        </p:txBody>
      </p:sp>
    </p:spTree>
    <p:extLst>
      <p:ext uri="{BB962C8B-B14F-4D97-AF65-F5344CB8AC3E}">
        <p14:creationId xmlns:p14="http://schemas.microsoft.com/office/powerpoint/2010/main" val="681396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7484D0D-4B67-4213-B421-E7D4D8BAB90F}" type="datetimeFigureOut">
              <a:rPr lang="en-US" smtClean="0"/>
              <a:t>9/23/2022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D69EB1-74BF-4083-A6D4-CDF8DA41C75B}" type="slidenum">
              <a:rPr lang="en-US" smtClean="0"/>
              <a:t>‹#›</a:t>
            </a:fld>
            <a:endParaRPr lang="en-US"/>
          </a:p>
        </p:txBody>
      </p:sp>
    </p:spTree>
    <p:extLst>
      <p:ext uri="{BB962C8B-B14F-4D97-AF65-F5344CB8AC3E}">
        <p14:creationId xmlns:p14="http://schemas.microsoft.com/office/powerpoint/2010/main" val="3174822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7484D0D-4B67-4213-B421-E7D4D8BAB90F}" type="datetimeFigureOut">
              <a:rPr lang="en-US" smtClean="0"/>
              <a:t>9/23/2022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D69EB1-74BF-4083-A6D4-CDF8DA41C75B}" type="slidenum">
              <a:rPr lang="en-US" smtClean="0"/>
              <a:t>‹#›</a:t>
            </a:fld>
            <a:endParaRPr lang="en-US"/>
          </a:p>
        </p:txBody>
      </p:sp>
    </p:spTree>
    <p:extLst>
      <p:ext uri="{BB962C8B-B14F-4D97-AF65-F5344CB8AC3E}">
        <p14:creationId xmlns:p14="http://schemas.microsoft.com/office/powerpoint/2010/main" val="3893581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484D0D-4B67-4213-B421-E7D4D8BAB90F}" type="datetimeFigureOut">
              <a:rPr lang="en-US" smtClean="0"/>
              <a:t>9/23/2022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D69EB1-74BF-4083-A6D4-CDF8DA41C75B}" type="slidenum">
              <a:rPr lang="en-US" smtClean="0"/>
              <a:t>‹#›</a:t>
            </a:fld>
            <a:endParaRPr lang="en-US"/>
          </a:p>
        </p:txBody>
      </p:sp>
    </p:spTree>
    <p:extLst>
      <p:ext uri="{BB962C8B-B14F-4D97-AF65-F5344CB8AC3E}">
        <p14:creationId xmlns:p14="http://schemas.microsoft.com/office/powerpoint/2010/main" val="56418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843AF7C-9DE3-4B73-B2D1-E5B9E7EA7727}"/>
              </a:ext>
            </a:extLst>
          </p:cNvPr>
          <p:cNvSpPr>
            <a:spLocks noGrp="1"/>
          </p:cNvSpPr>
          <p:nvPr>
            <p:ph type="subTitle" idx="1"/>
          </p:nvPr>
        </p:nvSpPr>
        <p:spPr>
          <a:xfrm>
            <a:off x="4488" y="1109621"/>
            <a:ext cx="4896376" cy="5751811"/>
          </a:xfrm>
        </p:spPr>
        <p:txBody>
          <a:bodyPr>
            <a:normAutofit lnSpcReduction="10000"/>
          </a:bodyPr>
          <a:lstStyle/>
          <a:p>
            <a:pPr>
              <a:spcBef>
                <a:spcPts val="1200"/>
              </a:spcBef>
            </a:pPr>
            <a:r>
              <a:rPr lang="en-US" sz="1900" b="1" dirty="0"/>
              <a:t>Objective</a:t>
            </a:r>
          </a:p>
          <a:p>
            <a:pPr marL="285750" indent="-173038" algn="l">
              <a:spcBef>
                <a:spcPts val="600"/>
              </a:spcBef>
              <a:buFont typeface="Arial" panose="020B0604020202020204" pitchFamily="34" charset="0"/>
              <a:buChar char="•"/>
            </a:pPr>
            <a:r>
              <a:rPr lang="en-US" sz="1600" dirty="0">
                <a:effectLst/>
                <a:ea typeface="Times New Roman" panose="02020603050405020304" pitchFamily="18" charset="0"/>
              </a:rPr>
              <a:t>Evaluate how different numerical solution options for </a:t>
            </a:r>
            <a:r>
              <a:rPr lang="en-US" sz="1600" dirty="0">
                <a:ea typeface="Times New Roman" panose="02020603050405020304" pitchFamily="18" charset="0"/>
              </a:rPr>
              <a:t>the plant hydrodynamics module of the Functionally Assembled Terrestrial Ecosystem Simulator (FATES-Hydro), an ecosystem dynamics model, affect modeled vegetation dynamics.</a:t>
            </a:r>
            <a:endParaRPr lang="en-US" sz="1600" dirty="0">
              <a:effectLst/>
              <a:ea typeface="Times New Roman" panose="02020603050405020304" pitchFamily="18" charset="0"/>
            </a:endParaRPr>
          </a:p>
          <a:p>
            <a:pPr>
              <a:spcBef>
                <a:spcPts val="1200"/>
              </a:spcBef>
            </a:pPr>
            <a:r>
              <a:rPr lang="en-US" sz="1900" b="1" dirty="0"/>
              <a:t>Approach</a:t>
            </a:r>
          </a:p>
          <a:p>
            <a:pPr marL="285750" indent="-173038" algn="l">
              <a:spcBef>
                <a:spcPts val="600"/>
              </a:spcBef>
              <a:buFont typeface="Arial" panose="020B0604020202020204" pitchFamily="34" charset="0"/>
              <a:buChar char="•"/>
            </a:pPr>
            <a:r>
              <a:rPr lang="en-US" sz="1600" dirty="0"/>
              <a:t>Implement </a:t>
            </a:r>
            <a:r>
              <a:rPr lang="en-US" sz="1600"/>
              <a:t>multiple solver </a:t>
            </a:r>
            <a:r>
              <a:rPr lang="en-US" sz="1600" dirty="0"/>
              <a:t>options in FATES-hydro that are coupled to the Energy Exascale Earth System Model Land Model for computational cost and numerical stability:</a:t>
            </a:r>
          </a:p>
          <a:p>
            <a:pPr marL="742950" lvl="1" indent="-285750" algn="l">
              <a:buFont typeface="Wingdings" panose="05000000000000000000" pitchFamily="2" charset="2"/>
              <a:buChar char="Ø"/>
            </a:pPr>
            <a:r>
              <a:rPr lang="en-US" sz="1500" dirty="0"/>
              <a:t>Include implicit and explicit approaches in the numerical solution methods, and</a:t>
            </a:r>
          </a:p>
          <a:p>
            <a:pPr marL="742950" lvl="1" indent="-285750" algn="l">
              <a:buFont typeface="Wingdings" panose="05000000000000000000" pitchFamily="2" charset="2"/>
              <a:buChar char="Ø"/>
            </a:pPr>
            <a:r>
              <a:rPr lang="en-US" sz="1500" dirty="0"/>
              <a:t>Aggregate vertical layers to solve fewer equations.</a:t>
            </a:r>
          </a:p>
          <a:p>
            <a:pPr>
              <a:spcBef>
                <a:spcPts val="1200"/>
              </a:spcBef>
            </a:pPr>
            <a:r>
              <a:rPr lang="en-US" sz="1900" b="1" dirty="0"/>
              <a:t>Impact</a:t>
            </a:r>
          </a:p>
          <a:p>
            <a:pPr marL="285750" indent="-173038" algn="l">
              <a:spcBef>
                <a:spcPts val="600"/>
              </a:spcBef>
              <a:buFont typeface="Arial" panose="020B0604020202020204" pitchFamily="34" charset="0"/>
              <a:buChar char="•"/>
            </a:pPr>
            <a:r>
              <a:rPr lang="en-US" sz="1600" dirty="0"/>
              <a:t>The results show that modelers need to be cautious when configuring near surface root zone soil grid sizes, as they can significantly overestimate above ground biomass (AGB) in most temperate forest locations and underestimate AGB in boreal forest locations. </a:t>
            </a:r>
          </a:p>
          <a:p>
            <a:pPr marL="285750" indent="-173038" algn="l">
              <a:spcBef>
                <a:spcPts val="600"/>
              </a:spcBef>
              <a:buFont typeface="Arial" panose="020B0604020202020204" pitchFamily="34" charset="0"/>
              <a:buChar char="•"/>
            </a:pPr>
            <a:r>
              <a:rPr lang="en-US" sz="1600" dirty="0"/>
              <a:t>Inaccurate results can be caused by different numerical approximations that change soil hydraulic properties.</a:t>
            </a:r>
          </a:p>
          <a:p>
            <a:pPr marL="285750" indent="-285750" algn="l">
              <a:buFont typeface="Arial" panose="020B0604020202020204" pitchFamily="34" charset="0"/>
              <a:buChar char="•"/>
            </a:pPr>
            <a:endParaRPr lang="en-US" sz="1800" dirty="0"/>
          </a:p>
          <a:p>
            <a:pPr marL="285750" indent="-285750" algn="l">
              <a:buFont typeface="Arial" panose="020B0604020202020204" pitchFamily="34" charset="0"/>
              <a:buChar char="•"/>
            </a:pPr>
            <a:endParaRPr lang="en-US" sz="1800" dirty="0"/>
          </a:p>
        </p:txBody>
      </p:sp>
      <p:sp>
        <p:nvSpPr>
          <p:cNvPr id="4" name="TextBox 3">
            <a:extLst>
              <a:ext uri="{FF2B5EF4-FFF2-40B4-BE49-F238E27FC236}">
                <a16:creationId xmlns:a16="http://schemas.microsoft.com/office/drawing/2014/main" id="{EC98A09A-8E58-494A-A2A7-D3B2ECE57B8A}"/>
              </a:ext>
            </a:extLst>
          </p:cNvPr>
          <p:cNvSpPr txBox="1"/>
          <p:nvPr/>
        </p:nvSpPr>
        <p:spPr>
          <a:xfrm>
            <a:off x="69742" y="43220"/>
            <a:ext cx="8973519" cy="954107"/>
          </a:xfrm>
          <a:prstGeom prst="rect">
            <a:avLst/>
          </a:prstGeom>
          <a:noFill/>
        </p:spPr>
        <p:txBody>
          <a:bodyPr wrap="square" rtlCol="0">
            <a:spAutoFit/>
          </a:bodyPr>
          <a:lstStyle/>
          <a:p>
            <a:r>
              <a:rPr lang="en-US" sz="2800" b="1" dirty="0"/>
              <a:t>Understanding How Algorithms for Simulating Water Transport in Plants Affect Vegetation Modeling</a:t>
            </a:r>
          </a:p>
        </p:txBody>
      </p:sp>
      <p:sp>
        <p:nvSpPr>
          <p:cNvPr id="6" name="TextBox 5">
            <a:extLst>
              <a:ext uri="{FF2B5EF4-FFF2-40B4-BE49-F238E27FC236}">
                <a16:creationId xmlns:a16="http://schemas.microsoft.com/office/drawing/2014/main" id="{6698942D-44D2-4E1E-9267-BA05C502F680}"/>
              </a:ext>
            </a:extLst>
          </p:cNvPr>
          <p:cNvSpPr txBox="1"/>
          <p:nvPr/>
        </p:nvSpPr>
        <p:spPr>
          <a:xfrm>
            <a:off x="4994328" y="5899487"/>
            <a:ext cx="4048933" cy="769441"/>
          </a:xfrm>
          <a:prstGeom prst="rect">
            <a:avLst/>
          </a:prstGeom>
          <a:noFill/>
          <a:ln>
            <a:solidFill>
              <a:schemeClr val="accent1"/>
            </a:solidFill>
          </a:ln>
        </p:spPr>
        <p:txBody>
          <a:bodyPr wrap="square">
            <a:spAutoFit/>
          </a:bodyPr>
          <a:lstStyle/>
          <a:p>
            <a:r>
              <a:rPr lang="en-US" sz="1100" b="0" i="0" dirty="0">
                <a:solidFill>
                  <a:srgbClr val="464646"/>
                </a:solidFill>
                <a:effectLst/>
                <a:cs typeface="Arial" panose="020B0604020202020204" pitchFamily="34" charset="0"/>
              </a:rPr>
              <a:t>Fang, Y., Leung, L. R., Knox, R., Koven, C., and Bond-Lamberty, B. “Impact of the numerical solution approach of a plant hydrodynamic model (v0.1) on vegetation dynamics,” </a:t>
            </a:r>
            <a:r>
              <a:rPr lang="en-US" sz="1100" b="0" i="1" dirty="0" err="1">
                <a:solidFill>
                  <a:srgbClr val="464646"/>
                </a:solidFill>
                <a:effectLst/>
                <a:cs typeface="Arial" panose="020B0604020202020204" pitchFamily="34" charset="0"/>
              </a:rPr>
              <a:t>Geosci</a:t>
            </a:r>
            <a:r>
              <a:rPr lang="en-US" sz="1100" b="0" i="1" dirty="0">
                <a:solidFill>
                  <a:srgbClr val="464646"/>
                </a:solidFill>
                <a:effectLst/>
                <a:cs typeface="Arial" panose="020B0604020202020204" pitchFamily="34" charset="0"/>
              </a:rPr>
              <a:t>. Model Dev.,</a:t>
            </a:r>
            <a:r>
              <a:rPr lang="en-US" sz="1100" b="0" i="0" dirty="0">
                <a:solidFill>
                  <a:srgbClr val="464646"/>
                </a:solidFill>
                <a:effectLst/>
                <a:cs typeface="Arial" panose="020B0604020202020204" pitchFamily="34" charset="0"/>
              </a:rPr>
              <a:t> </a:t>
            </a:r>
            <a:r>
              <a:rPr lang="en-US" sz="1100" b="1" i="0" dirty="0">
                <a:solidFill>
                  <a:srgbClr val="464646"/>
                </a:solidFill>
                <a:effectLst/>
                <a:cs typeface="Arial" panose="020B0604020202020204" pitchFamily="34" charset="0"/>
              </a:rPr>
              <a:t>15, </a:t>
            </a:r>
            <a:r>
              <a:rPr lang="en-US" sz="1100" b="0" i="0" dirty="0">
                <a:solidFill>
                  <a:srgbClr val="464646"/>
                </a:solidFill>
                <a:effectLst/>
                <a:cs typeface="Arial" panose="020B0604020202020204" pitchFamily="34" charset="0"/>
              </a:rPr>
              <a:t>6385–6398, (2022). [DOI:10.5194/gmd-15-6385-2022].</a:t>
            </a:r>
            <a:endParaRPr lang="en-US" sz="1100" dirty="0">
              <a:cs typeface="Arial" panose="020B0604020202020204" pitchFamily="34" charset="0"/>
            </a:endParaRPr>
          </a:p>
        </p:txBody>
      </p:sp>
      <p:pic>
        <p:nvPicPr>
          <p:cNvPr id="8" name="Picture 7" descr="Application, map&#10;&#10;Description automatically generated">
            <a:extLst>
              <a:ext uri="{FF2B5EF4-FFF2-40B4-BE49-F238E27FC236}">
                <a16:creationId xmlns:a16="http://schemas.microsoft.com/office/drawing/2014/main" id="{D9B4EB9C-1279-49C3-B5AA-F6C3B9DFB1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9841" y="1109621"/>
            <a:ext cx="3901493" cy="3251244"/>
          </a:xfrm>
          <a:prstGeom prst="rect">
            <a:avLst/>
          </a:prstGeom>
        </p:spPr>
      </p:pic>
      <p:sp>
        <p:nvSpPr>
          <p:cNvPr id="9" name="TextBox 8">
            <a:extLst>
              <a:ext uri="{FF2B5EF4-FFF2-40B4-BE49-F238E27FC236}">
                <a16:creationId xmlns:a16="http://schemas.microsoft.com/office/drawing/2014/main" id="{B5A2D568-EDEF-4215-B3CD-2FE78FCAFF62}"/>
              </a:ext>
            </a:extLst>
          </p:cNvPr>
          <p:cNvSpPr txBox="1"/>
          <p:nvPr/>
        </p:nvSpPr>
        <p:spPr>
          <a:xfrm>
            <a:off x="4978828" y="4386020"/>
            <a:ext cx="4048933" cy="1384995"/>
          </a:xfrm>
          <a:prstGeom prst="rect">
            <a:avLst/>
          </a:prstGeom>
          <a:noFill/>
        </p:spPr>
        <p:txBody>
          <a:bodyPr wrap="square" rtlCol="0">
            <a:spAutoFit/>
          </a:bodyPr>
          <a:lstStyle/>
          <a:p>
            <a:r>
              <a:rPr lang="en-US" sz="1200" b="1" dirty="0">
                <a:solidFill>
                  <a:srgbClr val="0000FF"/>
                </a:solidFill>
                <a:effectLst/>
                <a:ea typeface="Times New Roman" panose="02020603050405020304" pitchFamily="18" charset="0"/>
              </a:rPr>
              <a:t>Large gradients in s</a:t>
            </a:r>
            <a:r>
              <a:rPr lang="en-US" sz="1200" b="1" dirty="0">
                <a:solidFill>
                  <a:srgbClr val="0000FF"/>
                </a:solidFill>
                <a:ea typeface="Times New Roman" panose="02020603050405020304" pitchFamily="18" charset="0"/>
              </a:rPr>
              <a:t>oil properties such as clay content and organic matter density can affect </a:t>
            </a:r>
            <a:r>
              <a:rPr lang="en-US" sz="1200" b="1" dirty="0">
                <a:solidFill>
                  <a:srgbClr val="0000FF"/>
                </a:solidFill>
                <a:effectLst/>
                <a:ea typeface="Times New Roman" panose="02020603050405020304" pitchFamily="18" charset="0"/>
              </a:rPr>
              <a:t>hydraulic properties at different grid resolutions. Together with precipitation seasonality and ice impacts on soil, </a:t>
            </a:r>
            <a:r>
              <a:rPr lang="en-US" sz="1200" b="1" dirty="0">
                <a:solidFill>
                  <a:srgbClr val="0000FF"/>
                </a:solidFill>
                <a:ea typeface="Times New Roman" panose="02020603050405020304" pitchFamily="18" charset="0"/>
              </a:rPr>
              <a:t>these gradients</a:t>
            </a:r>
            <a:r>
              <a:rPr lang="en-US" sz="1200" b="1" dirty="0">
                <a:solidFill>
                  <a:srgbClr val="0000FF"/>
                </a:solidFill>
                <a:effectLst/>
                <a:ea typeface="Times New Roman" panose="02020603050405020304" pitchFamily="18" charset="0"/>
              </a:rPr>
              <a:t> can change the </a:t>
            </a:r>
            <a:r>
              <a:rPr lang="en-US" sz="1200" b="1" dirty="0">
                <a:solidFill>
                  <a:srgbClr val="0000FF"/>
                </a:solidFill>
                <a:ea typeface="Times New Roman" panose="02020603050405020304" pitchFamily="18" charset="0"/>
              </a:rPr>
              <a:t>simulated soil evaporation-to-evapotranspiration ratio and root </a:t>
            </a:r>
            <a:r>
              <a:rPr lang="en-US" sz="1200" b="1" dirty="0">
                <a:solidFill>
                  <a:srgbClr val="0000FF"/>
                </a:solidFill>
                <a:effectLst/>
                <a:ea typeface="Times New Roman" panose="02020603050405020304" pitchFamily="18" charset="0"/>
              </a:rPr>
              <a:t>accessible soil moisture states. This consequentially causes large differences in simulated AGB.</a:t>
            </a:r>
            <a:endParaRPr lang="en-US" sz="1200" b="1" dirty="0">
              <a:solidFill>
                <a:srgbClr val="0000FF"/>
              </a:solidFill>
            </a:endParaRPr>
          </a:p>
        </p:txBody>
      </p:sp>
    </p:spTree>
    <p:extLst>
      <p:ext uri="{BB962C8B-B14F-4D97-AF65-F5344CB8AC3E}">
        <p14:creationId xmlns:p14="http://schemas.microsoft.com/office/powerpoint/2010/main" val="392359014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694</TotalTime>
  <Words>267</Words>
  <Application>Microsoft Office PowerPoint</Application>
  <PresentationFormat>On-screen Show (4:3)</PresentationFormat>
  <Paragraphs>12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Fang, Yilin</dc:creator>
  <cp:lastModifiedBy>Mundy, Beth E</cp:lastModifiedBy>
  <cp:revision>4</cp:revision>
  <dcterms:created xsi:type="dcterms:W3CDTF">2022-08-29T15:22:12Z</dcterms:created>
  <dcterms:modified xsi:type="dcterms:W3CDTF">2022-09-23T14:00:27Z</dcterms:modified>
</cp:coreProperties>
</file>