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8" r:id="rId6"/>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7DD7A8B-7914-EF45-194D-63C47381F611}" name="Tackett, Susan M" initials="ST" userId="S::susan.tackett@pnnl.gov::167ce18c-b39f-4abc-bc03-028e1caa666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2" autoAdjust="0"/>
    <p:restoredTop sz="95970" autoAdjust="0"/>
  </p:normalViewPr>
  <p:slideViewPr>
    <p:cSldViewPr>
      <p:cViewPr varScale="1">
        <p:scale>
          <a:sx n="111" d="100"/>
          <a:sy n="111" d="100"/>
        </p:scale>
        <p:origin x="1808"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8/1/24</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8/1/24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8/1/24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8/1/24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8/1/24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8/1/24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8/1/24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8/1/24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8/1/24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8/1/24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8/1/24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8/1/24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8/1/24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3EF004230"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 y="990600"/>
            <a:ext cx="4441842"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Examine tropical cyclone (TC) intensification rate changes in the global nearshore regions.</a:t>
            </a:r>
          </a:p>
          <a:p>
            <a:pPr marL="285750" indent="-285750">
              <a:spcBef>
                <a:spcPct val="15000"/>
              </a:spcBef>
              <a:buFont typeface="Arial" pitchFamily="34" charset="0"/>
              <a:buChar char="●"/>
              <a:defRPr/>
            </a:pPr>
            <a:r>
              <a:rPr lang="en-US" sz="1400" dirty="0">
                <a:solidFill>
                  <a:prstClr val="black"/>
                </a:solidFill>
              </a:rPr>
              <a:t>Explore changes in the large-scale TC environment to explain them.</a:t>
            </a: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Analyze hurricane track data for the 42-year satellite period 1979-2020 and explore changes in TC intensification.</a:t>
            </a:r>
          </a:p>
          <a:p>
            <a:pPr marL="285750" indent="-285750">
              <a:spcBef>
                <a:spcPct val="15000"/>
              </a:spcBef>
              <a:buFont typeface="Arial" pitchFamily="34" charset="0"/>
              <a:buChar char="●"/>
              <a:defRPr/>
            </a:pPr>
            <a:r>
              <a:rPr lang="en-US" sz="1400" dirty="0">
                <a:solidFill>
                  <a:prstClr val="black"/>
                </a:solidFill>
              </a:rPr>
              <a:t>Examine the large-scale TC environment using reanalysis.</a:t>
            </a:r>
          </a:p>
          <a:p>
            <a:pPr marL="285750" indent="-285750">
              <a:spcBef>
                <a:spcPct val="15000"/>
              </a:spcBef>
              <a:buFont typeface="Arial" pitchFamily="34" charset="0"/>
              <a:buChar char="●"/>
              <a:defRPr/>
            </a:pPr>
            <a:r>
              <a:rPr lang="en-US" sz="1400" dirty="0">
                <a:solidFill>
                  <a:prstClr val="black"/>
                </a:solidFill>
              </a:rPr>
              <a:t>Perform similar analysis using an ensemble of </a:t>
            </a:r>
            <a:r>
              <a:rPr lang="en-US" sz="1400" dirty="0" err="1">
                <a:solidFill>
                  <a:prstClr val="black"/>
                </a:solidFill>
              </a:rPr>
              <a:t>HighResMIP</a:t>
            </a:r>
            <a:r>
              <a:rPr lang="en-US" sz="1400" dirty="0">
                <a:solidFill>
                  <a:prstClr val="black"/>
                </a:solidFill>
              </a:rPr>
              <a:t> and CMIP6 climate models.</a:t>
            </a:r>
          </a:p>
          <a:p>
            <a:pPr marL="285750" indent="-285750">
              <a:spcBef>
                <a:spcPct val="15000"/>
              </a:spcBef>
              <a:buFont typeface="Arial" pitchFamily="34" charset="0"/>
              <a:buChar char="●"/>
              <a:defRPr/>
            </a:pPr>
            <a:r>
              <a:rPr lang="en-US" sz="1400" dirty="0">
                <a:solidFill>
                  <a:prstClr val="black"/>
                </a:solidFill>
              </a:rPr>
              <a:t>Conduct a suite of idealized experiments using the Stationary Wave Model to understand mechanisms.</a:t>
            </a:r>
          </a:p>
          <a:p>
            <a:pPr marL="285750" indent="-285750">
              <a:spcBef>
                <a:spcPct val="15000"/>
              </a:spcBef>
              <a:buFont typeface="Arial" pitchFamily="34" charset="0"/>
              <a:buChar char="●"/>
              <a:defRPr/>
            </a:pPr>
            <a:endParaRPr lang="en-US" sz="1400" dirty="0">
              <a:solidFill>
                <a:prstClr val="black"/>
              </a:solidFill>
            </a:endParaRPr>
          </a:p>
        </p:txBody>
      </p:sp>
      <p:sp>
        <p:nvSpPr>
          <p:cNvPr id="3076" name="Rectangle 5"/>
          <p:cNvSpPr>
            <a:spLocks noChangeArrowheads="1"/>
          </p:cNvSpPr>
          <p:nvPr/>
        </p:nvSpPr>
        <p:spPr bwMode="auto">
          <a:xfrm>
            <a:off x="76199" y="0"/>
            <a:ext cx="906780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rPr>
              <a:t>A global increase in nearshore tropical cyclone intensification</a:t>
            </a:r>
          </a:p>
        </p:txBody>
      </p:sp>
      <p:sp>
        <p:nvSpPr>
          <p:cNvPr id="3077" name="Text Box 6"/>
          <p:cNvSpPr txBox="1">
            <a:spLocks noChangeArrowheads="1"/>
          </p:cNvSpPr>
          <p:nvPr/>
        </p:nvSpPr>
        <p:spPr bwMode="auto">
          <a:xfrm>
            <a:off x="4268660" y="6279921"/>
            <a:ext cx="487534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b="0" i="0" dirty="0" err="1">
                <a:solidFill>
                  <a:srgbClr val="1C1D1E"/>
                </a:solidFill>
                <a:effectLst/>
                <a:highlight>
                  <a:srgbClr val="FFFFFF"/>
                </a:highlight>
                <a:latin typeface="Arial" panose="020B0604020202020204" pitchFamily="34" charset="0"/>
              </a:rPr>
              <a:t>Balaguru</a:t>
            </a:r>
            <a:r>
              <a:rPr lang="en-US" sz="1000" b="0" i="0" dirty="0">
                <a:solidFill>
                  <a:srgbClr val="1C1D1E"/>
                </a:solidFill>
                <a:effectLst/>
                <a:highlight>
                  <a:srgbClr val="FFFFFF"/>
                </a:highlight>
                <a:latin typeface="Arial" panose="020B0604020202020204" pitchFamily="34" charset="0"/>
              </a:rPr>
              <a:t>, K., Chang, C.-C., Leung, L. R., Foltz, G. R., Hagos, S. M., </a:t>
            </a:r>
            <a:r>
              <a:rPr lang="en-US" sz="1000" b="0" i="0" dirty="0" err="1">
                <a:solidFill>
                  <a:srgbClr val="1C1D1E"/>
                </a:solidFill>
                <a:effectLst/>
                <a:highlight>
                  <a:srgbClr val="FFFFFF"/>
                </a:highlight>
                <a:latin typeface="Arial" panose="020B0604020202020204" pitchFamily="34" charset="0"/>
              </a:rPr>
              <a:t>Wehner</a:t>
            </a:r>
            <a:r>
              <a:rPr lang="en-US" sz="1000" b="0" i="0" dirty="0">
                <a:solidFill>
                  <a:srgbClr val="1C1D1E"/>
                </a:solidFill>
                <a:effectLst/>
                <a:highlight>
                  <a:srgbClr val="FFFFFF"/>
                </a:highlight>
                <a:latin typeface="Arial" panose="020B0604020202020204" pitchFamily="34" charset="0"/>
              </a:rPr>
              <a:t>, M. F., et al. (2024). A global increase in nearshore tropical cyclone intensification. </a:t>
            </a:r>
            <a:r>
              <a:rPr lang="en-US" sz="1000" b="0" i="1" dirty="0">
                <a:solidFill>
                  <a:srgbClr val="1C1D1E"/>
                </a:solidFill>
                <a:effectLst/>
                <a:highlight>
                  <a:srgbClr val="FFFFFF"/>
                </a:highlight>
                <a:latin typeface="Arial" panose="020B0604020202020204" pitchFamily="34" charset="0"/>
              </a:rPr>
              <a:t>Earth's Future</a:t>
            </a:r>
            <a:r>
              <a:rPr lang="en-US" sz="1000" b="0" i="0" dirty="0">
                <a:solidFill>
                  <a:srgbClr val="1C1D1E"/>
                </a:solidFill>
                <a:effectLst/>
                <a:highlight>
                  <a:srgbClr val="FFFFFF"/>
                </a:highlight>
                <a:latin typeface="Arial" panose="020B0604020202020204" pitchFamily="34" charset="0"/>
              </a:rPr>
              <a:t>, 12, e2023EF004230. </a:t>
            </a:r>
            <a:r>
              <a:rPr lang="en-US" sz="1000" i="0" u="none" strike="noStrike" dirty="0">
                <a:solidFill>
                  <a:srgbClr val="005274"/>
                </a:solidFill>
                <a:effectLst/>
                <a:highlight>
                  <a:srgbClr val="FFFFFF"/>
                </a:highlight>
                <a:latin typeface="Arial" panose="020B0604020202020204" pitchFamily="34" charset="0"/>
                <a:hlinkClick r:id="rId3"/>
              </a:rPr>
              <a:t>https://doi.org/10.1029/2023EF004230</a:t>
            </a:r>
            <a:endParaRPr lang="en-US" altLang="en-US" sz="1000" dirty="0">
              <a:solidFill>
                <a:srgbClr val="000000"/>
              </a:solidFill>
              <a:latin typeface="Arial" panose="020B0604020202020204" pitchFamily="34" charset="0"/>
            </a:endParaRPr>
          </a:p>
        </p:txBody>
      </p:sp>
      <p:sp>
        <p:nvSpPr>
          <p:cNvPr id="3078" name="TextBox 9"/>
          <p:cNvSpPr txBox="1">
            <a:spLocks noChangeArrowheads="1"/>
          </p:cNvSpPr>
          <p:nvPr/>
        </p:nvSpPr>
        <p:spPr bwMode="auto">
          <a:xfrm>
            <a:off x="4610830" y="4820456"/>
            <a:ext cx="449722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200" b="1" i="0" dirty="0">
                <a:solidFill>
                  <a:srgbClr val="0046ED"/>
                </a:solidFill>
                <a:effectLst/>
                <a:highlight>
                  <a:srgbClr val="FFFFFF"/>
                </a:highlight>
                <a:latin typeface="Arial" panose="020B0604020202020204" pitchFamily="34" charset="0"/>
              </a:rPr>
              <a:t>(a) Nearshore TC track locations used in this analysis. (b) Probability distributions of 24-hr TC intensification rates for the initial period (1979–1999) in blue, the later period (2000–2020) in orange, and the difference in green. The mean TC intensification rates for the two periods and the corresponding sample sizes, and the mean difference, including the </a:t>
            </a:r>
            <a:r>
              <a:rPr lang="en-US" sz="1200" b="1" i="1" dirty="0">
                <a:solidFill>
                  <a:srgbClr val="0046ED"/>
                </a:solidFill>
                <a:effectLst/>
                <a:highlight>
                  <a:srgbClr val="FFFFFF"/>
                </a:highlight>
                <a:latin typeface="Arial" panose="020B0604020202020204" pitchFamily="34" charset="0"/>
              </a:rPr>
              <a:t>p</a:t>
            </a:r>
            <a:r>
              <a:rPr lang="en-US" sz="1200" b="1" i="0" dirty="0">
                <a:solidFill>
                  <a:srgbClr val="0046ED"/>
                </a:solidFill>
                <a:effectLst/>
                <a:highlight>
                  <a:srgbClr val="FFFFFF"/>
                </a:highlight>
                <a:latin typeface="Arial" panose="020B0604020202020204" pitchFamily="34" charset="0"/>
              </a:rPr>
              <a:t>-value, are shown in the figure legend.</a:t>
            </a:r>
            <a:endParaRPr lang="en-US" altLang="en-US" sz="1200" b="1" dirty="0">
              <a:solidFill>
                <a:srgbClr val="0046ED"/>
              </a:solidFill>
              <a:latin typeface="Arial" panose="020B0604020202020204" pitchFamily="34" charset="0"/>
            </a:endParaRPr>
          </a:p>
        </p:txBody>
      </p:sp>
      <p:sp>
        <p:nvSpPr>
          <p:cNvPr id="6" name="Rectangle 5">
            <a:extLst>
              <a:ext uri="{FF2B5EF4-FFF2-40B4-BE49-F238E27FC236}">
                <a16:creationId xmlns:a16="http://schemas.microsoft.com/office/drawing/2014/main" id="{5FEAEC1D-7493-2746-A65A-F37DE0FDC3BC}"/>
              </a:ext>
            </a:extLst>
          </p:cNvPr>
          <p:cNvSpPr/>
          <p:nvPr/>
        </p:nvSpPr>
        <p:spPr>
          <a:xfrm>
            <a:off x="12488" y="4457884"/>
            <a:ext cx="4497222" cy="2376035"/>
          </a:xfrm>
          <a:prstGeom prst="rect">
            <a:avLst/>
          </a:prstGeom>
        </p:spPr>
        <p:txBody>
          <a:bodyPr wrap="square">
            <a:spAutoFit/>
          </a:bodyPr>
          <a:lstStyle/>
          <a:p>
            <a:pPr algn="ctr" eaLnBrk="1" hangingPunct="1">
              <a:spcBef>
                <a:spcPct val="15000"/>
              </a:spcBef>
              <a:buFontTx/>
              <a:buNone/>
            </a:pPr>
            <a:r>
              <a:rPr lang="en-US" altLang="en-US" sz="1400" b="1" dirty="0">
                <a:solidFill>
                  <a:srgbClr val="000000"/>
                </a:solidFill>
              </a:rPr>
              <a:t>Impact</a:t>
            </a:r>
          </a:p>
          <a:p>
            <a:pPr marL="283464" indent="-283464" eaLnBrk="1" hangingPunct="1">
              <a:spcBef>
                <a:spcPct val="15000"/>
              </a:spcBef>
              <a:buFont typeface="Arial" panose="020B0604020202020204" pitchFamily="34" charset="0"/>
              <a:buChar char="●"/>
            </a:pPr>
            <a:r>
              <a:rPr lang="en-US" altLang="en-US" sz="1400" dirty="0">
                <a:solidFill>
                  <a:srgbClr val="000000"/>
                </a:solidFill>
              </a:rPr>
              <a:t>Nearshore TC intensification rates have increased globally by about 3 knots per 24 hours over 1979-2020.</a:t>
            </a:r>
          </a:p>
          <a:p>
            <a:pPr marL="283464" indent="-283464" eaLnBrk="1" hangingPunct="1">
              <a:spcBef>
                <a:spcPct val="15000"/>
              </a:spcBef>
              <a:buFont typeface="Arial" panose="020B0604020202020204" pitchFamily="34" charset="0"/>
              <a:buChar char="●"/>
            </a:pPr>
            <a:r>
              <a:rPr lang="en-US" altLang="en-US" sz="1400" dirty="0">
                <a:solidFill>
                  <a:srgbClr val="000000"/>
                </a:solidFill>
              </a:rPr>
              <a:t>Stronger increases in relative humidity and stronger decreases in vertical wind shear (VWS) are primarily responsible.</a:t>
            </a:r>
          </a:p>
          <a:p>
            <a:pPr marL="283464" indent="-283464" eaLnBrk="1" hangingPunct="1">
              <a:spcBef>
                <a:spcPct val="15000"/>
              </a:spcBef>
              <a:buFont typeface="Arial" panose="020B0604020202020204" pitchFamily="34" charset="0"/>
              <a:buChar char="●"/>
            </a:pPr>
            <a:r>
              <a:rPr lang="en-US" altLang="en-US" sz="1400" dirty="0">
                <a:solidFill>
                  <a:srgbClr val="000000"/>
                </a:solidFill>
              </a:rPr>
              <a:t>Climate models suggest that these changes in TC intensification may continue in the future.</a:t>
            </a:r>
          </a:p>
          <a:p>
            <a:pPr marL="283464" indent="-283464" eaLnBrk="1" hangingPunct="1">
              <a:spcBef>
                <a:spcPct val="15000"/>
              </a:spcBef>
              <a:buFont typeface="Arial" panose="020B0604020202020204" pitchFamily="34" charset="0"/>
              <a:buChar char="●"/>
            </a:pPr>
            <a:r>
              <a:rPr lang="en-US" altLang="en-US" sz="1400" dirty="0">
                <a:solidFill>
                  <a:srgbClr val="000000"/>
                </a:solidFill>
              </a:rPr>
              <a:t>Increasing atmospheric stability and warming ocean patterns are responsible for VWS decreases.</a:t>
            </a:r>
          </a:p>
        </p:txBody>
      </p:sp>
      <p:pic>
        <p:nvPicPr>
          <p:cNvPr id="1026" name="Picture 2" descr="Details are in the caption following the image">
            <a:extLst>
              <a:ext uri="{FF2B5EF4-FFF2-40B4-BE49-F238E27FC236}">
                <a16:creationId xmlns:a16="http://schemas.microsoft.com/office/drawing/2014/main" id="{69C70735-66A4-7F43-06B7-8CBBDC491D2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1841" y="791979"/>
            <a:ext cx="4632960" cy="38645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C6B92A3378AB42ABA05E855A577E4C" ma:contentTypeVersion="2" ma:contentTypeDescription="Create a new document." ma:contentTypeScope="" ma:versionID="aad76527b2f1f3f5d99c132c0da84091">
  <xsd:schema xmlns:xsd="http://www.w3.org/2001/XMLSchema" xmlns:xs="http://www.w3.org/2001/XMLSchema" xmlns:p="http://schemas.microsoft.com/office/2006/metadata/properties" xmlns:ns2="079988f7-7e0b-41ae-9b68-c2e871ce6e22" targetNamespace="http://schemas.microsoft.com/office/2006/metadata/properties" ma:root="true" ma:fieldsID="74536d26457afe77b03826b0dfd6b737" ns2:_="">
    <xsd:import namespace="079988f7-7e0b-41ae-9b68-c2e871ce6e2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9988f7-7e0b-41ae-9b68-c2e871ce6e2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079988f7-7e0b-41ae-9b68-c2e871ce6e22">EP6D6TSR2XSE-15-34</_dlc_DocId>
    <_dlc_DocIdUrl xmlns="079988f7-7e0b-41ae-9b68-c2e871ce6e22">
      <Url>https://collaborate.pnl.gov/projects/asgc/research_highlights/_layouts/DocIdRedir.aspx?ID=EP6D6TSR2XSE-15-34</Url>
      <Description>EP6D6TSR2XSE-15-34</Description>
    </_dlc_DocIdUrl>
  </documentManagement>
</p:properti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464A4F-E6ED-47BE-85C7-25E0CD04D9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9988f7-7e0b-41ae-9b68-c2e871ce6e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7D9F0-2B85-430B-8843-0027C0E6F07C}">
  <ds:schemaRefs>
    <ds:schemaRef ds:uri="http://schemas.microsoft.com/office/infopath/2007/PartnerControls"/>
    <ds:schemaRef ds:uri="http://purl.org/dc/dcmitype/"/>
    <ds:schemaRef ds:uri="http://www.w3.org/XML/1998/namespace"/>
    <ds:schemaRef ds:uri="http://purl.org/dc/elements/1.1/"/>
    <ds:schemaRef ds:uri="http://schemas.openxmlformats.org/package/2006/metadata/core-properties"/>
    <ds:schemaRef ds:uri="http://schemas.microsoft.com/office/2006/documentManagement/types"/>
    <ds:schemaRef ds:uri="079988f7-7e0b-41ae-9b68-c2e871ce6e22"/>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879BE52A-E399-4369-9974-FD1B5807A273}">
  <ds:schemaRefs>
    <ds:schemaRef ds:uri="http://schemas.microsoft.com/sharepoint/events"/>
  </ds:schemaRefs>
</ds:datastoreItem>
</file>

<file path=customXml/itemProps4.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7495</TotalTime>
  <Words>315</Words>
  <Application>Microsoft Macintosh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Brettman, Allan E</cp:lastModifiedBy>
  <cp:revision>31</cp:revision>
  <cp:lastPrinted>2011-05-11T17:30:12Z</cp:lastPrinted>
  <dcterms:created xsi:type="dcterms:W3CDTF">2017-11-02T21:19:41Z</dcterms:created>
  <dcterms:modified xsi:type="dcterms:W3CDTF">2024-08-02T01:32:15Z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0x01010024C6B92A3378AB42ABA05E855A577E4C</vt:lpwstr>
  </property>
</Properties>
</file>