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D8FB8-7B2F-1A46-916F-D226F1343692}" v="3" dt="2022-01-09T17:27:54.419"/>
    <p1510:client id="{CD33F0AE-E6DB-0246-A350-93DFFE3CCD02}" v="42" dt="2022-01-09T06:23:26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5" autoAdjust="0"/>
    <p:restoredTop sz="96327" autoAdjust="0"/>
  </p:normalViewPr>
  <p:slideViewPr>
    <p:cSldViewPr>
      <p:cViewPr varScale="1">
        <p:scale>
          <a:sx n="52" d="100"/>
          <a:sy n="52" d="100"/>
        </p:scale>
        <p:origin x="120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, Zeli" userId="4a2cac67-e36a-4294-b88c-6c0845490e37" providerId="ADAL" clId="{CD33F0AE-E6DB-0246-A350-93DFFE3CCD02}"/>
    <pc:docChg chg="undo custSel modSld">
      <pc:chgData name="Tan, Zeli" userId="4a2cac67-e36a-4294-b88c-6c0845490e37" providerId="ADAL" clId="{CD33F0AE-E6DB-0246-A350-93DFFE3CCD02}" dt="2022-01-09T07:46:09.642" v="1898" actId="20577"/>
      <pc:docMkLst>
        <pc:docMk/>
      </pc:docMkLst>
      <pc:sldChg chg="addSp delSp modSp mod delCm">
        <pc:chgData name="Tan, Zeli" userId="4a2cac67-e36a-4294-b88c-6c0845490e37" providerId="ADAL" clId="{CD33F0AE-E6DB-0246-A350-93DFFE3CCD02}" dt="2022-01-09T07:46:09.642" v="1898" actId="20577"/>
        <pc:sldMkLst>
          <pc:docMk/>
          <pc:sldMk cId="0" sldId="258"/>
        </pc:sldMkLst>
        <pc:spChg chg="mod">
          <ac:chgData name="Tan, Zeli" userId="4a2cac67-e36a-4294-b88c-6c0845490e37" providerId="ADAL" clId="{CD33F0AE-E6DB-0246-A350-93DFFE3CCD02}" dt="2022-01-09T07:46:09.642" v="1898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Tan, Zeli" userId="4a2cac67-e36a-4294-b88c-6c0845490e37" providerId="ADAL" clId="{CD33F0AE-E6DB-0246-A350-93DFFE3CCD02}" dt="2022-01-08T18:17:28.254" v="47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Tan, Zeli" userId="4a2cac67-e36a-4294-b88c-6c0845490e37" providerId="ADAL" clId="{CD33F0AE-E6DB-0246-A350-93DFFE3CCD02}" dt="2022-01-08T18:44:32.265" v="1518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Tan, Zeli" userId="4a2cac67-e36a-4294-b88c-6c0845490e37" providerId="ADAL" clId="{CD33F0AE-E6DB-0246-A350-93DFFE3CCD02}" dt="2022-01-08T19:04:46.930" v="1876" actId="20577"/>
          <ac:spMkLst>
            <pc:docMk/>
            <pc:sldMk cId="0" sldId="258"/>
            <ac:spMk id="3078" creationId="{00000000-0000-0000-0000-000000000000}"/>
          </ac:spMkLst>
        </pc:spChg>
        <pc:picChg chg="add del mod">
          <ac:chgData name="Tan, Zeli" userId="4a2cac67-e36a-4294-b88c-6c0845490e37" providerId="ADAL" clId="{CD33F0AE-E6DB-0246-A350-93DFFE3CCD02}" dt="2022-01-08T18:58:25.386" v="1536" actId="14100"/>
          <ac:picMkLst>
            <pc:docMk/>
            <pc:sldMk cId="0" sldId="258"/>
            <ac:picMk id="3080" creationId="{00000000-0000-0000-0000-000000000000}"/>
          </ac:picMkLst>
        </pc:picChg>
      </pc:sldChg>
    </pc:docChg>
  </pc:docChgLst>
  <pc:docChgLst>
    <pc:chgData name="Leung, Lai-Yung (Ruby)" userId="8890b783-e14a-47e3-a682-fbb67b692eba" providerId="ADAL" clId="{4ABD8FB8-7B2F-1A46-916F-D226F1343692}"/>
    <pc:docChg chg="modSld">
      <pc:chgData name="Leung, Lai-Yung (Ruby)" userId="8890b783-e14a-47e3-a682-fbb67b692eba" providerId="ADAL" clId="{4ABD8FB8-7B2F-1A46-916F-D226F1343692}" dt="2022-01-09T17:27:54.419" v="86" actId="14100"/>
      <pc:docMkLst>
        <pc:docMk/>
      </pc:docMkLst>
      <pc:sldChg chg="modSp mod">
        <pc:chgData name="Leung, Lai-Yung (Ruby)" userId="8890b783-e14a-47e3-a682-fbb67b692eba" providerId="ADAL" clId="{4ABD8FB8-7B2F-1A46-916F-D226F1343692}" dt="2022-01-09T17:27:54.419" v="86" actId="14100"/>
        <pc:sldMkLst>
          <pc:docMk/>
          <pc:sldMk cId="0" sldId="258"/>
        </pc:sldMkLst>
        <pc:spChg chg="mod">
          <ac:chgData name="Leung, Lai-Yung (Ruby)" userId="8890b783-e14a-47e3-a682-fbb67b692eba" providerId="ADAL" clId="{4ABD8FB8-7B2F-1A46-916F-D226F1343692}" dt="2022-01-09T17:27:54.419" v="86" actId="14100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9" y="1022846"/>
            <a:ext cx="4414893" cy="59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</a:t>
            </a:r>
            <a:r>
              <a:rPr lang="en-US" sz="1400" dirty="0" smtClean="0">
                <a:solidFill>
                  <a:prstClr val="black"/>
                </a:solidFill>
              </a:rPr>
              <a:t>a national map of median bed-material sediment particle size (D50) to facilitate riverine sediment modeling at the regional and larger scales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spcBef>
                <a:spcPct val="15000"/>
              </a:spcBef>
              <a:defRPr/>
            </a:pPr>
            <a:endParaRPr lang="en-US" sz="8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Collect </a:t>
            </a:r>
            <a:r>
              <a:rPr lang="en-US" sz="1400" dirty="0">
                <a:solidFill>
                  <a:prstClr val="black"/>
                </a:solidFill>
              </a:rPr>
              <a:t>and process the observed D50 data from 2577 </a:t>
            </a:r>
            <a:r>
              <a:rPr lang="en-US" sz="1400" dirty="0" smtClean="0">
                <a:solidFill>
                  <a:prstClr val="black"/>
                </a:solidFill>
              </a:rPr>
              <a:t>field sampling locations distributed over the contiguous U.S.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Develop </a:t>
            </a:r>
            <a:r>
              <a:rPr lang="en-US" sz="1400" dirty="0">
                <a:solidFill>
                  <a:prstClr val="black"/>
                </a:solidFill>
              </a:rPr>
              <a:t>a predictive model using </a:t>
            </a:r>
            <a:r>
              <a:rPr lang="en-US" sz="1400" dirty="0" smtClean="0">
                <a:solidFill>
                  <a:prstClr val="black"/>
                </a:solidFill>
              </a:rPr>
              <a:t>a machine </a:t>
            </a:r>
            <a:r>
              <a:rPr lang="en-US" sz="1400" dirty="0">
                <a:solidFill>
                  <a:prstClr val="black"/>
                </a:solidFill>
              </a:rPr>
              <a:t>learning method based on the observed D50 data and the corresponding climate, hydrology, geology and other </a:t>
            </a:r>
            <a:r>
              <a:rPr lang="en-US" sz="1400" dirty="0" smtClean="0">
                <a:solidFill>
                  <a:prstClr val="black"/>
                </a:solidFill>
              </a:rPr>
              <a:t>attributes that are extensively available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Derive a continuous map of D50 by applying the predictive model over the contiguous U.S.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spcBef>
                <a:spcPct val="15000"/>
              </a:spcBef>
              <a:defRPr/>
            </a:pPr>
            <a:endParaRPr lang="en-US" sz="8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 smtClean="0">
                <a:solidFill>
                  <a:srgbClr val="000000"/>
                </a:solidFill>
              </a:rPr>
              <a:t>The new D50 map captures </a:t>
            </a:r>
            <a:r>
              <a:rPr lang="en-US" altLang="en-US" sz="1400" dirty="0" smtClean="0">
                <a:solidFill>
                  <a:srgbClr val="000000"/>
                </a:solidFill>
              </a:rPr>
              <a:t>spatial </a:t>
            </a:r>
            <a:r>
              <a:rPr lang="en-US" altLang="en-US" sz="1400" dirty="0" smtClean="0">
                <a:solidFill>
                  <a:srgbClr val="000000"/>
                </a:solidFill>
              </a:rPr>
              <a:t>variability of sediment particle size </a:t>
            </a:r>
            <a:r>
              <a:rPr lang="en-US" altLang="en-US" sz="1400" dirty="0" smtClean="0">
                <a:solidFill>
                  <a:srgbClr val="000000"/>
                </a:solidFill>
              </a:rPr>
              <a:t>in </a:t>
            </a:r>
            <a:r>
              <a:rPr lang="en-US" altLang="en-US" sz="1400" dirty="0" smtClean="0">
                <a:solidFill>
                  <a:srgbClr val="000000"/>
                </a:solidFill>
              </a:rPr>
              <a:t>a </a:t>
            </a:r>
            <a:r>
              <a:rPr lang="en-US" altLang="en-US" sz="1400" dirty="0" smtClean="0">
                <a:solidFill>
                  <a:srgbClr val="000000"/>
                </a:solidFill>
              </a:rPr>
              <a:t>statistically robust way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 smtClean="0">
                <a:solidFill>
                  <a:srgbClr val="000000"/>
                </a:solidFill>
              </a:rPr>
              <a:t>The new D50 map is critical in modeling suspended, fine-size sediment discharge (and attached particulate carbon and nutrient) in land-river-ocean continuum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 smtClean="0">
                <a:solidFill>
                  <a:srgbClr val="000000"/>
                </a:solidFill>
              </a:rPr>
              <a:t>It can also be used for large-scale geomorphological modeling to track the spatial shifting of river channels, river deltas and coastal lines in the U.S.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Median bed-material sediment particle size across rivers in the contiguous U.S.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618202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Abeshu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G. W., Li, H.-Y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.,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Zhu, Z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.,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Tan, Z., and Leung, L. R.: Median bed-material sediment particle size across rivers in the contiguous U.S., Earth Syst. Sci.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Data,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https://doi.org/10.5194/essd-2021-201,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accepted, 2022.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572000"/>
            <a:ext cx="42401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A new map 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of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median bed-material sediment particle size </a:t>
            </a: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over the contiguous U.S. in a vector format that corresponds to approximately 2.7 million river segments in the National Hydrography Dataset Plus </a:t>
            </a:r>
            <a:r>
              <a:rPr lang="en-US" alt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dataset</a:t>
            </a:r>
            <a:endParaRPr lang="en-US" altLang="en-US" sz="11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905" y="1474016"/>
            <a:ext cx="4501119" cy="2838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964f4f91-4ecc-4750-a526-be4b92b86cea"/>
    <ds:schemaRef ds:uri="9e4d5393-76ff-473a-9772-6626c388b195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6761</TotalTime>
  <Words>258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Li, Hongyi</cp:lastModifiedBy>
  <cp:revision>13</cp:revision>
  <cp:lastPrinted>2011-05-11T17:30:12Z</cp:lastPrinted>
  <dcterms:created xsi:type="dcterms:W3CDTF">2017-11-02T21:19:41Z</dcterms:created>
  <dcterms:modified xsi:type="dcterms:W3CDTF">2022-01-13T15:16:25Z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