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6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BD8FB8-7B2F-1A46-916F-D226F1343692}" v="3" dt="2022-01-09T17:27:54.419"/>
    <p1510:client id="{CD33F0AE-E6DB-0246-A350-93DFFE3CCD02}" v="42" dt="2022-01-09T06:23:26.3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5" autoAdjust="0"/>
    <p:restoredTop sz="96327" autoAdjust="0"/>
  </p:normalViewPr>
  <p:slideViewPr>
    <p:cSldViewPr>
      <p:cViewPr varScale="1">
        <p:scale>
          <a:sx n="52" d="100"/>
          <a:sy n="52" d="100"/>
        </p:scale>
        <p:origin x="1200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, Zeli" userId="4a2cac67-e36a-4294-b88c-6c0845490e37" providerId="ADAL" clId="{CD33F0AE-E6DB-0246-A350-93DFFE3CCD02}"/>
    <pc:docChg chg="undo custSel modSld">
      <pc:chgData name="Tan, Zeli" userId="4a2cac67-e36a-4294-b88c-6c0845490e37" providerId="ADAL" clId="{CD33F0AE-E6DB-0246-A350-93DFFE3CCD02}" dt="2022-01-09T07:46:09.642" v="1898" actId="20577"/>
      <pc:docMkLst>
        <pc:docMk/>
      </pc:docMkLst>
      <pc:sldChg chg="addSp delSp modSp mod delCm">
        <pc:chgData name="Tan, Zeli" userId="4a2cac67-e36a-4294-b88c-6c0845490e37" providerId="ADAL" clId="{CD33F0AE-E6DB-0246-A350-93DFFE3CCD02}" dt="2022-01-09T07:46:09.642" v="1898" actId="20577"/>
        <pc:sldMkLst>
          <pc:docMk/>
          <pc:sldMk cId="0" sldId="258"/>
        </pc:sldMkLst>
        <pc:spChg chg="mod">
          <ac:chgData name="Tan, Zeli" userId="4a2cac67-e36a-4294-b88c-6c0845490e37" providerId="ADAL" clId="{CD33F0AE-E6DB-0246-A350-93DFFE3CCD02}" dt="2022-01-09T07:46:09.642" v="1898" actId="20577"/>
          <ac:spMkLst>
            <pc:docMk/>
            <pc:sldMk cId="0" sldId="258"/>
            <ac:spMk id="3075" creationId="{00000000-0000-0000-0000-000000000000}"/>
          </ac:spMkLst>
        </pc:spChg>
        <pc:spChg chg="mod">
          <ac:chgData name="Tan, Zeli" userId="4a2cac67-e36a-4294-b88c-6c0845490e37" providerId="ADAL" clId="{CD33F0AE-E6DB-0246-A350-93DFFE3CCD02}" dt="2022-01-08T18:17:28.254" v="47" actId="20577"/>
          <ac:spMkLst>
            <pc:docMk/>
            <pc:sldMk cId="0" sldId="258"/>
            <ac:spMk id="3076" creationId="{00000000-0000-0000-0000-000000000000}"/>
          </ac:spMkLst>
        </pc:spChg>
        <pc:spChg chg="mod">
          <ac:chgData name="Tan, Zeli" userId="4a2cac67-e36a-4294-b88c-6c0845490e37" providerId="ADAL" clId="{CD33F0AE-E6DB-0246-A350-93DFFE3CCD02}" dt="2022-01-08T18:44:32.265" v="1518"/>
          <ac:spMkLst>
            <pc:docMk/>
            <pc:sldMk cId="0" sldId="258"/>
            <ac:spMk id="3077" creationId="{00000000-0000-0000-0000-000000000000}"/>
          </ac:spMkLst>
        </pc:spChg>
        <pc:spChg chg="mod">
          <ac:chgData name="Tan, Zeli" userId="4a2cac67-e36a-4294-b88c-6c0845490e37" providerId="ADAL" clId="{CD33F0AE-E6DB-0246-A350-93DFFE3CCD02}" dt="2022-01-08T19:04:46.930" v="1876" actId="20577"/>
          <ac:spMkLst>
            <pc:docMk/>
            <pc:sldMk cId="0" sldId="258"/>
            <ac:spMk id="3078" creationId="{00000000-0000-0000-0000-000000000000}"/>
          </ac:spMkLst>
        </pc:spChg>
        <pc:picChg chg="add del mod">
          <ac:chgData name="Tan, Zeli" userId="4a2cac67-e36a-4294-b88c-6c0845490e37" providerId="ADAL" clId="{CD33F0AE-E6DB-0246-A350-93DFFE3CCD02}" dt="2022-01-08T18:58:25.386" v="1536" actId="14100"/>
          <ac:picMkLst>
            <pc:docMk/>
            <pc:sldMk cId="0" sldId="258"/>
            <ac:picMk id="3080" creationId="{00000000-0000-0000-0000-000000000000}"/>
          </ac:picMkLst>
        </pc:picChg>
      </pc:sldChg>
    </pc:docChg>
  </pc:docChgLst>
  <pc:docChgLst>
    <pc:chgData name="Leung, Lai-Yung (Ruby)" userId="8890b783-e14a-47e3-a682-fbb67b692eba" providerId="ADAL" clId="{4ABD8FB8-7B2F-1A46-916F-D226F1343692}"/>
    <pc:docChg chg="modSld">
      <pc:chgData name="Leung, Lai-Yung (Ruby)" userId="8890b783-e14a-47e3-a682-fbb67b692eba" providerId="ADAL" clId="{4ABD8FB8-7B2F-1A46-916F-D226F1343692}" dt="2022-01-09T17:27:54.419" v="86" actId="14100"/>
      <pc:docMkLst>
        <pc:docMk/>
      </pc:docMkLst>
      <pc:sldChg chg="modSp mod">
        <pc:chgData name="Leung, Lai-Yung (Ruby)" userId="8890b783-e14a-47e3-a682-fbb67b692eba" providerId="ADAL" clId="{4ABD8FB8-7B2F-1A46-916F-D226F1343692}" dt="2022-01-09T17:27:54.419" v="86" actId="14100"/>
        <pc:sldMkLst>
          <pc:docMk/>
          <pc:sldMk cId="0" sldId="258"/>
        </pc:sldMkLst>
        <pc:spChg chg="mod">
          <ac:chgData name="Leung, Lai-Yung (Ruby)" userId="8890b783-e14a-47e3-a682-fbb67b692eba" providerId="ADAL" clId="{4ABD8FB8-7B2F-1A46-916F-D226F1343692}" dt="2022-01-09T17:27:54.419" v="86" actId="14100"/>
          <ac:spMkLst>
            <pc:docMk/>
            <pc:sldMk cId="0" sldId="258"/>
            <ac:spMk id="307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1/13/2022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1/13/2022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1/13/2022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1/13/2022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1/13/2022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1/13/2022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1/13/2022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399" y="1022846"/>
            <a:ext cx="4414893" cy="594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Develop </a:t>
            </a:r>
            <a:r>
              <a:rPr lang="en-US" sz="1400" dirty="0" smtClean="0">
                <a:solidFill>
                  <a:prstClr val="black"/>
                </a:solidFill>
              </a:rPr>
              <a:t>a national map of median bed-material sediment particle size (D50) to facilitate riverine sediment modeling at the regional and larger scales</a:t>
            </a:r>
            <a:endParaRPr lang="en-US" sz="1400" dirty="0">
              <a:solidFill>
                <a:prstClr val="black"/>
              </a:solidFill>
            </a:endParaRPr>
          </a:p>
          <a:p>
            <a:pPr>
              <a:spcBef>
                <a:spcPct val="15000"/>
              </a:spcBef>
              <a:defRPr/>
            </a:pPr>
            <a:endParaRPr lang="en-US" sz="8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 smtClean="0">
                <a:solidFill>
                  <a:prstClr val="black"/>
                </a:solidFill>
              </a:rPr>
              <a:t>Collect </a:t>
            </a:r>
            <a:r>
              <a:rPr lang="en-US" sz="1400" dirty="0">
                <a:solidFill>
                  <a:prstClr val="black"/>
                </a:solidFill>
              </a:rPr>
              <a:t>and process the observed D50 data from 2577 </a:t>
            </a:r>
            <a:r>
              <a:rPr lang="en-US" sz="1400" dirty="0" smtClean="0">
                <a:solidFill>
                  <a:prstClr val="black"/>
                </a:solidFill>
              </a:rPr>
              <a:t>field sampling locations distributed over the contiguous U.S.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 smtClean="0">
                <a:solidFill>
                  <a:prstClr val="black"/>
                </a:solidFill>
              </a:rPr>
              <a:t>Develop </a:t>
            </a:r>
            <a:r>
              <a:rPr lang="en-US" sz="1400" dirty="0">
                <a:solidFill>
                  <a:prstClr val="black"/>
                </a:solidFill>
              </a:rPr>
              <a:t>a predictive model using </a:t>
            </a:r>
            <a:r>
              <a:rPr lang="en-US" sz="1400" dirty="0" smtClean="0">
                <a:solidFill>
                  <a:prstClr val="black"/>
                </a:solidFill>
              </a:rPr>
              <a:t>a machine </a:t>
            </a:r>
            <a:r>
              <a:rPr lang="en-US" sz="1400" dirty="0">
                <a:solidFill>
                  <a:prstClr val="black"/>
                </a:solidFill>
              </a:rPr>
              <a:t>learning method based on the observed D50 data and the corresponding climate, hydrology, geology and other </a:t>
            </a:r>
            <a:r>
              <a:rPr lang="en-US" sz="1400" dirty="0" smtClean="0">
                <a:solidFill>
                  <a:prstClr val="black"/>
                </a:solidFill>
              </a:rPr>
              <a:t>attributes that are extensively available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 smtClean="0">
                <a:solidFill>
                  <a:prstClr val="black"/>
                </a:solidFill>
              </a:rPr>
              <a:t>Derive a continuous map of D50 by applying the predictive model over the contiguous U.S.</a:t>
            </a:r>
            <a:endParaRPr lang="en-US" sz="1400" dirty="0">
              <a:solidFill>
                <a:prstClr val="black"/>
              </a:solidFill>
            </a:endParaRPr>
          </a:p>
          <a:p>
            <a:pPr>
              <a:spcBef>
                <a:spcPct val="15000"/>
              </a:spcBef>
              <a:defRPr/>
            </a:pPr>
            <a:endParaRPr lang="en-US" sz="800" dirty="0">
              <a:solidFill>
                <a:prstClr val="black"/>
              </a:solidFill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 smtClean="0">
                <a:solidFill>
                  <a:srgbClr val="000000"/>
                </a:solidFill>
              </a:rPr>
              <a:t>The new D50 map captures </a:t>
            </a:r>
            <a:r>
              <a:rPr lang="en-US" altLang="en-US" sz="1400" dirty="0" smtClean="0">
                <a:solidFill>
                  <a:srgbClr val="000000"/>
                </a:solidFill>
              </a:rPr>
              <a:t>spatial </a:t>
            </a:r>
            <a:r>
              <a:rPr lang="en-US" altLang="en-US" sz="1400" dirty="0" smtClean="0">
                <a:solidFill>
                  <a:srgbClr val="000000"/>
                </a:solidFill>
              </a:rPr>
              <a:t>variability of sediment particle size </a:t>
            </a:r>
            <a:r>
              <a:rPr lang="en-US" altLang="en-US" sz="1400" dirty="0" smtClean="0">
                <a:solidFill>
                  <a:srgbClr val="000000"/>
                </a:solidFill>
              </a:rPr>
              <a:t>in </a:t>
            </a:r>
            <a:r>
              <a:rPr lang="en-US" altLang="en-US" sz="1400" dirty="0" smtClean="0">
                <a:solidFill>
                  <a:srgbClr val="000000"/>
                </a:solidFill>
              </a:rPr>
              <a:t>a </a:t>
            </a:r>
            <a:r>
              <a:rPr lang="en-US" altLang="en-US" sz="1400" dirty="0" smtClean="0">
                <a:solidFill>
                  <a:srgbClr val="000000"/>
                </a:solidFill>
              </a:rPr>
              <a:t>statistically robust way</a:t>
            </a:r>
            <a:endParaRPr lang="en-US" altLang="en-US" sz="1400" dirty="0">
              <a:solidFill>
                <a:srgbClr val="000000"/>
              </a:solidFill>
            </a:endParaRP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 smtClean="0">
                <a:solidFill>
                  <a:srgbClr val="000000"/>
                </a:solidFill>
              </a:rPr>
              <a:t>The new D50 map is critical in modeling suspended, fine-size sediment discharge (and attached particulate carbon and nutrient) in land-river-ocean continuum</a:t>
            </a:r>
            <a:endParaRPr lang="en-US" altLang="en-US" sz="1400" dirty="0">
              <a:solidFill>
                <a:srgbClr val="000000"/>
              </a:solidFill>
            </a:endParaRP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 smtClean="0">
                <a:solidFill>
                  <a:srgbClr val="000000"/>
                </a:solidFill>
              </a:rPr>
              <a:t>It can also be used for large-scale geomorphological modeling to track the spatial shifting of river channels, river deltas and coastal lines in the U.S.</a:t>
            </a:r>
            <a:endParaRPr lang="en-US" altLang="en-US" sz="1400" dirty="0">
              <a:solidFill>
                <a:srgbClr val="000000"/>
              </a:solidFill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9" y="112713"/>
            <a:ext cx="8852625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600" b="1" dirty="0">
                <a:solidFill>
                  <a:srgbClr val="000000"/>
                </a:solidFill>
                <a:latin typeface="Arial" panose="020B0604020202020204" pitchFamily="34" charset="0"/>
              </a:rPr>
              <a:t>Median bed-material sediment particle size across rivers in the contiguous U.S.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602062" y="5618202"/>
            <a:ext cx="4433004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Abeshu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G. W., Li, H.-Y</a:t>
            </a:r>
            <a:r>
              <a:rPr lang="en-US" altLang="en-US" sz="1000" dirty="0" smtClean="0">
                <a:solidFill>
                  <a:srgbClr val="000000"/>
                </a:solidFill>
                <a:latin typeface="+mn-lt"/>
              </a:rPr>
              <a:t>., 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Zhu, Z</a:t>
            </a:r>
            <a:r>
              <a:rPr lang="en-US" altLang="en-US" sz="1000" dirty="0" smtClean="0">
                <a:solidFill>
                  <a:srgbClr val="000000"/>
                </a:solidFill>
                <a:latin typeface="+mn-lt"/>
              </a:rPr>
              <a:t>., 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Tan, Z., and Leung, L. R.: Median bed-material sediment particle size across rivers in the contiguous U.S., Earth Syst. Sci. </a:t>
            </a:r>
            <a:r>
              <a:rPr lang="en-US" altLang="en-US" sz="1000" dirty="0" smtClean="0">
                <a:solidFill>
                  <a:srgbClr val="000000"/>
                </a:solidFill>
                <a:latin typeface="+mn-lt"/>
              </a:rPr>
              <a:t>Data, 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https://doi.org/10.5194/essd-2021-201, </a:t>
            </a:r>
            <a:r>
              <a:rPr lang="en-US" altLang="en-US" sz="1000" dirty="0" smtClean="0">
                <a:solidFill>
                  <a:srgbClr val="000000"/>
                </a:solidFill>
                <a:latin typeface="+mn-lt"/>
              </a:rPr>
              <a:t>accepted, 2022.</a:t>
            </a:r>
            <a:endParaRPr lang="en-US" altLang="en-US" sz="1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602062" y="4572000"/>
            <a:ext cx="424012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A new map </a:t>
            </a:r>
            <a:r>
              <a:rPr lang="en-US" altLang="en-US" sz="1100" b="1" dirty="0">
                <a:solidFill>
                  <a:srgbClr val="0000FF"/>
                </a:solidFill>
                <a:latin typeface="Arial" panose="020B0604020202020204" pitchFamily="34" charset="0"/>
              </a:rPr>
              <a:t>of </a:t>
            </a:r>
            <a:r>
              <a:rPr lang="en-US" altLang="en-US" sz="11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median bed-material sediment particle size </a:t>
            </a:r>
            <a:r>
              <a:rPr lang="en-US" altLang="en-US" sz="1100" b="1" dirty="0">
                <a:solidFill>
                  <a:srgbClr val="0000FF"/>
                </a:solidFill>
                <a:latin typeface="Arial" panose="020B0604020202020204" pitchFamily="34" charset="0"/>
              </a:rPr>
              <a:t>over the contiguous U.S. in a vector format that corresponds to approximately 2.7 million river segments in the National Hydrography Dataset Plus </a:t>
            </a:r>
            <a:r>
              <a:rPr lang="en-US" altLang="en-US" sz="11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dataset</a:t>
            </a:r>
            <a:endParaRPr lang="en-US" altLang="en-US" sz="11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3905" y="1474016"/>
            <a:ext cx="4501119" cy="28384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4F155D124A184C9BF1B50050B51435" ma:contentTypeVersion="9" ma:contentTypeDescription="Create a new document." ma:contentTypeScope="" ma:versionID="76b66b382f32239fb8eb5587618611d5">
  <xsd:schema xmlns:xsd="http://www.w3.org/2001/XMLSchema" xmlns:xs="http://www.w3.org/2001/XMLSchema" xmlns:p="http://schemas.microsoft.com/office/2006/metadata/properties" xmlns:ns3="964f4f91-4ecc-4750-a526-be4b92b86cea" xmlns:ns4="9e4d5393-76ff-473a-9772-6626c388b195" targetNamespace="http://schemas.microsoft.com/office/2006/metadata/properties" ma:root="true" ma:fieldsID="e0e6ef770c664e67c80b30f37b1af245" ns3:_="" ns4:_="">
    <xsd:import namespace="964f4f91-4ecc-4750-a526-be4b92b86cea"/>
    <xsd:import namespace="9e4d5393-76ff-473a-9772-6626c388b19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4f4f91-4ecc-4750-a526-be4b92b86c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4d5393-76ff-473a-9772-6626c388b19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57D9F0-2B85-430B-8843-0027C0E6F07C}">
  <ds:schemaRefs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  <ds:schemaRef ds:uri="http://purl.org/dc/elements/1.1/"/>
    <ds:schemaRef ds:uri="http://schemas.microsoft.com/office/infopath/2007/PartnerControls"/>
    <ds:schemaRef ds:uri="964f4f91-4ecc-4750-a526-be4b92b86cea"/>
    <ds:schemaRef ds:uri="9e4d5393-76ff-473a-9772-6626c388b195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BE6DA58-8AF5-4706-8AC7-89C123262C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4f4f91-4ecc-4750-a526-be4b92b86cea"/>
    <ds:schemaRef ds:uri="9e4d5393-76ff-473a-9772-6626c388b1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6761</TotalTime>
  <Words>258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Li, Hongyi</cp:lastModifiedBy>
  <cp:revision>13</cp:revision>
  <cp:lastPrinted>2011-05-11T17:30:12Z</cp:lastPrinted>
  <dcterms:created xsi:type="dcterms:W3CDTF">2017-11-02T21:19:41Z</dcterms:created>
  <dcterms:modified xsi:type="dcterms:W3CDTF">2022-01-13T15:16:25Z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0x010100904F155D124A184C9BF1B50050B51435</vt:lpwstr>
  </property>
  <property fmtid="{D5CDD505-2E9C-101B-9397-08002B2CF9AE}" pid="4" name="Order">
    <vt:r8>3400</vt:r8>
  </property>
</Properties>
</file>