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6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D8FB8-7B2F-1A46-916F-D226F1343692}" v="3" dt="2022-01-09T17:27:54.419"/>
    <p1510:client id="{CD33F0AE-E6DB-0246-A350-93DFFE3CCD02}" v="42" dt="2022-01-09T06:23:26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5" autoAdjust="0"/>
    <p:restoredTop sz="96327" autoAdjust="0"/>
  </p:normalViewPr>
  <p:slideViewPr>
    <p:cSldViewPr>
      <p:cViewPr>
        <p:scale>
          <a:sx n="100" d="100"/>
          <a:sy n="100" d="100"/>
        </p:scale>
        <p:origin x="41" y="-2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, Zeli" userId="4a2cac67-e36a-4294-b88c-6c0845490e37" providerId="ADAL" clId="{CD33F0AE-E6DB-0246-A350-93DFFE3CCD02}"/>
    <pc:docChg chg="undo custSel modSld">
      <pc:chgData name="Tan, Zeli" userId="4a2cac67-e36a-4294-b88c-6c0845490e37" providerId="ADAL" clId="{CD33F0AE-E6DB-0246-A350-93DFFE3CCD02}" dt="2022-01-09T07:46:09.642" v="1898" actId="20577"/>
      <pc:docMkLst>
        <pc:docMk/>
      </pc:docMkLst>
      <pc:sldChg chg="addSp delSp modSp mod delCm">
        <pc:chgData name="Tan, Zeli" userId="4a2cac67-e36a-4294-b88c-6c0845490e37" providerId="ADAL" clId="{CD33F0AE-E6DB-0246-A350-93DFFE3CCD02}" dt="2022-01-09T07:46:09.642" v="1898" actId="20577"/>
        <pc:sldMkLst>
          <pc:docMk/>
          <pc:sldMk cId="0" sldId="258"/>
        </pc:sldMkLst>
        <pc:spChg chg="mod">
          <ac:chgData name="Tan, Zeli" userId="4a2cac67-e36a-4294-b88c-6c0845490e37" providerId="ADAL" clId="{CD33F0AE-E6DB-0246-A350-93DFFE3CCD02}" dt="2022-01-09T07:46:09.642" v="1898" actId="20577"/>
          <ac:spMkLst>
            <pc:docMk/>
            <pc:sldMk cId="0" sldId="258"/>
            <ac:spMk id="3075" creationId="{00000000-0000-0000-0000-000000000000}"/>
          </ac:spMkLst>
        </pc:spChg>
        <pc:spChg chg="mod">
          <ac:chgData name="Tan, Zeli" userId="4a2cac67-e36a-4294-b88c-6c0845490e37" providerId="ADAL" clId="{CD33F0AE-E6DB-0246-A350-93DFFE3CCD02}" dt="2022-01-08T18:17:28.254" v="47" actId="20577"/>
          <ac:spMkLst>
            <pc:docMk/>
            <pc:sldMk cId="0" sldId="258"/>
            <ac:spMk id="3076" creationId="{00000000-0000-0000-0000-000000000000}"/>
          </ac:spMkLst>
        </pc:spChg>
        <pc:spChg chg="mod">
          <ac:chgData name="Tan, Zeli" userId="4a2cac67-e36a-4294-b88c-6c0845490e37" providerId="ADAL" clId="{CD33F0AE-E6DB-0246-A350-93DFFE3CCD02}" dt="2022-01-08T18:44:32.265" v="1518"/>
          <ac:spMkLst>
            <pc:docMk/>
            <pc:sldMk cId="0" sldId="258"/>
            <ac:spMk id="3077" creationId="{00000000-0000-0000-0000-000000000000}"/>
          </ac:spMkLst>
        </pc:spChg>
        <pc:spChg chg="mod">
          <ac:chgData name="Tan, Zeli" userId="4a2cac67-e36a-4294-b88c-6c0845490e37" providerId="ADAL" clId="{CD33F0AE-E6DB-0246-A350-93DFFE3CCD02}" dt="2022-01-08T19:04:46.930" v="1876" actId="20577"/>
          <ac:spMkLst>
            <pc:docMk/>
            <pc:sldMk cId="0" sldId="258"/>
            <ac:spMk id="3078" creationId="{00000000-0000-0000-0000-000000000000}"/>
          </ac:spMkLst>
        </pc:spChg>
        <pc:picChg chg="add del mod">
          <ac:chgData name="Tan, Zeli" userId="4a2cac67-e36a-4294-b88c-6c0845490e37" providerId="ADAL" clId="{CD33F0AE-E6DB-0246-A350-93DFFE3CCD02}" dt="2022-01-08T18:58:25.386" v="1536" actId="14100"/>
          <ac:picMkLst>
            <pc:docMk/>
            <pc:sldMk cId="0" sldId="258"/>
            <ac:picMk id="3080" creationId="{00000000-0000-0000-0000-000000000000}"/>
          </ac:picMkLst>
        </pc:picChg>
      </pc:sldChg>
    </pc:docChg>
  </pc:docChgLst>
  <pc:docChgLst>
    <pc:chgData name="Leung, Lai-Yung (Ruby)" userId="8890b783-e14a-47e3-a682-fbb67b692eba" providerId="ADAL" clId="{4ABD8FB8-7B2F-1A46-916F-D226F1343692}"/>
    <pc:docChg chg="modSld">
      <pc:chgData name="Leung, Lai-Yung (Ruby)" userId="8890b783-e14a-47e3-a682-fbb67b692eba" providerId="ADAL" clId="{4ABD8FB8-7B2F-1A46-916F-D226F1343692}" dt="2022-01-09T17:27:54.419" v="86" actId="14100"/>
      <pc:docMkLst>
        <pc:docMk/>
      </pc:docMkLst>
      <pc:sldChg chg="modSp mod">
        <pc:chgData name="Leung, Lai-Yung (Ruby)" userId="8890b783-e14a-47e3-a682-fbb67b692eba" providerId="ADAL" clId="{4ABD8FB8-7B2F-1A46-916F-D226F1343692}" dt="2022-01-09T17:27:54.419" v="86" actId="14100"/>
        <pc:sldMkLst>
          <pc:docMk/>
          <pc:sldMk cId="0" sldId="258"/>
        </pc:sldMkLst>
        <pc:spChg chg="mod">
          <ac:chgData name="Leung, Lai-Yung (Ruby)" userId="8890b783-e14a-47e3-a682-fbb67b692eba" providerId="ADAL" clId="{4ABD8FB8-7B2F-1A46-916F-D226F1343692}" dt="2022-01-09T17:27:54.419" v="86" actId="14100"/>
          <ac:spMkLst>
            <pc:docMk/>
            <pc:sldMk cId="0" sldId="258"/>
            <ac:spMk id="307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1/13/2022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1/13/2022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1/13/2022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1/13/2022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1/13/2022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1/13/2022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1/13/2022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2399" y="1022846"/>
            <a:ext cx="4414893" cy="59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Develop </a:t>
            </a:r>
            <a:r>
              <a:rPr lang="en-US" sz="1400" dirty="0" smtClean="0">
                <a:solidFill>
                  <a:prstClr val="black"/>
                </a:solidFill>
              </a:rPr>
              <a:t>a </a:t>
            </a:r>
            <a:r>
              <a:rPr lang="en-US" sz="1400" dirty="0" smtClean="0">
                <a:solidFill>
                  <a:prstClr val="black"/>
                </a:solidFill>
              </a:rPr>
              <a:t>new suspended sediment module within E3SM-MOSART </a:t>
            </a:r>
            <a:r>
              <a:rPr lang="en-US" sz="1400" dirty="0">
                <a:solidFill>
                  <a:prstClr val="black"/>
                </a:solidFill>
              </a:rPr>
              <a:t>that captures first-order processes and their driving </a:t>
            </a:r>
            <a:r>
              <a:rPr lang="en-US" sz="1400" dirty="0" smtClean="0">
                <a:solidFill>
                  <a:prstClr val="black"/>
                </a:solidFill>
              </a:rPr>
              <a:t>factors in a physically-based way</a:t>
            </a:r>
            <a:endParaRPr lang="en-US" sz="1400" dirty="0">
              <a:solidFill>
                <a:prstClr val="black"/>
              </a:solidFill>
            </a:endParaRPr>
          </a:p>
          <a:p>
            <a:pPr>
              <a:spcBef>
                <a:spcPct val="15000"/>
              </a:spcBef>
              <a:defRPr/>
            </a:pPr>
            <a:endParaRPr lang="en-US" sz="800" b="1" dirty="0">
              <a:solidFill>
                <a:prstClr val="black"/>
              </a:solidFill>
            </a:endParaRP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Separate description of suspended sediment transport from hillslope into streams, through river networks, and to the coasts, and in-channel erosion and deposition processes. 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Explicitly accounting for sediment trapping (direct) and flow regulation (indirect) effects by cascading reservoirs along </a:t>
            </a:r>
            <a:r>
              <a:rPr lang="en-US" sz="1400" smtClean="0">
                <a:solidFill>
                  <a:prstClr val="black"/>
                </a:solidFill>
              </a:rPr>
              <a:t>river networks 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All parameters estimated a priori without calibration</a:t>
            </a:r>
            <a:endParaRPr lang="en-US" sz="1400" dirty="0">
              <a:solidFill>
                <a:prstClr val="black"/>
              </a:solidFill>
            </a:endParaRPr>
          </a:p>
          <a:p>
            <a:pPr>
              <a:spcBef>
                <a:spcPct val="15000"/>
              </a:spcBef>
              <a:defRPr/>
            </a:pPr>
            <a:endParaRPr lang="en-US" sz="800" dirty="0">
              <a:solidFill>
                <a:prstClr val="black"/>
              </a:solidFill>
            </a:endParaRP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Impact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</a:rPr>
              <a:t>The model reasonably well captures the long-term balance and seasonal variations of suspended </a:t>
            </a:r>
            <a:r>
              <a:rPr lang="en-US" altLang="en-US" sz="1400" dirty="0" smtClean="0">
                <a:solidFill>
                  <a:srgbClr val="000000"/>
                </a:solidFill>
              </a:rPr>
              <a:t>sediment at multiple stations </a:t>
            </a:r>
            <a:r>
              <a:rPr lang="en-US" altLang="en-US" sz="1400" dirty="0">
                <a:solidFill>
                  <a:srgbClr val="000000"/>
                </a:solidFill>
              </a:rPr>
              <a:t>in large river </a:t>
            </a:r>
            <a:r>
              <a:rPr lang="en-US" altLang="en-US" sz="1400" dirty="0" smtClean="0">
                <a:solidFill>
                  <a:srgbClr val="000000"/>
                </a:solidFill>
              </a:rPr>
              <a:t>systems. 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 smtClean="0">
                <a:solidFill>
                  <a:srgbClr val="000000"/>
                </a:solidFill>
              </a:rPr>
              <a:t>Suspended </a:t>
            </a:r>
            <a:r>
              <a:rPr lang="en-US" altLang="en-US" sz="1400" dirty="0">
                <a:solidFill>
                  <a:srgbClr val="000000"/>
                </a:solidFill>
              </a:rPr>
              <a:t>sediment discharge in managed rivers is affected more by reservoirs' direct trapping of sediment particles than by their flow </a:t>
            </a:r>
            <a:r>
              <a:rPr lang="en-US" altLang="en-US" sz="1400" dirty="0" smtClean="0">
                <a:solidFill>
                  <a:srgbClr val="000000"/>
                </a:solidFill>
              </a:rPr>
              <a:t>regulation</a:t>
            </a:r>
            <a:endParaRPr lang="en-US" altLang="en-US" sz="1400" dirty="0" smtClean="0">
              <a:solidFill>
                <a:srgbClr val="000000"/>
              </a:solidFill>
            </a:endParaRP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 smtClean="0">
                <a:solidFill>
                  <a:srgbClr val="000000"/>
                </a:solidFill>
              </a:rPr>
              <a:t>The </a:t>
            </a:r>
            <a:r>
              <a:rPr lang="en-US" altLang="en-US" sz="1400" dirty="0">
                <a:solidFill>
                  <a:srgbClr val="000000"/>
                </a:solidFill>
              </a:rPr>
              <a:t>new sediment module enables future modeling of </a:t>
            </a:r>
            <a:r>
              <a:rPr lang="en-US" altLang="en-US" sz="1400" dirty="0" smtClean="0">
                <a:solidFill>
                  <a:srgbClr val="000000"/>
                </a:solidFill>
              </a:rPr>
              <a:t>carbon </a:t>
            </a:r>
            <a:r>
              <a:rPr lang="en-US" altLang="en-US" sz="1400" dirty="0">
                <a:solidFill>
                  <a:srgbClr val="000000"/>
                </a:solidFill>
              </a:rPr>
              <a:t>and nutrients carried by </a:t>
            </a:r>
            <a:r>
              <a:rPr lang="en-US" altLang="en-US" sz="1400" dirty="0" smtClean="0">
                <a:solidFill>
                  <a:srgbClr val="000000"/>
                </a:solidFill>
              </a:rPr>
              <a:t>fine sediment discharge </a:t>
            </a:r>
            <a:r>
              <a:rPr lang="en-US" altLang="en-US" sz="1400" dirty="0">
                <a:solidFill>
                  <a:srgbClr val="000000"/>
                </a:solidFill>
              </a:rPr>
              <a:t>along the river-ocean continuum to close the global carbon and nutrients cycles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52399" y="112713"/>
            <a:ext cx="88526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00" b="1" dirty="0">
                <a:solidFill>
                  <a:srgbClr val="000000"/>
                </a:solidFill>
                <a:latin typeface="Arial" panose="020B0604020202020204" pitchFamily="34" charset="0"/>
              </a:rPr>
              <a:t>A new large-scale suspended sediment model and its application over the United States</a:t>
            </a:r>
            <a:endParaRPr lang="en-US" altLang="en-US" sz="2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501317" y="6010174"/>
            <a:ext cx="443300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Li, H.-Y., Tan, Z., Ma, H., Zhu, Z., Abeshu, G., Zhu, S., Cohen, S., Zhou, T., Xu, D., and Leung, L.-Y. R.: A new large-scale suspended sediment model and its application over the United States, </a:t>
            </a:r>
            <a:r>
              <a:rPr lang="en-US" altLang="en-US" sz="1000" i="1" dirty="0" err="1">
                <a:solidFill>
                  <a:srgbClr val="000000"/>
                </a:solidFill>
                <a:latin typeface="+mn-lt"/>
              </a:rPr>
              <a:t>Hydrol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. Earth Syst. Sci</a:t>
            </a:r>
            <a:r>
              <a:rPr lang="en-US" altLang="en-US" sz="1000" i="1" dirty="0" smtClean="0">
                <a:solidFill>
                  <a:srgbClr val="000000"/>
                </a:solidFill>
                <a:latin typeface="+mn-lt"/>
              </a:rPr>
              <a:t>. 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https://doi.org/10.5194/hess-2021-491, </a:t>
            </a:r>
            <a:r>
              <a:rPr lang="en-US" altLang="en-US" sz="1000" dirty="0" smtClean="0">
                <a:solidFill>
                  <a:srgbClr val="000000"/>
                </a:solidFill>
                <a:latin typeface="+mn-lt"/>
              </a:rPr>
              <a:t>accepted, 2022.</a:t>
            </a:r>
            <a:endParaRPr lang="en-US" altLang="en-US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430614" y="4797780"/>
            <a:ext cx="471338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0000FF"/>
                </a:solidFill>
                <a:latin typeface="Arial" panose="020B0604020202020204" pitchFamily="34" charset="0"/>
              </a:rPr>
              <a:t>Impacts of reservoirs on (a) streamflow and (b) </a:t>
            </a:r>
            <a:r>
              <a:rPr lang="en-US" altLang="en-US" sz="11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very-fine-sediment discharge to </a:t>
            </a:r>
            <a:r>
              <a:rPr lang="en-US" altLang="en-US" sz="1100" b="1" dirty="0">
                <a:solidFill>
                  <a:srgbClr val="0000FF"/>
                </a:solidFill>
                <a:latin typeface="Arial" panose="020B0604020202020204" pitchFamily="34" charset="0"/>
              </a:rPr>
              <a:t>the coasts. Each dot represents the </a:t>
            </a:r>
            <a:r>
              <a:rPr lang="en-US" altLang="en-US" sz="11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river </a:t>
            </a:r>
            <a:r>
              <a:rPr lang="en-US" altLang="en-US" sz="1100" b="1" dirty="0">
                <a:solidFill>
                  <a:srgbClr val="0000FF"/>
                </a:solidFill>
                <a:latin typeface="Arial" panose="020B0604020202020204" pitchFamily="34" charset="0"/>
              </a:rPr>
              <a:t>mouth of a river system. The larger the dot size, the larger the </a:t>
            </a:r>
            <a:r>
              <a:rPr lang="en-US" altLang="en-US" sz="11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simulated freshwater </a:t>
            </a:r>
            <a:r>
              <a:rPr lang="en-US" altLang="en-US" sz="1100" b="1" dirty="0">
                <a:solidFill>
                  <a:srgbClr val="0000FF"/>
                </a:solidFill>
                <a:latin typeface="Arial" panose="020B0604020202020204" pitchFamily="34" charset="0"/>
              </a:rPr>
              <a:t>or suspended sediment </a:t>
            </a:r>
            <a:r>
              <a:rPr lang="en-US" altLang="en-US" sz="11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discharge. </a:t>
            </a:r>
            <a:r>
              <a:rPr lang="en-US" altLang="en-US" sz="1100" b="1" dirty="0">
                <a:solidFill>
                  <a:srgbClr val="0000FF"/>
                </a:solidFill>
                <a:latin typeface="Arial" panose="020B0604020202020204" pitchFamily="34" charset="0"/>
              </a:rPr>
              <a:t>The color of each dot represents the percentage of freshwater or suspended sediment discharge that is reduced by </a:t>
            </a:r>
            <a:r>
              <a:rPr lang="en-US" altLang="en-US" sz="11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reservoirs or water managements.</a:t>
            </a:r>
            <a:endParaRPr lang="en-US" altLang="en-US" sz="11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41" y="1121210"/>
            <a:ext cx="4721269" cy="3560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0141" y="1103629"/>
            <a:ext cx="3693259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a. Impacts of water management on streamflow to the coasts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4460141" y="2901522"/>
            <a:ext cx="3693259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b</a:t>
            </a:r>
            <a:r>
              <a:rPr lang="en-US" sz="1000" dirty="0" smtClean="0"/>
              <a:t>. Impacts of reservoirs on very-fine-sediment discharge to the coasts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4F155D124A184C9BF1B50050B51435" ma:contentTypeVersion="9" ma:contentTypeDescription="Create a new document." ma:contentTypeScope="" ma:versionID="76b66b382f32239fb8eb5587618611d5">
  <xsd:schema xmlns:xsd="http://www.w3.org/2001/XMLSchema" xmlns:xs="http://www.w3.org/2001/XMLSchema" xmlns:p="http://schemas.microsoft.com/office/2006/metadata/properties" xmlns:ns3="964f4f91-4ecc-4750-a526-be4b92b86cea" xmlns:ns4="9e4d5393-76ff-473a-9772-6626c388b195" targetNamespace="http://schemas.microsoft.com/office/2006/metadata/properties" ma:root="true" ma:fieldsID="e0e6ef770c664e67c80b30f37b1af245" ns3:_="" ns4:_="">
    <xsd:import namespace="964f4f91-4ecc-4750-a526-be4b92b86cea"/>
    <xsd:import namespace="9e4d5393-76ff-473a-9772-6626c388b1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4f4f91-4ecc-4750-a526-be4b92b86c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d5393-76ff-473a-9772-6626c388b19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E6DA58-8AF5-4706-8AC7-89C123262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4f4f91-4ecc-4750-a526-be4b92b86cea"/>
    <ds:schemaRef ds:uri="9e4d5393-76ff-473a-9772-6626c388b1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57D9F0-2B85-430B-8843-0027C0E6F07C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964f4f91-4ecc-4750-a526-be4b92b86cea"/>
    <ds:schemaRef ds:uri="9e4d5393-76ff-473a-9772-6626c388b195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6818</TotalTime>
  <Words>330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Li, Hongyi</cp:lastModifiedBy>
  <cp:revision>22</cp:revision>
  <cp:lastPrinted>2011-05-11T17:30:12Z</cp:lastPrinted>
  <dcterms:created xsi:type="dcterms:W3CDTF">2017-11-02T21:19:41Z</dcterms:created>
  <dcterms:modified xsi:type="dcterms:W3CDTF">2022-01-13T16:16:52Z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0x010100904F155D124A184C9BF1B50050B51435</vt:lpwstr>
  </property>
  <property fmtid="{D5CDD505-2E9C-101B-9397-08002B2CF9AE}" pid="4" name="Order">
    <vt:r8>3400</vt:r8>
  </property>
</Properties>
</file>