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8" r:id="rId5"/>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1A9895A-2F7A-A274-93E4-20272CFE8043}" name="Mundy, Beth E" initials="MBE" userId="S::beth.mundy@pnnl.gov::09c03546-1d2d-4d82-89e1-bb5e2a2e687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6" clrIdx="0">
    <p:extLst>
      <p:ext uri="{19B8F6BF-5375-455C-9EA6-DF929625EA0E}">
        <p15:presenceInfo xmlns:p15="http://schemas.microsoft.com/office/powerpoint/2012/main" userId="S::beth.mundy@pnnl.gov::09c03546-1d2d-4d82-89e1-bb5e2a2e687b" providerId="AD"/>
      </p:ext>
    </p:extLst>
  </p:cmAuthor>
  <p:cmAuthor id="2" name="Sen, Kacoli" initials="SK" lastIdx="4" clrIdx="1">
    <p:extLst>
      <p:ext uri="{19B8F6BF-5375-455C-9EA6-DF929625EA0E}">
        <p15:presenceInfo xmlns:p15="http://schemas.microsoft.com/office/powerpoint/2012/main" userId="S::kacoli.sen@pnnl.gov::b06ef3b8-9684-4d79-871b-2ad1237d05b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EE760BE-9617-4646-9C02-A6B7EC593902}" v="1" dt="2022-06-07T22:17:26.990"/>
    <p1510:client id="{FA0B52C1-4868-4621-820C-5876E9CF3A45}" v="7" dt="2022-06-07T16:56:20.2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228" autoAdjust="0"/>
    <p:restoredTop sz="94625" autoAdjust="0"/>
  </p:normalViewPr>
  <p:slideViewPr>
    <p:cSldViewPr>
      <p:cViewPr varScale="1">
        <p:scale>
          <a:sx n="129" d="100"/>
          <a:sy n="129" d="100"/>
        </p:scale>
        <p:origin x="90" y="15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 Id="rId14"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ndy, Beth E" userId="09c03546-1d2d-4d82-89e1-bb5e2a2e687b" providerId="ADAL" clId="{EEE760BE-9617-4646-9C02-A6B7EC593902}"/>
    <pc:docChg chg="custSel modSld">
      <pc:chgData name="Mundy, Beth E" userId="09c03546-1d2d-4d82-89e1-bb5e2a2e687b" providerId="ADAL" clId="{EEE760BE-9617-4646-9C02-A6B7EC593902}" dt="2022-06-07T22:18:34.245" v="42" actId="1592"/>
      <pc:docMkLst>
        <pc:docMk/>
      </pc:docMkLst>
      <pc:sldChg chg="modSp mod delCm modCm">
        <pc:chgData name="Mundy, Beth E" userId="09c03546-1d2d-4d82-89e1-bb5e2a2e687b" providerId="ADAL" clId="{EEE760BE-9617-4646-9C02-A6B7EC593902}" dt="2022-06-07T22:18:34.245" v="42" actId="1592"/>
        <pc:sldMkLst>
          <pc:docMk/>
          <pc:sldMk cId="0" sldId="258"/>
        </pc:sldMkLst>
        <pc:spChg chg="mod">
          <ac:chgData name="Mundy, Beth E" userId="09c03546-1d2d-4d82-89e1-bb5e2a2e687b" providerId="ADAL" clId="{EEE760BE-9617-4646-9C02-A6B7EC593902}" dt="2022-06-07T22:18:32.330" v="41" actId="20577"/>
          <ac:spMkLst>
            <pc:docMk/>
            <pc:sldMk cId="0" sldId="258"/>
            <ac:spMk id="9" creationId="{BFB2B0CE-50A3-1E40-940F-C9ED2710FFC0}"/>
          </ac:spMkLst>
        </pc:spChg>
        <pc:spChg chg="mod">
          <ac:chgData name="Mundy, Beth E" userId="09c03546-1d2d-4d82-89e1-bb5e2a2e687b" providerId="ADAL" clId="{EEE760BE-9617-4646-9C02-A6B7EC593902}" dt="2022-06-07T22:07:23.964" v="2" actId="20577"/>
          <ac:spMkLst>
            <pc:docMk/>
            <pc:sldMk cId="0" sldId="258"/>
            <ac:spMk id="3076" creationId="{00000000-0000-0000-0000-000000000000}"/>
          </ac:spMkLst>
        </pc:spChg>
        <pc:spChg chg="mod">
          <ac:chgData name="Mundy, Beth E" userId="09c03546-1d2d-4d82-89e1-bb5e2a2e687b" providerId="ADAL" clId="{EEE760BE-9617-4646-9C02-A6B7EC593902}" dt="2022-06-07T22:18:01.050" v="36" actId="20577"/>
          <ac:spMkLst>
            <pc:docMk/>
            <pc:sldMk cId="0" sldId="258"/>
            <ac:spMk id="3077" creationId="{00000000-0000-0000-0000-000000000000}"/>
          </ac:spMkLst>
        </pc:spChg>
      </pc:sldChg>
    </pc:docChg>
  </pc:docChgLst>
  <pc:docChgLst>
    <pc:chgData name="Sen, Kacoli" userId="b06ef3b8-9684-4d79-871b-2ad1237d05b5" providerId="ADAL" clId="{FA0B52C1-4868-4621-820C-5876E9CF3A45}"/>
    <pc:docChg chg="undo custSel modSld">
      <pc:chgData name="Sen, Kacoli" userId="b06ef3b8-9684-4d79-871b-2ad1237d05b5" providerId="ADAL" clId="{FA0B52C1-4868-4621-820C-5876E9CF3A45}" dt="2022-06-07T16:56:20.289" v="40"/>
      <pc:docMkLst>
        <pc:docMk/>
      </pc:docMkLst>
      <pc:sldChg chg="modSp mod addCm modCm">
        <pc:chgData name="Sen, Kacoli" userId="b06ef3b8-9684-4d79-871b-2ad1237d05b5" providerId="ADAL" clId="{FA0B52C1-4868-4621-820C-5876E9CF3A45}" dt="2022-06-07T16:56:20.289" v="40"/>
        <pc:sldMkLst>
          <pc:docMk/>
          <pc:sldMk cId="0" sldId="258"/>
        </pc:sldMkLst>
        <pc:spChg chg="mod">
          <ac:chgData name="Sen, Kacoli" userId="b06ef3b8-9684-4d79-871b-2ad1237d05b5" providerId="ADAL" clId="{FA0B52C1-4868-4621-820C-5876E9CF3A45}" dt="2022-06-07T16:56:07.248" v="38" actId="20577"/>
          <ac:spMkLst>
            <pc:docMk/>
            <pc:sldMk cId="0" sldId="258"/>
            <ac:spMk id="9" creationId="{BFB2B0CE-50A3-1E40-940F-C9ED2710FFC0}"/>
          </ac:spMkLst>
        </pc:spChg>
        <pc:spChg chg="mod">
          <ac:chgData name="Sen, Kacoli" userId="b06ef3b8-9684-4d79-871b-2ad1237d05b5" providerId="ADAL" clId="{FA0B52C1-4868-4621-820C-5876E9CF3A45}" dt="2022-06-07T16:51:44.189" v="5" actId="6549"/>
          <ac:spMkLst>
            <pc:docMk/>
            <pc:sldMk cId="0" sldId="258"/>
            <ac:spMk id="307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6/7/2022</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a:t>http://www.pnnl.gov/science/highlights/highlights.asp?division=749</a:t>
            </a:r>
          </a:p>
        </p:txBody>
      </p:sp>
    </p:spTree>
    <p:extLst>
      <p:ext uri="{BB962C8B-B14F-4D97-AF65-F5344CB8AC3E}">
        <p14:creationId xmlns:p14="http://schemas.microsoft.com/office/powerpoint/2010/main" val="2729682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6/7/2022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6/7/2022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6/7/2022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6/7/2022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6/7/2022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6/7/2022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6/7/2022</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6/7/2022</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6/7/2022</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6/7/2022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6/7/2022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6/7/2022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154709" y="1043226"/>
            <a:ext cx="4036291" cy="4138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600" b="1" dirty="0">
                <a:solidFill>
                  <a:prstClr val="black"/>
                </a:solidFill>
              </a:rPr>
              <a:t>Objective</a:t>
            </a:r>
          </a:p>
          <a:p>
            <a:pPr marL="285750" indent="-285750">
              <a:spcBef>
                <a:spcPct val="15000"/>
              </a:spcBef>
              <a:buFont typeface="Arial" pitchFamily="34" charset="0"/>
              <a:buChar char="●"/>
              <a:defRPr/>
            </a:pPr>
            <a:r>
              <a:rPr lang="en-US" sz="1600" dirty="0">
                <a:solidFill>
                  <a:prstClr val="black"/>
                </a:solidFill>
              </a:rPr>
              <a:t>Improve the fidelity of the Energy </a:t>
            </a:r>
            <a:r>
              <a:rPr lang="en-US" sz="1600" dirty="0" err="1">
                <a:solidFill>
                  <a:prstClr val="black"/>
                </a:solidFill>
              </a:rPr>
              <a:t>Exascale</a:t>
            </a:r>
            <a:r>
              <a:rPr lang="en-US" sz="1600" dirty="0">
                <a:solidFill>
                  <a:prstClr val="black"/>
                </a:solidFill>
              </a:rPr>
              <a:t> Earth System Model Atmosphere Model version 1 (EAMv1).</a:t>
            </a:r>
          </a:p>
          <a:p>
            <a:pPr marL="285750" indent="-285750">
              <a:spcBef>
                <a:spcPct val="15000"/>
              </a:spcBef>
              <a:buFont typeface="Arial" pitchFamily="34" charset="0"/>
              <a:buChar char="●"/>
              <a:defRPr/>
            </a:pPr>
            <a:endParaRPr lang="en-US" sz="1600" dirty="0">
              <a:solidFill>
                <a:prstClr val="black"/>
              </a:solidFill>
            </a:endParaRPr>
          </a:p>
          <a:p>
            <a:pPr marL="231775" indent="-231775" algn="ctr">
              <a:spcBef>
                <a:spcPct val="15000"/>
              </a:spcBef>
              <a:defRPr/>
            </a:pPr>
            <a:r>
              <a:rPr lang="en-US" sz="1600" b="1" dirty="0">
                <a:solidFill>
                  <a:prstClr val="black"/>
                </a:solidFill>
              </a:rPr>
              <a:t>Approach</a:t>
            </a:r>
          </a:p>
          <a:p>
            <a:pPr marL="285750" indent="-285750">
              <a:spcBef>
                <a:spcPct val="15000"/>
              </a:spcBef>
              <a:buFont typeface="Arial" pitchFamily="34" charset="0"/>
              <a:buChar char="●"/>
              <a:defRPr/>
            </a:pPr>
            <a:r>
              <a:rPr lang="en-US" sz="1600" dirty="0">
                <a:solidFill>
                  <a:prstClr val="black"/>
                </a:solidFill>
              </a:rPr>
              <a:t>Focus on a subset of skill metrics related to cloud processes rather than the standard dozen metrics.</a:t>
            </a:r>
          </a:p>
          <a:p>
            <a:pPr marL="285750" indent="-285750">
              <a:spcBef>
                <a:spcPct val="15000"/>
              </a:spcBef>
              <a:buFont typeface="Arial" pitchFamily="34" charset="0"/>
              <a:buChar char="●"/>
              <a:defRPr/>
            </a:pPr>
            <a:r>
              <a:rPr lang="en-US" sz="1600" dirty="0">
                <a:solidFill>
                  <a:prstClr val="black"/>
                </a:solidFill>
              </a:rPr>
              <a:t>Compare results from incremental changes to cloud microphysics, turbulent mixing, deep convection, and subgrid effects to understand how assumptions in the representation of these processes affect different aspects of the simulated atmosphere and its response to forcings.</a:t>
            </a:r>
            <a:endParaRPr lang="en-US" sz="1600" dirty="0">
              <a:solidFill>
                <a:srgbClr val="000000"/>
              </a:solidFill>
            </a:endParaRPr>
          </a:p>
        </p:txBody>
      </p:sp>
      <p:sp>
        <p:nvSpPr>
          <p:cNvPr id="3076" name="Rectangle 5"/>
          <p:cNvSpPr>
            <a:spLocks noChangeArrowheads="1"/>
          </p:cNvSpPr>
          <p:nvPr/>
        </p:nvSpPr>
        <p:spPr bwMode="auto">
          <a:xfrm>
            <a:off x="152399" y="0"/>
            <a:ext cx="885262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3000" b="1" dirty="0">
                <a:solidFill>
                  <a:srgbClr val="000000"/>
                </a:solidFill>
                <a:latin typeface="Arial" panose="020B0604020202020204" pitchFamily="34" charset="0"/>
              </a:rPr>
              <a:t>Better Calibration Leads to a Significant Improvement in Model Fidelity </a:t>
            </a:r>
          </a:p>
        </p:txBody>
      </p:sp>
      <p:sp>
        <p:nvSpPr>
          <p:cNvPr id="3077" name="Text Box 6"/>
          <p:cNvSpPr txBox="1">
            <a:spLocks noChangeArrowheads="1"/>
          </p:cNvSpPr>
          <p:nvPr/>
        </p:nvSpPr>
        <p:spPr bwMode="auto">
          <a:xfrm>
            <a:off x="152399" y="5474166"/>
            <a:ext cx="3886201" cy="1200329"/>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None/>
            </a:pPr>
            <a:r>
              <a:rPr lang="en-US" sz="1200" dirty="0"/>
              <a:t>Ma, P.-L., Harrop, B. E., Larson, V. E., Neale, R. B., </a:t>
            </a:r>
            <a:r>
              <a:rPr lang="en-US" sz="1200" dirty="0" err="1"/>
              <a:t>Gettelman</a:t>
            </a:r>
            <a:r>
              <a:rPr lang="en-US" sz="1200" dirty="0"/>
              <a:t>, A., Morrison, H., et al. “Better calibration of cloud parameterizations and </a:t>
            </a:r>
            <a:r>
              <a:rPr lang="en-US" sz="1200" dirty="0" err="1"/>
              <a:t>subgrid</a:t>
            </a:r>
            <a:r>
              <a:rPr lang="en-US" sz="1200" dirty="0"/>
              <a:t> effects increases the fidelity of the E3SM Atmosphere Model version 1.” </a:t>
            </a:r>
            <a:r>
              <a:rPr lang="en-US" sz="1200" i="1" dirty="0" err="1"/>
              <a:t>Geosci</a:t>
            </a:r>
            <a:r>
              <a:rPr lang="en-US" sz="1200" i="1" dirty="0"/>
              <a:t>. Model Dev</a:t>
            </a:r>
            <a:r>
              <a:rPr lang="en-US" sz="1200" dirty="0"/>
              <a:t>., </a:t>
            </a:r>
            <a:r>
              <a:rPr lang="en-US" sz="1200" b="1" dirty="0"/>
              <a:t>15(7),</a:t>
            </a:r>
            <a:r>
              <a:rPr lang="en-US" sz="1200" dirty="0"/>
              <a:t> 2881-2916, (2022). [DOI: 10.5194/gmd-15-2881-2022]</a:t>
            </a:r>
          </a:p>
        </p:txBody>
      </p:sp>
      <p:sp>
        <p:nvSpPr>
          <p:cNvPr id="3078" name="TextBox 9"/>
          <p:cNvSpPr txBox="1">
            <a:spLocks noChangeArrowheads="1"/>
          </p:cNvSpPr>
          <p:nvPr/>
        </p:nvSpPr>
        <p:spPr bwMode="auto">
          <a:xfrm>
            <a:off x="4648562" y="5746189"/>
            <a:ext cx="4340729"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sz="1200" b="1" dirty="0">
                <a:solidFill>
                  <a:srgbClr val="0000FF"/>
                </a:solidFill>
                <a:latin typeface="Arial" panose="020B0604020202020204" pitchFamily="34" charset="0"/>
              </a:rPr>
              <a:t>The difference in cloud radiative effects between the default model EAMv1 and observations (left) and EAMv1 and the recalibrated model EAMv1P (right). This figure shows that recalibration significantly reduces the cloud biases in the original model.</a:t>
            </a:r>
            <a:endParaRPr lang="en-US" altLang="en-US" sz="1200" b="1" dirty="0">
              <a:solidFill>
                <a:srgbClr val="0000FF"/>
              </a:solidFill>
              <a:latin typeface="Arial" panose="020B0604020202020204" pitchFamily="34" charset="0"/>
            </a:endParaRPr>
          </a:p>
        </p:txBody>
      </p:sp>
      <p:pic>
        <p:nvPicPr>
          <p:cNvPr id="8" name="Picture 7" descr="Chart&#10;&#10;Description automatically generated">
            <a:extLst>
              <a:ext uri="{FF2B5EF4-FFF2-40B4-BE49-F238E27FC236}">
                <a16:creationId xmlns:a16="http://schemas.microsoft.com/office/drawing/2014/main" id="{B90ACCEA-D216-F546-8D06-9B6B5906FF7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14800" y="3810001"/>
            <a:ext cx="5043479" cy="1828800"/>
          </a:xfrm>
          <a:prstGeom prst="rect">
            <a:avLst/>
          </a:prstGeom>
        </p:spPr>
      </p:pic>
      <p:sp>
        <p:nvSpPr>
          <p:cNvPr id="9" name="Rectangle 4">
            <a:extLst>
              <a:ext uri="{FF2B5EF4-FFF2-40B4-BE49-F238E27FC236}">
                <a16:creationId xmlns:a16="http://schemas.microsoft.com/office/drawing/2014/main" id="{BFB2B0CE-50A3-1E40-940F-C9ED2710FFC0}"/>
              </a:ext>
            </a:extLst>
          </p:cNvPr>
          <p:cNvSpPr>
            <a:spLocks noChangeArrowheads="1"/>
          </p:cNvSpPr>
          <p:nvPr/>
        </p:nvSpPr>
        <p:spPr bwMode="auto">
          <a:xfrm>
            <a:off x="4419600" y="1043226"/>
            <a:ext cx="4724400" cy="2715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spcBef>
                <a:spcPct val="15000"/>
              </a:spcBef>
              <a:buFontTx/>
              <a:buNone/>
            </a:pPr>
            <a:r>
              <a:rPr lang="en-US" altLang="en-US" sz="1600" b="1" dirty="0"/>
              <a:t>Impact</a:t>
            </a:r>
          </a:p>
          <a:p>
            <a:pPr marL="283464" indent="-283464" eaLnBrk="1" hangingPunct="1">
              <a:spcBef>
                <a:spcPct val="15000"/>
              </a:spcBef>
              <a:buFont typeface="Arial" panose="020B0604020202020204" pitchFamily="34" charset="0"/>
              <a:buChar char="●"/>
            </a:pPr>
            <a:r>
              <a:rPr lang="en-US" altLang="en-US" sz="1600" dirty="0"/>
              <a:t>The recalibration led to significant improvements to the simulated clouds and precipitation.</a:t>
            </a:r>
          </a:p>
          <a:p>
            <a:pPr marL="283464" indent="-283464" eaLnBrk="1" hangingPunct="1">
              <a:spcBef>
                <a:spcPct val="15000"/>
              </a:spcBef>
              <a:buFont typeface="Arial" panose="020B0604020202020204" pitchFamily="34" charset="0"/>
              <a:buChar char="●"/>
            </a:pPr>
            <a:r>
              <a:rPr lang="en-US" sz="1600" dirty="0"/>
              <a:t>Improving clouds across meteorological regimes also improves other aspects of the model.</a:t>
            </a:r>
          </a:p>
          <a:p>
            <a:pPr marL="283464" indent="-283464" eaLnBrk="1" hangingPunct="1">
              <a:spcBef>
                <a:spcPct val="15000"/>
              </a:spcBef>
              <a:buFont typeface="Arial" panose="020B0604020202020204" pitchFamily="34" charset="0"/>
              <a:buChar char="●"/>
            </a:pPr>
            <a:r>
              <a:rPr lang="en-US" sz="1600" dirty="0"/>
              <a:t>The recalibrated model exhibits lower sensitivity to aerosol perturbation and surface warming for both clouds and precipitation. </a:t>
            </a:r>
          </a:p>
          <a:p>
            <a:pPr marL="283464" indent="-283464" eaLnBrk="1" hangingPunct="1">
              <a:spcBef>
                <a:spcPct val="15000"/>
              </a:spcBef>
              <a:buFont typeface="Arial" panose="020B0604020202020204" pitchFamily="34" charset="0"/>
              <a:buChar char="●"/>
            </a:pPr>
            <a:r>
              <a:rPr lang="en-US" sz="1600" dirty="0"/>
              <a:t>This work addresses significant, common, and long-standing cloud biases in Earth system models.</a:t>
            </a:r>
          </a:p>
        </p:txBody>
      </p:sp>
    </p:spTree>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04F155D124A184C9BF1B50050B51435" ma:contentTypeVersion="9" ma:contentTypeDescription="Create a new document." ma:contentTypeScope="" ma:versionID="76b66b382f32239fb8eb5587618611d5">
  <xsd:schema xmlns:xsd="http://www.w3.org/2001/XMLSchema" xmlns:xs="http://www.w3.org/2001/XMLSchema" xmlns:p="http://schemas.microsoft.com/office/2006/metadata/properties" xmlns:ns3="964f4f91-4ecc-4750-a526-be4b92b86cea" xmlns:ns4="9e4d5393-76ff-473a-9772-6626c388b195" targetNamespace="http://schemas.microsoft.com/office/2006/metadata/properties" ma:root="true" ma:fieldsID="e0e6ef770c664e67c80b30f37b1af245" ns3:_="" ns4:_="">
    <xsd:import namespace="964f4f91-4ecc-4750-a526-be4b92b86cea"/>
    <xsd:import namespace="9e4d5393-76ff-473a-9772-6626c388b195"/>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4f4f91-4ecc-4750-a526-be4b92b86c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e4d5393-76ff-473a-9772-6626c388b195"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C74935E-4390-47DD-99CE-60A5373B7B50}">
  <ds:schemaRefs>
    <ds:schemaRef ds:uri="http://schemas.microsoft.com/sharepoint/v3/contenttype/forms"/>
  </ds:schemaRefs>
</ds:datastoreItem>
</file>

<file path=customXml/itemProps2.xml><?xml version="1.0" encoding="utf-8"?>
<ds:datastoreItem xmlns:ds="http://schemas.openxmlformats.org/officeDocument/2006/customXml" ds:itemID="{8A57D9F0-2B85-430B-8843-0027C0E6F07C}">
  <ds:schemaRefs>
    <ds:schemaRef ds:uri="http://purl.org/dc/terms/"/>
    <ds:schemaRef ds:uri="964f4f91-4ecc-4750-a526-be4b92b86cea"/>
    <ds:schemaRef ds:uri="http://schemas.microsoft.com/office/2006/metadata/properties"/>
    <ds:schemaRef ds:uri="http://www.w3.org/XML/1998/namespace"/>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9e4d5393-76ff-473a-9772-6626c388b195"/>
    <ds:schemaRef ds:uri="http://purl.org/dc/dcmitype/"/>
  </ds:schemaRefs>
</ds:datastoreItem>
</file>

<file path=customXml/itemProps3.xml><?xml version="1.0" encoding="utf-8"?>
<ds:datastoreItem xmlns:ds="http://schemas.openxmlformats.org/officeDocument/2006/customXml" ds:itemID="{CBE6DA58-8AF5-4706-8AC7-89C123262C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64f4f91-4ecc-4750-a526-be4b92b86cea"/>
    <ds:schemaRef ds:uri="9e4d5393-76ff-473a-9772-6626c388b19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6040</TotalTime>
  <Words>284</Words>
  <Application>Microsoft Office PowerPoint</Application>
  <PresentationFormat>On-screen Show (4:3)</PresentationFormat>
  <Paragraphs>16</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L;Editor</dc:creator>
  <cp:lastModifiedBy>Mundy, Beth E</cp:lastModifiedBy>
  <cp:revision>14</cp:revision>
  <cp:lastPrinted>2011-05-11T17:30:12Z</cp:lastPrinted>
  <dcterms:created xsi:type="dcterms:W3CDTF">2017-11-02T21:19:41Z</dcterms:created>
  <dcterms:modified xsi:type="dcterms:W3CDTF">2022-06-07T22:18:35Z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0x010100904F155D124A184C9BF1B50050B51435</vt:lpwstr>
  </property>
  <property fmtid="{D5CDD505-2E9C-101B-9397-08002B2CF9AE}" pid="4" name="Order">
    <vt:r8>3400</vt:r8>
  </property>
</Properties>
</file>