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AD34E-5652-42CD-630E-89AC5A58264C}" name="Sen, Kacoli" initials="SK" userId="S::kacoli.sen@pnnl.gov::b06ef3b8-9684-4d79-871b-2ad1237d05b5" providerId="AD"/>
  <p188:author id="{91A9895A-2F7A-A274-93E4-20272CFE8043}" name="Mundy, Beth E" initials="MBE" userId="S::beth.mundy@pnnl.gov::09c03546-1d2d-4d82-89e1-bb5e2a2e687b" providerId="AD"/>
  <p188:author id="{57A372C0-3CD4-6E2F-9D41-855A7AF4ED4C}" name="Lu, Jian" initials="LJ" userId="S::jian.lu@pnnl.gov::75df6064-850b-4ce3-9abe-279fffd5fc0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7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8" autoAdjust="0"/>
    <p:restoredTop sz="93792" autoAdjust="0"/>
  </p:normalViewPr>
  <p:slideViewPr>
    <p:cSldViewPr>
      <p:cViewPr varScale="1">
        <p:scale>
          <a:sx n="111" d="100"/>
          <a:sy n="111" d="100"/>
        </p:scale>
        <p:origin x="144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n, Kacoli" userId="b06ef3b8-9684-4d79-871b-2ad1237d05b5" providerId="ADAL" clId="{ABC60054-3D9E-48CE-839E-C8DEFCBF489A}"/>
    <pc:docChg chg="undo custSel modSld">
      <pc:chgData name="Sen, Kacoli" userId="b06ef3b8-9684-4d79-871b-2ad1237d05b5" providerId="ADAL" clId="{ABC60054-3D9E-48CE-839E-C8DEFCBF489A}" dt="2022-12-05T17:26:38.558" v="45"/>
      <pc:docMkLst>
        <pc:docMk/>
      </pc:docMkLst>
      <pc:sldChg chg="modSp mod addCm modCm">
        <pc:chgData name="Sen, Kacoli" userId="b06ef3b8-9684-4d79-871b-2ad1237d05b5" providerId="ADAL" clId="{ABC60054-3D9E-48CE-839E-C8DEFCBF489A}" dt="2022-12-05T17:26:38.558" v="45"/>
        <pc:sldMkLst>
          <pc:docMk/>
          <pc:sldMk cId="4127253330" sldId="259"/>
        </pc:sldMkLst>
        <pc:spChg chg="mod">
          <ac:chgData name="Sen, Kacoli" userId="b06ef3b8-9684-4d79-871b-2ad1237d05b5" providerId="ADAL" clId="{ABC60054-3D9E-48CE-839E-C8DEFCBF489A}" dt="2022-12-05T17:26:28.580" v="44" actId="20577"/>
          <ac:spMkLst>
            <pc:docMk/>
            <pc:sldMk cId="4127253330" sldId="259"/>
            <ac:spMk id="3077" creationId="{00000000-0000-0000-0000-000000000000}"/>
          </ac:spMkLst>
        </pc:spChg>
        <pc:spChg chg="mod">
          <ac:chgData name="Sen, Kacoli" userId="b06ef3b8-9684-4d79-871b-2ad1237d05b5" providerId="ADAL" clId="{ABC60054-3D9E-48CE-839E-C8DEFCBF489A}" dt="2022-12-05T17:22:49.432" v="3" actId="20577"/>
          <ac:spMkLst>
            <pc:docMk/>
            <pc:sldMk cId="4127253330" sldId="259"/>
            <ac:spMk id="3078" creationId="{00000000-0000-0000-0000-000000000000}"/>
          </ac:spMkLst>
        </pc:spChg>
      </pc:sldChg>
    </pc:docChg>
  </pc:docChgLst>
  <pc:docChgLst>
    <pc:chgData name="Mundy, Beth E" userId="09c03546-1d2d-4d82-89e1-bb5e2a2e687b" providerId="ADAL" clId="{B22D566E-F32F-4644-A5CF-453265C091B1}"/>
    <pc:docChg chg="modSld">
      <pc:chgData name="Mundy, Beth E" userId="09c03546-1d2d-4d82-89e1-bb5e2a2e687b" providerId="ADAL" clId="{B22D566E-F32F-4644-A5CF-453265C091B1}" dt="2022-12-07T16:53:39.345" v="5"/>
      <pc:docMkLst>
        <pc:docMk/>
      </pc:docMkLst>
      <pc:sldChg chg="modSp mod delCm modCm">
        <pc:chgData name="Mundy, Beth E" userId="09c03546-1d2d-4d82-89e1-bb5e2a2e687b" providerId="ADAL" clId="{B22D566E-F32F-4644-A5CF-453265C091B1}" dt="2022-12-07T16:53:39.345" v="5"/>
        <pc:sldMkLst>
          <pc:docMk/>
          <pc:sldMk cId="4127253330" sldId="259"/>
        </pc:sldMkLst>
        <pc:spChg chg="mod">
          <ac:chgData name="Mundy, Beth E" userId="09c03546-1d2d-4d82-89e1-bb5e2a2e687b" providerId="ADAL" clId="{B22D566E-F32F-4644-A5CF-453265C091B1}" dt="2022-12-07T16:53:36.171" v="4" actId="20577"/>
          <ac:spMkLst>
            <pc:docMk/>
            <pc:sldMk cId="4127253330" sldId="259"/>
            <ac:spMk id="307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4245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4800" y="1090157"/>
            <a:ext cx="5181600" cy="5505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latin typeface="+mj-lt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Unravel the effect of freshwater flux variability on the life cycle of the Atlantic meridional overturning circulation (AMOC) low-frequency variability.</a:t>
            </a:r>
          </a:p>
          <a:p>
            <a:pPr>
              <a:spcBef>
                <a:spcPct val="15000"/>
              </a:spcBef>
              <a:defRPr/>
            </a:pPr>
            <a:endParaRPr lang="en-US" sz="1100" b="1" dirty="0">
              <a:latin typeface="+mj-lt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latin typeface="+mj-lt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Purposefully design experiments with a fully coupled climate system which can disable the coherence of freshwater flux with the dynamic and thermodynamic ocean processes.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Perform lead-lag regression analysis to unveil the underlying mechanism behind changes in AMOC periodicity.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</a:rPr>
              <a:t>Use salinity and heat budget analysis to extract the causal factors.</a:t>
            </a:r>
          </a:p>
          <a:p>
            <a:pPr>
              <a:spcBef>
                <a:spcPct val="15000"/>
              </a:spcBef>
              <a:defRPr/>
            </a:pPr>
            <a:endParaRPr lang="en-US" sz="1100" dirty="0">
              <a:latin typeface="+mj-lt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latin typeface="+mj-lt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Changes in surface freshwater flux lengthens the period of AMOC variability.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Salinity anomalies play a more cooperative role with temperature-induced density anomalies when freshwater flux feedback is active. They help extend the duration of deep convection over the Labrador Sea and the period of the low-frequency AMOC variability.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latin typeface="+mj-lt"/>
              </a:rPr>
              <a:t>Both local and remote effects of freshwater flux are important in modulating AMOC low-frequency variability. 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latin typeface="+mj-lt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76200"/>
            <a:ext cx="1219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Freshwater Flux Feedback Lengthens Atlantic Meridional Overturning Circulation Variability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019800" y="6131090"/>
            <a:ext cx="6096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Liu, F., J. Lu, Y.-O. Kwon, C. </a:t>
            </a:r>
            <a:r>
              <a:rPr lang="en-US" altLang="en-US" sz="1000" dirty="0" err="1">
                <a:solidFill>
                  <a:srgbClr val="000000"/>
                </a:solidFill>
                <a:latin typeface="Arial" panose="020B0604020202020204" pitchFamily="34" charset="0"/>
              </a:rPr>
              <a:t>Frankignoul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, and Y. Luo. .“Freshwater flux variability lengthens the period of the low-frequency AMOC variability,” </a:t>
            </a:r>
            <a:r>
              <a:rPr lang="en-US" altLang="en-US" sz="1000" i="1" dirty="0">
                <a:solidFill>
                  <a:srgbClr val="000000"/>
                </a:solidFill>
                <a:latin typeface="Arial" panose="020B0604020202020204" pitchFamily="34" charset="0"/>
              </a:rPr>
              <a:t>Geophysical Research Letters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49(20</a:t>
            </a:r>
            <a:r>
              <a:rPr lang="en-US" altLang="en-US" sz="1000" b="1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r>
              <a:rPr lang="en-US" altLang="en-US" sz="1000">
                <a:solidFill>
                  <a:srgbClr val="000000"/>
                </a:solidFill>
                <a:latin typeface="Arial" panose="020B0604020202020204" pitchFamily="34" charset="0"/>
              </a:rPr>
              <a:t>, e2022GL100136 (2022</a:t>
            </a:r>
            <a:r>
              <a:rPr lang="en-US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). [DOI: 10.1029/2022GL100136]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082596" y="4941838"/>
            <a:ext cx="6033204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50" b="1" dirty="0">
                <a:solidFill>
                  <a:srgbClr val="0000FF"/>
                </a:solidFill>
                <a:latin typeface="Arial" panose="020B0604020202020204" pitchFamily="34" charset="0"/>
              </a:rPr>
              <a:t>(a) and (b) compare the mean AMOC and its variability between the original coupled run (CPL) and the fixed seasonal freshwater flux run (FWFIX); (c) illustrates the modification of the AMOC spectrum by the interactive freshwater feedback, which tends to boost the energy and extend the AMOC period at low-frequencies; and (d) the correlation between density over Labrador Sea and the AMOC index, showing more persistent density forcing for AMOC variability in the naturally coupled run.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EB0131-AF3E-8DAB-ECEC-512F1F9F3F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471" y="892990"/>
            <a:ext cx="5867400" cy="167793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8BF5CA54-4727-2EBC-C88E-4499F234F6B4}"/>
              </a:ext>
            </a:extLst>
          </p:cNvPr>
          <p:cNvGrpSpPr/>
          <p:nvPr/>
        </p:nvGrpSpPr>
        <p:grpSpPr>
          <a:xfrm>
            <a:off x="5978470" y="2607087"/>
            <a:ext cx="5908729" cy="2348145"/>
            <a:chOff x="5978470" y="2607087"/>
            <a:chExt cx="5908729" cy="234814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E881E3E-B303-520E-C4C7-D20EF21BB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8470" y="2607087"/>
              <a:ext cx="5908729" cy="2345913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51E9390-8939-40D5-8EF9-E9A5BD50C8A6}"/>
                </a:ext>
              </a:extLst>
            </p:cNvPr>
            <p:cNvSpPr txBox="1"/>
            <p:nvPr/>
          </p:nvSpPr>
          <p:spPr>
            <a:xfrm>
              <a:off x="7010400" y="4724400"/>
              <a:ext cx="1066800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Frequency (yr</a:t>
              </a:r>
              <a:r>
                <a:rPr lang="en-US" sz="900" baseline="300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-1</a:t>
              </a:r>
              <a:r>
                <a:rPr lang="en-US" sz="9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725333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microsoft.com/office/2006/metadata/properties"/>
    <ds:schemaRef ds:uri="964f4f91-4ecc-4750-a526-be4b92b86cea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9e4d5393-76ff-473a-9772-6626c388b19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12126</TotalTime>
  <Words>302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L;Editor</dc:creator>
  <cp:lastModifiedBy>Mundy, Beth E</cp:lastModifiedBy>
  <cp:revision>25</cp:revision>
  <cp:lastPrinted>2011-05-11T17:30:12Z</cp:lastPrinted>
  <dcterms:created xsi:type="dcterms:W3CDTF">2017-11-02T21:19:41Z</dcterms:created>
  <dcterms:modified xsi:type="dcterms:W3CDTF">2022-12-07T16:53:39Z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