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1CD312-CF8A-13A0-D325-3450E226B68B}" name="Campbell, Holly M" initials="CHM" userId="S::holly.campbell@pnnl.gov::c4d0878e-c000-43c1-808f-30e12e26e7a4" providerId="AD"/>
  <p188:author id="{91A9895A-2F7A-A274-93E4-20272CFE8043}" name="Mundy, Beth E" initials="MBE" userId="S::beth.mundy@pnnl.gov::09c03546-1d2d-4d82-89e1-bb5e2a2e687b" providerId="AD"/>
  <p188:author id="{3E4D2279-6B36-0522-6109-BED955E00ADA}" name="Christensen, Matthew W" initials="CMW" userId="S::matt.christensen@pnnl.gov::d59c4809-9dc3-453b-be68-c3ba9013ee2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9" clrIdx="0">
    <p:extLst>
      <p:ext uri="{19B8F6BF-5375-455C-9EA6-DF929625EA0E}">
        <p15:presenceInfo xmlns:p15="http://schemas.microsoft.com/office/powerpoint/2012/main" userId="S::beth.mundy@pnnl.gov::09c03546-1d2d-4d82-89e1-bb5e2a2e687b" providerId="AD"/>
      </p:ext>
    </p:extLst>
  </p:cmAuthor>
  <p:cmAuthor id="2" name="Christensen, Matthew W" initials="CMW" lastIdx="2" clrIdx="1">
    <p:extLst>
      <p:ext uri="{19B8F6BF-5375-455C-9EA6-DF929625EA0E}">
        <p15:presenceInfo xmlns:p15="http://schemas.microsoft.com/office/powerpoint/2012/main" userId="S::matt.christensen@pnnl.gov::d59c4809-9dc3-453b-be68-c3ba9013ee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32" autoAdjust="0"/>
    <p:restoredTop sz="97739" autoAdjust="0"/>
  </p:normalViewPr>
  <p:slideViewPr>
    <p:cSldViewPr>
      <p:cViewPr varScale="1">
        <p:scale>
          <a:sx n="95" d="100"/>
          <a:sy n="95" d="100"/>
        </p:scale>
        <p:origin x="90" y="8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bell, Holly M" userId="c4d0878e-c000-43c1-808f-30e12e26e7a4" providerId="ADAL" clId="{B6F7B274-8886-4B71-A1F2-B066001E79B3}"/>
    <pc:docChg chg="modSld">
      <pc:chgData name="Campbell, Holly M" userId="c4d0878e-c000-43c1-808f-30e12e26e7a4" providerId="ADAL" clId="{B6F7B274-8886-4B71-A1F2-B066001E79B3}" dt="2023-04-05T19:20:46.398" v="7" actId="2056"/>
      <pc:docMkLst>
        <pc:docMk/>
      </pc:docMkLst>
      <pc:sldChg chg="modSp mod addCm modCm">
        <pc:chgData name="Campbell, Holly M" userId="c4d0878e-c000-43c1-808f-30e12e26e7a4" providerId="ADAL" clId="{B6F7B274-8886-4B71-A1F2-B066001E79B3}" dt="2023-04-05T19:20:46.398" v="7" actId="2056"/>
        <pc:sldMkLst>
          <pc:docMk/>
          <pc:sldMk cId="1757021096" sldId="259"/>
        </pc:sldMkLst>
        <pc:spChg chg="mod">
          <ac:chgData name="Campbell, Holly M" userId="c4d0878e-c000-43c1-808f-30e12e26e7a4" providerId="ADAL" clId="{B6F7B274-8886-4B71-A1F2-B066001E79B3}" dt="2023-04-05T19:20:26.670" v="5" actId="6549"/>
          <ac:spMkLst>
            <pc:docMk/>
            <pc:sldMk cId="1757021096" sldId="259"/>
            <ac:spMk id="3075" creationId="{00000000-0000-0000-0000-000000000000}"/>
          </ac:spMkLst>
        </pc:spChg>
      </pc:sldChg>
    </pc:docChg>
  </pc:docChgLst>
  <pc:docChgLst>
    <pc:chgData name="Mundy, Beth E" userId="09c03546-1d2d-4d82-89e1-bb5e2a2e687b" providerId="ADAL" clId="{210592F6-E0C6-42CF-AA5D-48C7886654D4}"/>
    <pc:docChg chg="modSld">
      <pc:chgData name="Mundy, Beth E" userId="09c03546-1d2d-4d82-89e1-bb5e2a2e687b" providerId="ADAL" clId="{210592F6-E0C6-42CF-AA5D-48C7886654D4}" dt="2023-04-06T16:00:56.262" v="1"/>
      <pc:docMkLst>
        <pc:docMk/>
      </pc:docMkLst>
      <pc:sldChg chg="modSp mod delCm">
        <pc:chgData name="Mundy, Beth E" userId="09c03546-1d2d-4d82-89e1-bb5e2a2e687b" providerId="ADAL" clId="{210592F6-E0C6-42CF-AA5D-48C7886654D4}" dt="2023-04-06T16:00:56.262" v="1"/>
        <pc:sldMkLst>
          <pc:docMk/>
          <pc:sldMk cId="1757021096" sldId="259"/>
        </pc:sldMkLst>
        <pc:spChg chg="mod">
          <ac:chgData name="Mundy, Beth E" userId="09c03546-1d2d-4d82-89e1-bb5e2a2e687b" providerId="ADAL" clId="{210592F6-E0C6-42CF-AA5D-48C7886654D4}" dt="2023-04-06T16:00:52.700" v="0" actId="20577"/>
          <ac:spMkLst>
            <pc:docMk/>
            <pc:sldMk cId="1757021096" sldId="259"/>
            <ac:spMk id="307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4/6/2023</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529736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4/6/2023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4/6/2023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4/6/2023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4/6/2023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4/6/2023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4/6/2023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4/6/2023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4/6/2023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4/6/2023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4/6/2023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4/6/2023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4/6/2023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24627" y="838200"/>
            <a:ext cx="5971373" cy="5849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Systematically and objectively evaluate aerosol and cloud properties in the Energy </a:t>
            </a:r>
            <a:r>
              <a:rPr lang="en-US" sz="1400" dirty="0" err="1">
                <a:solidFill>
                  <a:prstClr val="black"/>
                </a:solidFill>
              </a:rPr>
              <a:t>Exascale</a:t>
            </a:r>
            <a:r>
              <a:rPr lang="en-US" sz="1400" dirty="0">
                <a:solidFill>
                  <a:prstClr val="black"/>
                </a:solidFill>
              </a:rPr>
              <a:t> Earth System Model (E3SM) using a new </a:t>
            </a:r>
            <a:r>
              <a:rPr lang="en-US" sz="1400" dirty="0" err="1">
                <a:solidFill>
                  <a:prstClr val="black"/>
                </a:solidFill>
              </a:rPr>
              <a:t>Lagrangian</a:t>
            </a:r>
            <a:r>
              <a:rPr lang="en-US" sz="1400" dirty="0">
                <a:solidFill>
                  <a:prstClr val="black"/>
                </a:solidFill>
              </a:rPr>
              <a:t> framework for tracking clouds that can quantify the aerosol-cloud interactions, such as precipitation suppression and other rapid adjustments, that control aerosol cloud lifetime effects. </a:t>
            </a: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Evaluate aerosol-cloud interactions in E3SM from the ground-based Atmospheric Radiation Measurement user facility observations, A-train and geostationary satellite retrievals, from several thousand trajectories that pass through Graciosa Island.</a:t>
            </a:r>
          </a:p>
          <a:p>
            <a:pPr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altLang="en-US" sz="1400" dirty="0">
                <a:solidFill>
                  <a:srgbClr val="000000"/>
                </a:solidFill>
              </a:rPr>
              <a:t>Unlike most other Earth system models, E3SM can capture the liquid water path</a:t>
            </a:r>
            <a:r>
              <a:rPr lang="en-US" altLang="en-US" sz="1400" dirty="0">
                <a:solidFill>
                  <a:srgbClr val="000000"/>
                </a:solidFill>
                <a:cs typeface="Calibri" panose="020F0502020204030204" pitchFamily="34" charset="0"/>
              </a:rPr>
              <a:t>–</a:t>
            </a:r>
            <a:r>
              <a:rPr lang="en-US" altLang="en-US" sz="1400" dirty="0">
                <a:solidFill>
                  <a:srgbClr val="000000"/>
                </a:solidFill>
              </a:rPr>
              <a:t>droplet number concentration (LWP-N</a:t>
            </a:r>
            <a:r>
              <a:rPr lang="en-US" altLang="en-US" sz="1400" baseline="-25000" dirty="0">
                <a:solidFill>
                  <a:srgbClr val="000000"/>
                </a:solidFill>
              </a:rPr>
              <a:t>d</a:t>
            </a:r>
            <a:r>
              <a:rPr lang="en-US" altLang="en-US" sz="1400" dirty="0">
                <a:solidFill>
                  <a:srgbClr val="000000"/>
                </a:solidFill>
              </a:rPr>
              <a:t> ) relationship (showing an increase in LWP at low N</a:t>
            </a:r>
            <a:r>
              <a:rPr lang="en-US" altLang="en-US" sz="1400" baseline="-25000" dirty="0">
                <a:solidFill>
                  <a:srgbClr val="000000"/>
                </a:solidFill>
              </a:rPr>
              <a:t>d</a:t>
            </a:r>
            <a:r>
              <a:rPr lang="en-US" altLang="en-US" sz="1400" dirty="0">
                <a:solidFill>
                  <a:srgbClr val="000000"/>
                </a:solidFill>
              </a:rPr>
              <a:t> and a decrease in LWP at higher N</a:t>
            </a:r>
            <a:r>
              <a:rPr lang="en-US" altLang="en-US" sz="1400" baseline="-25000" dirty="0">
                <a:solidFill>
                  <a:srgbClr val="000000"/>
                </a:solidFill>
              </a:rPr>
              <a:t>d</a:t>
            </a:r>
            <a:r>
              <a:rPr lang="en-US" altLang="en-US" sz="1400" dirty="0">
                <a:solidFill>
                  <a:srgbClr val="000000"/>
                </a:solidFill>
              </a:rPr>
              <a:t>). E3SM shows skill in its representation of aerosol-drizzle suppression.</a:t>
            </a:r>
          </a:p>
          <a:p>
            <a:pPr marL="283464" indent="-283464">
              <a:spcBef>
                <a:spcPct val="15000"/>
              </a:spcBef>
              <a:buFont typeface="Arial" panose="020B0604020202020204" pitchFamily="34" charset="0"/>
              <a:buChar char="●"/>
            </a:pPr>
            <a:r>
              <a:rPr lang="en-US" altLang="en-US" sz="1400" dirty="0">
                <a:solidFill>
                  <a:srgbClr val="000000"/>
                </a:solidFill>
              </a:rPr>
              <a:t>E3SM can also successfully simulate enhanced droplet concentrations from elevated pollution that can last for several days.</a:t>
            </a:r>
          </a:p>
          <a:p>
            <a:pPr marL="283464" indent="-283464">
              <a:spcBef>
                <a:spcPct val="15000"/>
              </a:spcBef>
              <a:buFont typeface="Arial" panose="020B0604020202020204" pitchFamily="34" charset="0"/>
              <a:buChar char="●"/>
            </a:pPr>
            <a:r>
              <a:rPr lang="en-US" altLang="en-US" sz="1400" dirty="0">
                <a:solidFill>
                  <a:srgbClr val="000000"/>
                </a:solidFill>
              </a:rPr>
              <a:t>Despite these successes, modifying the warm rain process representations do not affect the LWP-N</a:t>
            </a:r>
            <a:r>
              <a:rPr lang="en-US" altLang="en-US" sz="1400" baseline="-25000" dirty="0">
                <a:solidFill>
                  <a:srgbClr val="000000"/>
                </a:solidFill>
              </a:rPr>
              <a:t>d</a:t>
            </a:r>
            <a:r>
              <a:rPr lang="en-US" altLang="en-US" sz="1400" dirty="0">
                <a:solidFill>
                  <a:srgbClr val="000000"/>
                </a:solidFill>
              </a:rPr>
              <a:t> relationship. In addition, polluted clouds are not thick enough. </a:t>
            </a:r>
          </a:p>
          <a:p>
            <a:pPr marL="283464" indent="-283464">
              <a:spcBef>
                <a:spcPct val="15000"/>
              </a:spcBef>
              <a:buFont typeface="Arial" panose="020B0604020202020204" pitchFamily="34" charset="0"/>
              <a:buChar char="●"/>
            </a:pPr>
            <a:r>
              <a:rPr lang="en-US" altLang="en-US" sz="1400" dirty="0">
                <a:solidFill>
                  <a:srgbClr val="000000"/>
                </a:solidFill>
              </a:rPr>
              <a:t>These findings provide insights into model strength and weakness, which are useful for model development efforts to improve cloud controlling processes such as cloud top entrainment in order to deliver the correct amount of cooling potential through aerosol-cloud interactions.</a:t>
            </a:r>
          </a:p>
          <a:p>
            <a:pPr>
              <a:spcBef>
                <a:spcPct val="15000"/>
              </a:spcBef>
              <a:defRPr/>
            </a:pPr>
            <a:endParaRPr lang="en-US" sz="1400" dirty="0">
              <a:solidFill>
                <a:prstClr val="black"/>
              </a:solidFill>
            </a:endParaRPr>
          </a:p>
        </p:txBody>
      </p:sp>
      <p:sp>
        <p:nvSpPr>
          <p:cNvPr id="3076" name="Rectangle 5"/>
          <p:cNvSpPr>
            <a:spLocks noChangeArrowheads="1"/>
          </p:cNvSpPr>
          <p:nvPr/>
        </p:nvSpPr>
        <p:spPr bwMode="auto">
          <a:xfrm>
            <a:off x="160106" y="20302"/>
            <a:ext cx="10660294"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600" b="1" dirty="0">
                <a:solidFill>
                  <a:srgbClr val="000000"/>
                </a:solidFill>
                <a:latin typeface="Arial" panose="020B0604020202020204" pitchFamily="34" charset="0"/>
              </a:rPr>
              <a:t>Characterizing Aerosol Effects on Modeled </a:t>
            </a:r>
            <a:r>
              <a:rPr lang="en-US" altLang="en-US" sz="2600" b="1">
                <a:solidFill>
                  <a:srgbClr val="000000"/>
                </a:solidFill>
                <a:latin typeface="Arial" panose="020B0604020202020204" pitchFamily="34" charset="0"/>
              </a:rPr>
              <a:t>Cloud Lifetimes </a:t>
            </a:r>
            <a:r>
              <a:rPr lang="en-US" altLang="en-US" sz="2600" b="1" dirty="0">
                <a:solidFill>
                  <a:srgbClr val="000000"/>
                </a:solidFill>
                <a:latin typeface="Arial" panose="020B0604020202020204" pitchFamily="34" charset="0"/>
              </a:rPr>
              <a:t>Using a Novel Framework</a:t>
            </a:r>
          </a:p>
        </p:txBody>
      </p:sp>
      <p:sp>
        <p:nvSpPr>
          <p:cNvPr id="3077" name="Text Box 6"/>
          <p:cNvSpPr txBox="1">
            <a:spLocks noChangeArrowheads="1"/>
          </p:cNvSpPr>
          <p:nvPr/>
        </p:nvSpPr>
        <p:spPr bwMode="auto">
          <a:xfrm>
            <a:off x="6315625" y="6215974"/>
            <a:ext cx="541020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000" b="0" i="0" dirty="0">
                <a:solidFill>
                  <a:srgbClr val="464646"/>
                </a:solidFill>
                <a:effectLst/>
                <a:cs typeface="Calibri" panose="020F0502020204030204" pitchFamily="34" charset="0"/>
              </a:rPr>
              <a:t>Christensen, M. W., Ma, P.-L., Wu, P., </a:t>
            </a:r>
            <a:r>
              <a:rPr lang="en-US" sz="1000" b="0" i="0" dirty="0" err="1">
                <a:solidFill>
                  <a:srgbClr val="464646"/>
                </a:solidFill>
                <a:effectLst/>
                <a:cs typeface="Calibri" panose="020F0502020204030204" pitchFamily="34" charset="0"/>
              </a:rPr>
              <a:t>Varble</a:t>
            </a:r>
            <a:r>
              <a:rPr lang="en-US" sz="1000" b="0" i="0" dirty="0">
                <a:solidFill>
                  <a:srgbClr val="464646"/>
                </a:solidFill>
                <a:effectLst/>
                <a:cs typeface="Calibri" panose="020F0502020204030204" pitchFamily="34" charset="0"/>
              </a:rPr>
              <a:t>, A. C., </a:t>
            </a:r>
            <a:r>
              <a:rPr lang="en-US" sz="1000" b="0" i="0" dirty="0" err="1">
                <a:solidFill>
                  <a:srgbClr val="464646"/>
                </a:solidFill>
                <a:effectLst/>
                <a:cs typeface="Calibri" panose="020F0502020204030204" pitchFamily="34" charset="0"/>
              </a:rPr>
              <a:t>Mülmenstädt</a:t>
            </a:r>
            <a:r>
              <a:rPr lang="en-US" sz="1000" b="0" i="0" dirty="0">
                <a:solidFill>
                  <a:srgbClr val="464646"/>
                </a:solidFill>
                <a:effectLst/>
                <a:cs typeface="Calibri" panose="020F0502020204030204" pitchFamily="34" charset="0"/>
              </a:rPr>
              <a:t>, J., and Fast, J. D. “Evaluation of aerosol–cloud interactions in E3SM using a </a:t>
            </a:r>
            <a:r>
              <a:rPr lang="en-US" sz="1000" b="0" i="0" dirty="0" err="1">
                <a:solidFill>
                  <a:srgbClr val="464646"/>
                </a:solidFill>
                <a:effectLst/>
                <a:cs typeface="Calibri" panose="020F0502020204030204" pitchFamily="34" charset="0"/>
              </a:rPr>
              <a:t>Lagrangian</a:t>
            </a:r>
            <a:r>
              <a:rPr lang="en-US" sz="1000" b="0" i="0" dirty="0">
                <a:solidFill>
                  <a:srgbClr val="464646"/>
                </a:solidFill>
                <a:effectLst/>
                <a:cs typeface="Calibri" panose="020F0502020204030204" pitchFamily="34" charset="0"/>
              </a:rPr>
              <a:t> framework,” </a:t>
            </a:r>
            <a:r>
              <a:rPr lang="en-US" sz="1000" b="0" i="1" dirty="0">
                <a:solidFill>
                  <a:srgbClr val="464646"/>
                </a:solidFill>
                <a:effectLst/>
                <a:cs typeface="Calibri" panose="020F0502020204030204" pitchFamily="34" charset="0"/>
              </a:rPr>
              <a:t>Atmos. Chem. Phys., </a:t>
            </a:r>
            <a:r>
              <a:rPr lang="en-US" sz="1000" b="1" i="0" dirty="0">
                <a:solidFill>
                  <a:srgbClr val="464646"/>
                </a:solidFill>
                <a:effectLst/>
                <a:cs typeface="Calibri" panose="020F0502020204030204" pitchFamily="34" charset="0"/>
              </a:rPr>
              <a:t>23,</a:t>
            </a:r>
            <a:r>
              <a:rPr lang="en-US" sz="1000" b="0" i="0" dirty="0">
                <a:solidFill>
                  <a:srgbClr val="464646"/>
                </a:solidFill>
                <a:effectLst/>
                <a:cs typeface="Calibri" panose="020F0502020204030204" pitchFamily="34" charset="0"/>
              </a:rPr>
              <a:t> 2789–2812 (2023). [DOI: 10.5194/acp-23-2789-2023]</a:t>
            </a:r>
            <a:r>
              <a:rPr lang="en-US" sz="1000" dirty="0">
                <a:solidFill>
                  <a:srgbClr val="464646"/>
                </a:solidFill>
                <a:cs typeface="Calibri" panose="020F0502020204030204" pitchFamily="34" charset="0"/>
              </a:rPr>
              <a:t>.</a:t>
            </a:r>
            <a:endParaRPr lang="en-US" altLang="en-US" sz="1000" dirty="0">
              <a:solidFill>
                <a:srgbClr val="000000"/>
              </a:solidFill>
              <a:cs typeface="Calibri" panose="020F0502020204030204" pitchFamily="34" charset="0"/>
            </a:endParaRPr>
          </a:p>
        </p:txBody>
      </p:sp>
      <p:sp>
        <p:nvSpPr>
          <p:cNvPr id="3078" name="TextBox 9"/>
          <p:cNvSpPr txBox="1">
            <a:spLocks noChangeArrowheads="1"/>
          </p:cNvSpPr>
          <p:nvPr/>
        </p:nvSpPr>
        <p:spPr bwMode="auto">
          <a:xfrm>
            <a:off x="6315625" y="5402759"/>
            <a:ext cx="575174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100" b="1" dirty="0">
                <a:solidFill>
                  <a:srgbClr val="0000FF"/>
                </a:solidFill>
                <a:latin typeface="Arial" panose="020B0604020202020204" pitchFamily="34" charset="0"/>
              </a:rPr>
              <a:t>Multiple types of observations are used in a </a:t>
            </a:r>
            <a:r>
              <a:rPr lang="en-US" altLang="en-US" sz="1100" b="1" dirty="0" err="1">
                <a:solidFill>
                  <a:srgbClr val="0000FF"/>
                </a:solidFill>
                <a:latin typeface="Arial" panose="020B0604020202020204" pitchFamily="34" charset="0"/>
              </a:rPr>
              <a:t>Lagrangian</a:t>
            </a:r>
            <a:r>
              <a:rPr lang="en-US" altLang="en-US" sz="1100" b="1" dirty="0">
                <a:solidFill>
                  <a:srgbClr val="0000FF"/>
                </a:solidFill>
                <a:latin typeface="Arial" panose="020B0604020202020204" pitchFamily="34" charset="0"/>
              </a:rPr>
              <a:t> framework to evaluate aerosol-cloud interactions in E3SM simulations. Researchers find little sensitivity to different cloud-to-rain water rate experiments, suggesting that further refinement is needed.</a:t>
            </a:r>
          </a:p>
        </p:txBody>
      </p:sp>
      <p:pic>
        <p:nvPicPr>
          <p:cNvPr id="4" name="Picture 3">
            <a:extLst>
              <a:ext uri="{FF2B5EF4-FFF2-40B4-BE49-F238E27FC236}">
                <a16:creationId xmlns:a16="http://schemas.microsoft.com/office/drawing/2014/main" id="{8ACAE9F8-450D-0046-CEAF-CD1EF4C33291}"/>
              </a:ext>
            </a:extLst>
          </p:cNvPr>
          <p:cNvPicPr>
            <a:picLocks noChangeAspect="1"/>
          </p:cNvPicPr>
          <p:nvPr/>
        </p:nvPicPr>
        <p:blipFill rotWithShape="1">
          <a:blip r:embed="rId3"/>
          <a:srcRect l="4754" t="2504" r="4503" b="3695"/>
          <a:stretch/>
        </p:blipFill>
        <p:spPr>
          <a:xfrm>
            <a:off x="6657173" y="589405"/>
            <a:ext cx="4876800" cy="4744595"/>
          </a:xfrm>
          <a:prstGeom prst="rect">
            <a:avLst/>
          </a:prstGeom>
        </p:spPr>
      </p:pic>
      <p:sp>
        <p:nvSpPr>
          <p:cNvPr id="5" name="TextBox 4">
            <a:extLst>
              <a:ext uri="{FF2B5EF4-FFF2-40B4-BE49-F238E27FC236}">
                <a16:creationId xmlns:a16="http://schemas.microsoft.com/office/drawing/2014/main" id="{DA011F89-8298-E4D4-EB04-A02465728A0E}"/>
              </a:ext>
            </a:extLst>
          </p:cNvPr>
          <p:cNvSpPr txBox="1"/>
          <p:nvPr/>
        </p:nvSpPr>
        <p:spPr>
          <a:xfrm>
            <a:off x="8647348" y="2414321"/>
            <a:ext cx="907621" cy="430887"/>
          </a:xfrm>
          <a:prstGeom prst="rect">
            <a:avLst/>
          </a:prstGeom>
          <a:noFill/>
        </p:spPr>
        <p:txBody>
          <a:bodyPr wrap="none" rtlCol="0">
            <a:spAutoFit/>
          </a:bodyPr>
          <a:lstStyle/>
          <a:p>
            <a:r>
              <a:rPr lang="en-US" sz="2200" b="1" dirty="0">
                <a:solidFill>
                  <a:schemeClr val="bg1"/>
                </a:solidFill>
                <a:latin typeface="Helvetica" pitchFamily="2" charset="0"/>
              </a:rPr>
              <a:t>clean</a:t>
            </a:r>
          </a:p>
        </p:txBody>
      </p:sp>
      <p:sp>
        <p:nvSpPr>
          <p:cNvPr id="6" name="TextBox 5">
            <a:extLst>
              <a:ext uri="{FF2B5EF4-FFF2-40B4-BE49-F238E27FC236}">
                <a16:creationId xmlns:a16="http://schemas.microsoft.com/office/drawing/2014/main" id="{30BF6304-0A33-6CBD-2C9B-2377ADA9BE95}"/>
              </a:ext>
            </a:extLst>
          </p:cNvPr>
          <p:cNvSpPr txBox="1"/>
          <p:nvPr/>
        </p:nvSpPr>
        <p:spPr>
          <a:xfrm>
            <a:off x="10139140" y="2955777"/>
            <a:ext cx="1285929" cy="430887"/>
          </a:xfrm>
          <a:prstGeom prst="rect">
            <a:avLst/>
          </a:prstGeom>
          <a:noFill/>
        </p:spPr>
        <p:txBody>
          <a:bodyPr wrap="none" rtlCol="0">
            <a:spAutoFit/>
          </a:bodyPr>
          <a:lstStyle/>
          <a:p>
            <a:r>
              <a:rPr lang="en-US" sz="2200" b="1" dirty="0">
                <a:solidFill>
                  <a:schemeClr val="bg1"/>
                </a:solidFill>
                <a:latin typeface="Helvetica" pitchFamily="2" charset="0"/>
              </a:rPr>
              <a:t>polluted</a:t>
            </a:r>
          </a:p>
        </p:txBody>
      </p:sp>
      <p:cxnSp>
        <p:nvCxnSpPr>
          <p:cNvPr id="7" name="Straight Arrow Connector 6">
            <a:extLst>
              <a:ext uri="{FF2B5EF4-FFF2-40B4-BE49-F238E27FC236}">
                <a16:creationId xmlns:a16="http://schemas.microsoft.com/office/drawing/2014/main" id="{1EC6557C-40B5-BA2A-27DE-6D17EB1CCD8D}"/>
              </a:ext>
            </a:extLst>
          </p:cNvPr>
          <p:cNvCxnSpPr/>
          <p:nvPr/>
        </p:nvCxnSpPr>
        <p:spPr>
          <a:xfrm>
            <a:off x="9554969" y="2707378"/>
            <a:ext cx="707571" cy="283811"/>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7021096"/>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4522C35C9ABB64B81B56AE93BD8121A" ma:contentTypeVersion="6" ma:contentTypeDescription="Create a new document." ma:contentTypeScope="" ma:versionID="9d624290c367736fe56a967e31f7a987">
  <xsd:schema xmlns:xsd="http://www.w3.org/2001/XMLSchema" xmlns:xs="http://www.w3.org/2001/XMLSchema" xmlns:p="http://schemas.microsoft.com/office/2006/metadata/properties" xmlns:ns2="34ce37e6-51e5-4700-bc4a-ee453d0b2e1a" targetNamespace="http://schemas.microsoft.com/office/2006/metadata/properties" ma:root="true" ma:fieldsID="2db02a63a5a8a8ad5401177501251ca7" ns2:_="">
    <xsd:import namespace="34ce37e6-51e5-4700-bc4a-ee453d0b2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e37e6-51e5-4700-bc4a-ee453d0b2e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8A57D9F0-2B85-430B-8843-0027C0E6F07C}">
  <ds:schemaRefs>
    <ds:schemaRef ds:uri="http://schemas.microsoft.com/office/2006/documentManagement/types"/>
    <ds:schemaRef ds:uri="34ce37e6-51e5-4700-bc4a-ee453d0b2e1a"/>
    <ds:schemaRef ds:uri="http://www.w3.org/XML/1998/namespace"/>
    <ds:schemaRef ds:uri="http://purl.org/dc/elements/1.1/"/>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9E20CC44-E570-40E8-8322-8BE88B7D6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e37e6-51e5-4700-bc4a-ee453d0b2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6727</TotalTime>
  <Words>335</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Helvetica</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14</cp:revision>
  <cp:lastPrinted>2011-05-11T17:30:12Z</cp:lastPrinted>
  <dcterms:created xsi:type="dcterms:W3CDTF">2017-11-02T21:19:41Z</dcterms:created>
  <dcterms:modified xsi:type="dcterms:W3CDTF">2023-04-06T16:01:03Z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0x010100C4522C35C9ABB64B81B56AE93BD8121A</vt:lpwstr>
  </property>
  <property fmtid="{D5CDD505-2E9C-101B-9397-08002B2CF9AE}" pid="4" name="Order">
    <vt:r8>3400</vt:r8>
  </property>
</Properties>
</file>