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sldIdLst>
    <p:sldId id="258" r:id="rId6"/>
  </p:sldIdLst>
  <p:sldSz cx="12192000" cy="6858000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81CD312-CF8A-13A0-D325-3450E226B68B}" name="Campbell, Holly M" initials="CHM" userId="S::holly.campbell@pnnl.gov::c4d0878e-c000-43c1-808f-30e12e26e7a4" providerId="AD"/>
  <p188:author id="{CA396F34-C937-1625-1B63-9AF4E520B562}" name="Harrop, Bryce E" initials="HBE" userId="S::Bryce.Harrop@pnnl.gov::67c6852c-ef3a-4714-810a-65873c1edd75" providerId="AD"/>
  <p188:author id="{A35A2C4F-FD5C-0A93-BFA5-B0EA1E252F97}" name="Wisse, Jessica M" initials="WJM" userId="S::jessica.wisse@pnnl.gov::d37bffa0-4af3-44a8-9a61-9a46fb8d8a6e" providerId="AD"/>
  <p188:author id="{91A9895A-2F7A-A274-93E4-20272CFE8043}" name="Mundy, Beth E" initials="MBE" userId="S::beth.mundy@pnnl.gov::09c03546-1d2d-4d82-89e1-bb5e2a2e687b" providerId="AD"/>
  <p188:author id="{67DD7A8B-7914-EF45-194D-63C47381F611}" name="Tackett, Susan M" initials="TSM" userId="S::susan.tackett@pnnl.gov::167ce18c-b39f-4abc-bc03-028e1caa666a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35" autoAdjust="0"/>
    <p:restoredTop sz="94625" autoAdjust="0"/>
  </p:normalViewPr>
  <p:slideViewPr>
    <p:cSldViewPr>
      <p:cViewPr varScale="1">
        <p:scale>
          <a:sx n="184" d="100"/>
          <a:sy n="184" d="100"/>
        </p:scale>
        <p:origin x="2802" y="1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5/14/2024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696913"/>
            <a:ext cx="6188075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98463" y="696913"/>
            <a:ext cx="6188075" cy="34813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/>
              <a:t>http://www.pnnl.gov/science/highlights/highlights.asp?division=749</a:t>
            </a:r>
          </a:p>
        </p:txBody>
      </p:sp>
    </p:spTree>
    <p:extLst>
      <p:ext uri="{BB962C8B-B14F-4D97-AF65-F5344CB8AC3E}">
        <p14:creationId xmlns:p14="http://schemas.microsoft.com/office/powerpoint/2010/main" val="2729682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5/14/2024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5/14/2024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5/14/2024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5/14/2024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5/14/2024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5/14/2024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5/14/2024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5/14/2024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5/14/2024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5/14/2024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5/14/2024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5/14/2024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676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304800" y="997090"/>
            <a:ext cx="6096000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ts val="600"/>
              </a:spcBef>
              <a:defRPr/>
            </a:pPr>
            <a:r>
              <a:rPr lang="en-US" sz="1600" b="1" dirty="0"/>
              <a:t>Objective</a:t>
            </a:r>
          </a:p>
          <a:p>
            <a:pPr marL="231775" indent="-231775" algn="ctr">
              <a:spcBef>
                <a:spcPts val="600"/>
              </a:spcBef>
              <a:defRPr/>
            </a:pPr>
            <a:endParaRPr lang="en-US" sz="1600" b="1" dirty="0"/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/>
              <a:t>Implement new Cloud Radiative Effect (CRE) denial experiments into the Energy Exascale Earth System Model (E3SM).</a:t>
            </a:r>
          </a:p>
          <a:p>
            <a:pPr marL="548640" indent="-231775" algn="ctr">
              <a:spcBef>
                <a:spcPts val="600"/>
              </a:spcBef>
              <a:defRPr/>
            </a:pPr>
            <a:r>
              <a:rPr lang="en-US" sz="1600" b="1" dirty="0"/>
              <a:t>Approach</a:t>
            </a:r>
          </a:p>
          <a:p>
            <a:pPr marL="548640" indent="-231775" algn="ctr">
              <a:spcBef>
                <a:spcPts val="600"/>
              </a:spcBef>
              <a:defRPr/>
            </a:pPr>
            <a:endParaRPr lang="en-US" sz="1600" b="1" dirty="0"/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/>
              <a:t>Add code to disable shortwave and longwave CREs separately both within the atmosphere and at the surface.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/>
              <a:t>Add code to do cloud-locking, prescribed radiative heating, and prescribed CRE.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/>
              <a:t>Examine circulation and rainfall responses to toggling CREs.</a:t>
            </a:r>
          </a:p>
          <a:p>
            <a:pPr algn="ctr">
              <a:spcBef>
                <a:spcPts val="600"/>
              </a:spcBef>
            </a:pPr>
            <a:r>
              <a:rPr lang="en-US" altLang="en-US" sz="1600" b="1" dirty="0"/>
              <a:t>Impact</a:t>
            </a:r>
          </a:p>
          <a:p>
            <a:pPr algn="ctr">
              <a:spcBef>
                <a:spcPts val="600"/>
              </a:spcBef>
            </a:pPr>
            <a:endParaRPr lang="en-US" altLang="en-US" sz="1600" b="1" dirty="0"/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600" dirty="0"/>
              <a:t>Atmospheric CRE increases monsoon rainfall, while surface CRE reduces it.</a:t>
            </a: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600" dirty="0"/>
              <a:t>Cloud feedbacks contribute to poleward expansion of the atmospheric circulation.</a:t>
            </a: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600" dirty="0"/>
              <a:t>Both the mean CRE and the covariance of CRE with circulations increases the amount of rain falling at heavy rain rates over tropical oceans.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2400" y="112714"/>
            <a:ext cx="11125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 dirty="0">
                <a:solidFill>
                  <a:srgbClr val="000000"/>
                </a:solidFill>
                <a:latin typeface="Arial" panose="020B0604020202020204" pitchFamily="34" charset="0"/>
              </a:rPr>
              <a:t>New Cloud Radiative Effect Denial Experiments Now Available in E3SM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7467600" y="5741313"/>
            <a:ext cx="4114800" cy="86177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Harrop, B. E., Lu, J., Leung, L. R., Lau, W. K. M., Kim, K.-M., Medeiros, B., Soden, B. J., Vecchi, G. A., Zhang, B., and Singh, B.: An overview of cloud-radiation denial experiments for the Energy Exascale Earth System Model version 1, </a:t>
            </a:r>
            <a:r>
              <a:rPr lang="en-US" altLang="en-US" sz="1000" dirty="0" err="1">
                <a:solidFill>
                  <a:srgbClr val="000000"/>
                </a:solidFill>
                <a:latin typeface="+mn-lt"/>
              </a:rPr>
              <a:t>EGUsphere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 [preprint], https://doi.org/10.5194/egusphere-2023-1555, 2023.</a:t>
            </a: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7467600" y="4392085"/>
            <a:ext cx="41148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Disabling the mean cloud radiative effect cuts off the amount of rain falling at high rain rates (orange-red), but even removing the covariance between CRE and circulation (blue-purple) can produce a similar, albeit muted, response compared to the control simulation (black) with active CRE.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7596174-9C04-94DB-0B70-DD96DF21A2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26853" y="838200"/>
            <a:ext cx="5310493" cy="351751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79988f7-7e0b-41ae-9b68-c2e871ce6e22">EP6D6TSR2XSE-15-34</_dlc_DocId>
    <_dlc_DocIdUrl xmlns="079988f7-7e0b-41ae-9b68-c2e871ce6e22">
      <Url>https://collaborate.pnl.gov/projects/asgc/research_highlights/_layouts/DocIdRedir.aspx?ID=EP6D6TSR2XSE-15-34</Url>
      <Description>EP6D6TSR2XSE-15-34</Description>
    </_dlc_DocIdUrl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C6B92A3378AB42ABA05E855A577E4C" ma:contentTypeVersion="2" ma:contentTypeDescription="Create a new document." ma:contentTypeScope="" ma:versionID="aad76527b2f1f3f5d99c132c0da84091">
  <xsd:schema xmlns:xsd="http://www.w3.org/2001/XMLSchema" xmlns:xs="http://www.w3.org/2001/XMLSchema" xmlns:p="http://schemas.microsoft.com/office/2006/metadata/properties" xmlns:ns2="079988f7-7e0b-41ae-9b68-c2e871ce6e22" targetNamespace="http://schemas.microsoft.com/office/2006/metadata/properties" ma:root="true" ma:fieldsID="74536d26457afe77b03826b0dfd6b737" ns2:_="">
    <xsd:import namespace="079988f7-7e0b-41ae-9b68-c2e871ce6e2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9988f7-7e0b-41ae-9b68-c2e871ce6e2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79BE52A-E399-4369-9974-FD1B5807A273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8A57D9F0-2B85-430B-8843-0027C0E6F07C}">
  <ds:schemaRefs>
    <ds:schemaRef ds:uri="http://purl.org/dc/dcmitype/"/>
    <ds:schemaRef ds:uri="http://purl.org/dc/elements/1.1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079988f7-7e0b-41ae-9b68-c2e871ce6e22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92464A4F-E6ED-47BE-85C7-25E0CD04D97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79988f7-7e0b-41ae-9b68-c2e871ce6e2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2C74935E-4390-47DD-99CE-60A5373B7B5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6914</TotalTime>
  <Words>282</Words>
  <Application>Microsoft Office PowerPoint</Application>
  <PresentationFormat>Widescreen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Steyn, Rita A</cp:lastModifiedBy>
  <cp:revision>17</cp:revision>
  <cp:lastPrinted>2011-05-11T17:30:12Z</cp:lastPrinted>
  <dcterms:created xsi:type="dcterms:W3CDTF">2017-11-02T21:19:41Z</dcterms:created>
  <dcterms:modified xsi:type="dcterms:W3CDTF">2024-05-14T23:34:59Z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0x01010024C6B92A3378AB42ABA05E855A577E4C</vt:lpwstr>
  </property>
</Properties>
</file>