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0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B5AD34E-5652-42CD-630E-89AC5A58264C}" name="Sen, Kacoli" initials="SK" userId="S::kacoli.sen@pnnl.gov::b06ef3b8-9684-4d79-871b-2ad1237d05b5" providerId="AD"/>
  <p188:author id="{B7C5BDB9-7742-E151-23A3-63CC8922652F}" name="Steinke, Isaiah P" initials="SIP" userId="S::isaiah.steinke@pnnl.gov::028abe8a-b891-4024-818d-d6eff71288c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7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46" autoAdjust="0"/>
    <p:restoredTop sz="94625" autoAdjust="0"/>
  </p:normalViewPr>
  <p:slideViewPr>
    <p:cSldViewPr>
      <p:cViewPr varScale="1">
        <p:scale>
          <a:sx n="114" d="100"/>
          <a:sy n="114" d="100"/>
        </p:scale>
        <p:origin x="63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3/10/2024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1066610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3/10/2024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3/10/2024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3/10/2024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3/10/2024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3/10/2024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3/10/2024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42080" y="1447800"/>
            <a:ext cx="6378810" cy="56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latin typeface="Arial" panose="020B0604020202020204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Arial" panose="020B0604020202020204" pitchFamily="34" charset="0"/>
              </a:rPr>
              <a:t>Investigate the trends in anthropogenic aerosol emissions for the eastern versus western hemispheres to determine the driving force of the sharp weakening of the Atlantic Meridional Overturning Circulation (AMOC). </a:t>
            </a:r>
          </a:p>
          <a:p>
            <a:pPr>
              <a:spcBef>
                <a:spcPct val="15000"/>
              </a:spcBef>
              <a:defRPr/>
            </a:pPr>
            <a:endParaRPr lang="en-US" sz="1100" b="1" dirty="0">
              <a:latin typeface="Arial" panose="020B0604020202020204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latin typeface="Arial" panose="020B0604020202020204" pitchFamily="34" charset="0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Arial" panose="020B0604020202020204" pitchFamily="34" charset="0"/>
              </a:rPr>
              <a:t>Manipulate the solar insolation to mimic the cooling/warming effect of increased/decreased aerosol emissions.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Arial" panose="020B0604020202020204" pitchFamily="34" charset="0"/>
              </a:rPr>
              <a:t>Run 10-member ensemble simulations using </a:t>
            </a:r>
            <a:r>
              <a:rPr lang="en-US" sz="1400" dirty="0">
                <a:latin typeface="Arial" panose="020B0604020202020204" pitchFamily="34" charset="0"/>
                <a:ea typeface="DengXian" panose="02010600030101010101" pitchFamily="2" charset="-122"/>
              </a:rPr>
              <a:t>the Community Earth ﻿System Model version 1.</a:t>
            </a:r>
            <a:endParaRPr lang="en-US" sz="14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Arial" panose="020B0604020202020204" pitchFamily="34" charset="0"/>
              </a:rPr>
              <a:t>Perform water mass transformation analysis to diagnose the mechanism for the reduction in deep water formation.</a:t>
            </a:r>
          </a:p>
          <a:p>
            <a:pPr>
              <a:spcBef>
                <a:spcPct val="15000"/>
              </a:spcBef>
              <a:defRPr/>
            </a:pPr>
            <a:r>
              <a:rPr lang="en-US" sz="1400" dirty="0">
                <a:latin typeface="Arial" panose="020B0604020202020204" pitchFamily="34" charset="0"/>
              </a:rPr>
              <a:t> </a:t>
            </a:r>
            <a:endParaRPr lang="en-US" sz="11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latin typeface="Arial" panose="020B0604020202020204" pitchFamily="34" charset="0"/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latin typeface="Arial" panose="020B0604020202020204" pitchFamily="34" charset="0"/>
              </a:rPr>
              <a:t>Both the increase in emissions from Asia and the decrease in emissions from the US and Europe since the mid 1980s contribute to the AMOC slowdown.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latin typeface="Arial" panose="020B0604020202020204" pitchFamily="34" charset="0"/>
              </a:rPr>
              <a:t>The weakening of the AMOC due to aerosol emissions from Asia is through an atmospheric pathway that shifts and weakens the westerlies over the </a:t>
            </a:r>
            <a:r>
              <a:rPr lang="en-US" altLang="en-US" sz="1400" dirty="0" err="1">
                <a:latin typeface="Arial" panose="020B0604020202020204" pitchFamily="34" charset="0"/>
              </a:rPr>
              <a:t>deepwater</a:t>
            </a:r>
            <a:r>
              <a:rPr lang="en-US" altLang="en-US" sz="1400" dirty="0">
                <a:latin typeface="Arial" panose="020B0604020202020204" pitchFamily="34" charset="0"/>
              </a:rPr>
              <a:t> formation region in the North Atlantic.</a:t>
            </a:r>
            <a:endParaRPr lang="en-US" sz="1400" dirty="0">
              <a:latin typeface="Arial" panose="020B0604020202020204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42080" y="112713"/>
            <a:ext cx="1189751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Different Aerosol Emission Sources Work Together to Drive the Slowdown of Atlantic Overturning Circulation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7218759" y="6096000"/>
            <a:ext cx="4433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Liu</a:t>
            </a:r>
            <a:r>
              <a:rPr lang="en-US" altLang="en-US" sz="1000" dirty="0">
                <a:solidFill>
                  <a:srgbClr val="36363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F., X. Li, Y. Luo, W. Cai, </a:t>
            </a:r>
            <a:r>
              <a:rPr lang="fr-FR" altLang="en-US" sz="1000" dirty="0">
                <a:solidFill>
                  <a:srgbClr val="36363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J. Lu, X. -</a:t>
            </a:r>
            <a:r>
              <a:rPr lang="fr-FR" altLang="en-US" sz="1000" dirty="0" err="1">
                <a:solidFill>
                  <a:srgbClr val="36363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</a:t>
            </a:r>
            <a:r>
              <a:rPr lang="fr-FR" altLang="en-US" sz="1000" dirty="0">
                <a:solidFill>
                  <a:srgbClr val="36363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Zheng, S. M. Kang, H. Wang, and L. Zhou. 2024. “</a:t>
            </a:r>
            <a:r>
              <a:rPr lang="fr-FR" altLang="en-US" sz="1000" dirty="0" err="1">
                <a:latin typeface="Arial" panose="020B0604020202020204" pitchFamily="34" charset="0"/>
                <a:ea typeface="Times New Roman" panose="02020603050405020304" pitchFamily="18" charset="0"/>
              </a:rPr>
              <a:t>Increased</a:t>
            </a:r>
            <a:r>
              <a:rPr lang="fr-FR" altLang="en-US" sz="1000" dirty="0">
                <a:latin typeface="Arial" panose="020B0604020202020204" pitchFamily="34" charset="0"/>
                <a:ea typeface="Times New Roman" panose="02020603050405020304" pitchFamily="18" charset="0"/>
              </a:rPr>
              <a:t> Asian </a:t>
            </a:r>
            <a:r>
              <a:rPr lang="fr-FR" altLang="en-US" sz="1000" dirty="0" err="1">
                <a:latin typeface="Arial" panose="020B0604020202020204" pitchFamily="34" charset="0"/>
                <a:ea typeface="Times New Roman" panose="02020603050405020304" pitchFamily="18" charset="0"/>
              </a:rPr>
              <a:t>aerosols</a:t>
            </a:r>
            <a:r>
              <a:rPr lang="fr-FR" altLang="en-US" sz="1000" dirty="0">
                <a:latin typeface="Arial" panose="020B0604020202020204" pitchFamily="34" charset="0"/>
                <a:ea typeface="Times New Roman" panose="02020603050405020304" pitchFamily="18" charset="0"/>
              </a:rPr>
              <a:t> drive a </a:t>
            </a:r>
            <a:r>
              <a:rPr lang="fr-FR" altLang="en-US" sz="1000" dirty="0" err="1">
                <a:latin typeface="Arial" panose="020B0604020202020204" pitchFamily="34" charset="0"/>
                <a:ea typeface="Times New Roman" panose="02020603050405020304" pitchFamily="18" charset="0"/>
              </a:rPr>
              <a:t>slowdown</a:t>
            </a:r>
            <a:r>
              <a:rPr lang="fr-FR" altLang="en-US" sz="1000" dirty="0">
                <a:latin typeface="Arial" panose="020B0604020202020204" pitchFamily="34" charset="0"/>
                <a:ea typeface="Times New Roman" panose="02020603050405020304" pitchFamily="18" charset="0"/>
              </a:rPr>
              <a:t> of Atlantic </a:t>
            </a:r>
            <a:r>
              <a:rPr lang="fr-FR" altLang="en-US" sz="1000" dirty="0" err="1">
                <a:latin typeface="Arial" panose="020B0604020202020204" pitchFamily="34" charset="0"/>
                <a:ea typeface="Times New Roman" panose="02020603050405020304" pitchFamily="18" charset="0"/>
              </a:rPr>
              <a:t>Meridional</a:t>
            </a:r>
            <a:r>
              <a:rPr lang="fr-FR" altLang="en-US" sz="1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altLang="en-US" sz="1000" dirty="0" err="1">
                <a:latin typeface="Arial" panose="020B0604020202020204" pitchFamily="34" charset="0"/>
                <a:ea typeface="Times New Roman" panose="02020603050405020304" pitchFamily="18" charset="0"/>
              </a:rPr>
              <a:t>Overturning</a:t>
            </a:r>
            <a:r>
              <a:rPr lang="fr-FR" altLang="en-US" sz="1000" dirty="0">
                <a:latin typeface="Arial" panose="020B0604020202020204" pitchFamily="34" charset="0"/>
                <a:ea typeface="Times New Roman" panose="02020603050405020304" pitchFamily="18" charset="0"/>
              </a:rPr>
              <a:t> Circulation</a:t>
            </a:r>
            <a:r>
              <a:rPr lang="fr-FR" altLang="en-US" sz="1000" dirty="0">
                <a:solidFill>
                  <a:srgbClr val="36363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,” </a:t>
            </a:r>
            <a:r>
              <a:rPr lang="fr-FR" altLang="en-US" sz="1000" i="1" dirty="0">
                <a:solidFill>
                  <a:srgbClr val="36363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Nature Communications</a:t>
            </a:r>
            <a:r>
              <a:rPr lang="fr-FR" altLang="en-US" sz="1000" dirty="0">
                <a:solidFill>
                  <a:srgbClr val="36363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15:18. DOI: 10.1038/s41467-023-44597-x</a:t>
            </a:r>
            <a:endParaRPr lang="fr-FR" altLang="en-US" sz="1000" dirty="0">
              <a:latin typeface="Arial" panose="020B0604020202020204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947752" y="4611064"/>
            <a:ext cx="49750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Trends in aerosol emissions from both the eastern and western hemispheres contribute to the weakening of the AMOC, as seen in the (a) aerosol optical depth trend between 1986 – 2020; (b, d) ensemble-mean evolutions of the AMOC index forced by the aerosol cooling from the eastern and western hemispheres, respectively; and (c, e) the corresponding AMOC stream-function responses over model years 1 – 40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4152E77-F6F6-6FCF-5576-C156A774EA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721" y="1086249"/>
            <a:ext cx="4330462" cy="3443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507474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www.w3.org/XML/1998/namespace"/>
    <ds:schemaRef ds:uri="http://schemas.microsoft.com/office/2006/documentManagement/types"/>
    <ds:schemaRef ds:uri="http://purl.org/dc/terms/"/>
    <ds:schemaRef ds:uri="9e4d5393-76ff-473a-9772-6626c388b195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964f4f91-4ecc-4750-a526-be4b92b86cea"/>
  </ds:schemaRefs>
</ds:datastoreItem>
</file>

<file path=customXml/itemProps3.xml><?xml version="1.0" encoding="utf-8"?>
<ds:datastoreItem xmlns:ds="http://schemas.openxmlformats.org/officeDocument/2006/customXml" ds:itemID="{CBE6DA58-8AF5-4706-8AC7-89C12326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7930</TotalTime>
  <Words>319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L;Editor</dc:creator>
  <cp:lastModifiedBy>Steyn, Rita A</cp:lastModifiedBy>
  <cp:revision>34</cp:revision>
  <cp:lastPrinted>2011-05-11T17:30:12Z</cp:lastPrinted>
  <dcterms:created xsi:type="dcterms:W3CDTF">2017-11-02T21:19:41Z</dcterms:created>
  <dcterms:modified xsi:type="dcterms:W3CDTF">2024-03-10T21:55:46Z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</Properties>
</file>