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0" r:id="rId5"/>
  </p:sldIdLst>
  <p:sldSz cx="12192000" cy="68580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B5AD34E-5652-42CD-630E-89AC5A58264C}" name="Sen, Kacoli" initials="SK" userId="S::kacoli.sen@pnnl.gov::b06ef3b8-9684-4d79-871b-2ad1237d05b5" providerId="AD"/>
  <p188:author id="{3CCD125E-CC7B-203E-39C8-6398A13779AA}" name="Himes, Catherine L" initials="HCL" userId="S::catherine.himes@pnnl.gov::3188da6f-cffb-4e9b-aed8-fac80e95ab3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7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22" autoAdjust="0"/>
    <p:restoredTop sz="94625" autoAdjust="0"/>
  </p:normalViewPr>
  <p:slideViewPr>
    <p:cSldViewPr>
      <p:cViewPr varScale="1">
        <p:scale>
          <a:sx n="130" d="100"/>
          <a:sy n="130" d="100"/>
        </p:scale>
        <p:origin x="228" y="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mes, Catherine L" userId="3188da6f-cffb-4e9b-aed8-fac80e95ab34" providerId="ADAL" clId="{F56621B3-80D3-4ACB-90C1-5438CA93938B}"/>
    <pc:docChg chg="modSld">
      <pc:chgData name="Himes, Catherine L" userId="3188da6f-cffb-4e9b-aed8-fac80e95ab34" providerId="ADAL" clId="{F56621B3-80D3-4ACB-90C1-5438CA93938B}" dt="2023-07-04T00:55:11.777" v="4" actId="20577"/>
      <pc:docMkLst>
        <pc:docMk/>
      </pc:docMkLst>
      <pc:sldChg chg="modSp mod addCm">
        <pc:chgData name="Himes, Catherine L" userId="3188da6f-cffb-4e9b-aed8-fac80e95ab34" providerId="ADAL" clId="{F56621B3-80D3-4ACB-90C1-5438CA93938B}" dt="2023-07-04T00:55:11.777" v="4" actId="20577"/>
        <pc:sldMkLst>
          <pc:docMk/>
          <pc:sldMk cId="522328370" sldId="260"/>
        </pc:sldMkLst>
        <pc:spChg chg="mod">
          <ac:chgData name="Himes, Catherine L" userId="3188da6f-cffb-4e9b-aed8-fac80e95ab34" providerId="ADAL" clId="{F56621B3-80D3-4ACB-90C1-5438CA93938B}" dt="2023-07-04T00:55:11.777" v="4" actId="20577"/>
          <ac:spMkLst>
            <pc:docMk/>
            <pc:sldMk cId="522328370" sldId="260"/>
            <ac:spMk id="3078" creationId="{00000000-0000-0000-0000-000000000000}"/>
          </ac:spMkLst>
        </pc:spChg>
      </pc:sldChg>
    </pc:docChg>
  </pc:docChgLst>
  <pc:docChgLst>
    <pc:chgData name="Mundy, Beth E" userId="09c03546-1d2d-4d82-89e1-bb5e2a2e687b" providerId="ADAL" clId="{24B5CEBC-C491-4B45-B25C-863520321653}"/>
    <pc:docChg chg="modSld">
      <pc:chgData name="Mundy, Beth E" userId="09c03546-1d2d-4d82-89e1-bb5e2a2e687b" providerId="ADAL" clId="{24B5CEBC-C491-4B45-B25C-863520321653}" dt="2023-08-28T17:32:00.976" v="3" actId="6549"/>
      <pc:docMkLst>
        <pc:docMk/>
      </pc:docMkLst>
      <pc:sldChg chg="modSp mod delCm modCm">
        <pc:chgData name="Mundy, Beth E" userId="09c03546-1d2d-4d82-89e1-bb5e2a2e687b" providerId="ADAL" clId="{24B5CEBC-C491-4B45-B25C-863520321653}" dt="2023-08-28T17:32:00.976" v="3" actId="6549"/>
        <pc:sldMkLst>
          <pc:docMk/>
          <pc:sldMk cId="522328370" sldId="260"/>
        </pc:sldMkLst>
        <pc:spChg chg="mod">
          <ac:chgData name="Mundy, Beth E" userId="09c03546-1d2d-4d82-89e1-bb5e2a2e687b" providerId="ADAL" clId="{24B5CEBC-C491-4B45-B25C-863520321653}" dt="2023-07-05T14:48:03.361" v="1" actId="20577"/>
          <ac:spMkLst>
            <pc:docMk/>
            <pc:sldMk cId="522328370" sldId="260"/>
            <ac:spMk id="3075" creationId="{00000000-0000-0000-0000-000000000000}"/>
          </ac:spMkLst>
        </pc:spChg>
        <pc:spChg chg="mod">
          <ac:chgData name="Mundy, Beth E" userId="09c03546-1d2d-4d82-89e1-bb5e2a2e687b" providerId="ADAL" clId="{24B5CEBC-C491-4B45-B25C-863520321653}" dt="2023-08-28T17:32:00.976" v="3" actId="6549"/>
          <ac:spMkLst>
            <pc:docMk/>
            <pc:sldMk cId="522328370" sldId="260"/>
            <ac:spMk id="307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8/28/2023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8463" y="696913"/>
            <a:ext cx="6188075" cy="3481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85558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8/28/2023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8/28/2023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8/28/2023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8/28/2023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8/28/2023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8/28/2023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676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1076762"/>
            <a:ext cx="5181600" cy="56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latin typeface="+mj-lt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latin typeface="+mj-lt"/>
              </a:rPr>
              <a:t>Isolate the role of active ocean circulation changes in the Southern Ocean (SO) heat uptake and storage from the role of passive sea surface absorption.</a:t>
            </a:r>
          </a:p>
          <a:p>
            <a:pPr>
              <a:spcBef>
                <a:spcPct val="15000"/>
              </a:spcBef>
              <a:defRPr/>
            </a:pPr>
            <a:endParaRPr lang="en-US" sz="1100" b="1" dirty="0">
              <a:latin typeface="+mj-lt"/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latin typeface="+mj-lt"/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latin typeface="+mj-lt"/>
              </a:rPr>
              <a:t>Take advantage of a set of innovative</a:t>
            </a:r>
            <a:r>
              <a:rPr lang="en-US" sz="1400">
                <a:latin typeface="+mj-lt"/>
              </a:rPr>
              <a:t>, partially </a:t>
            </a:r>
            <a:r>
              <a:rPr lang="en-US" sz="1400" dirty="0">
                <a:latin typeface="+mj-lt"/>
              </a:rPr>
              <a:t>coupled experiments conducted by Department of Energy scientists to cleanly separate the active ocean effect from the passive ocean effect.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latin typeface="+mj-lt"/>
              </a:rPr>
              <a:t>Perform an ocean heat budget analysis and a decomposition of the ocean heat transport into mean and eddy components.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100" dirty="0">
              <a:latin typeface="+mj-lt"/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600" b="1" dirty="0">
                <a:latin typeface="+mj-lt"/>
              </a:rPr>
              <a:t>Impact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latin typeface="+mj-lt"/>
              </a:rPr>
              <a:t>The active ocean adjustment only “redistributes” heat in the ocean, with little net change in ocean heat storage. 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latin typeface="+mj-lt"/>
              </a:rPr>
              <a:t>Simulations show that the active ocean heat convergence/divergence achieve an almost perfect heat balance with air</a:t>
            </a:r>
            <a:r>
              <a:rPr lang="en-US" altLang="en-US" sz="1400" dirty="0">
                <a:cs typeface="Calibri" panose="020F0502020204030204" pitchFamily="34" charset="0"/>
              </a:rPr>
              <a:t>–</a:t>
            </a:r>
            <a:r>
              <a:rPr lang="en-US" altLang="en-US" sz="1400" dirty="0">
                <a:latin typeface="+mj-lt"/>
              </a:rPr>
              <a:t>sea fluxes.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latin typeface="+mj-lt"/>
              </a:rPr>
              <a:t>The reverse atmospheric heat transport via the </a:t>
            </a:r>
            <a:r>
              <a:rPr lang="en-US" altLang="en-US" sz="1400" dirty="0" err="1">
                <a:latin typeface="+mj-lt"/>
              </a:rPr>
              <a:t>Bjerknes</a:t>
            </a:r>
            <a:r>
              <a:rPr lang="en-US" altLang="en-US" sz="1400" dirty="0">
                <a:latin typeface="+mj-lt"/>
              </a:rPr>
              <a:t> compensation mechanism overcompensates for both the active and passive ocean heat transports.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>
              <a:latin typeface="+mj-lt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0" y="63787"/>
            <a:ext cx="12192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0000"/>
                </a:solidFill>
                <a:latin typeface="Arial" panose="020B0604020202020204" pitchFamily="34" charset="0"/>
              </a:rPr>
              <a:t>Active </a:t>
            </a:r>
            <a:r>
              <a:rPr lang="en-US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Ocean Dynamical Adjustment Plays No Role in Southern Ocean Heat Storage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6096000" y="5791200"/>
            <a:ext cx="5943600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Li</a:t>
            </a:r>
            <a:r>
              <a:rPr lang="en-US" altLang="en-US" sz="1000" dirty="0">
                <a:solidFill>
                  <a:srgbClr val="36363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Q, Y. Luo, J. Lu, F</a:t>
            </a:r>
            <a:r>
              <a:rPr lang="fr-FR" altLang="en-US" sz="1000" dirty="0">
                <a:solidFill>
                  <a:srgbClr val="36363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Liu “</a:t>
            </a:r>
            <a:r>
              <a:rPr lang="fr-FR" altLang="en-US" sz="1000" dirty="0">
                <a:latin typeface="Arial" panose="020B0604020202020204" pitchFamily="34" charset="0"/>
                <a:ea typeface="Times New Roman" panose="02020603050405020304" pitchFamily="18" charset="0"/>
              </a:rPr>
              <a:t>The </a:t>
            </a:r>
            <a:r>
              <a:rPr lang="fr-FR" altLang="en-US" sz="1000" dirty="0" err="1">
                <a:latin typeface="Arial" panose="020B0604020202020204" pitchFamily="34" charset="0"/>
                <a:ea typeface="Times New Roman" panose="02020603050405020304" pitchFamily="18" charset="0"/>
              </a:rPr>
              <a:t>Role</a:t>
            </a:r>
            <a:r>
              <a:rPr lang="fr-FR" altLang="en-US" sz="1000" dirty="0">
                <a:latin typeface="Arial" panose="020B0604020202020204" pitchFamily="34" charset="0"/>
                <a:ea typeface="Times New Roman" panose="02020603050405020304" pitchFamily="18" charset="0"/>
              </a:rPr>
              <a:t> of </a:t>
            </a:r>
            <a:r>
              <a:rPr lang="fr-FR" altLang="en-US" sz="1000" dirty="0" err="1">
                <a:latin typeface="Arial" panose="020B0604020202020204" pitchFamily="34" charset="0"/>
                <a:ea typeface="Times New Roman" panose="02020603050405020304" pitchFamily="18" charset="0"/>
              </a:rPr>
              <a:t>Ocean</a:t>
            </a:r>
            <a:r>
              <a:rPr lang="fr-FR" altLang="en-US" sz="1000" dirty="0">
                <a:latin typeface="Arial" panose="020B0604020202020204" pitchFamily="34" charset="0"/>
                <a:ea typeface="Times New Roman" panose="02020603050405020304" pitchFamily="18" charset="0"/>
              </a:rPr>
              <a:t> Circulation in </a:t>
            </a:r>
            <a:r>
              <a:rPr lang="fr-FR" altLang="en-US" sz="1000" dirty="0" err="1">
                <a:latin typeface="Arial" panose="020B0604020202020204" pitchFamily="34" charset="0"/>
                <a:ea typeface="Times New Roman" panose="02020603050405020304" pitchFamily="18" charset="0"/>
              </a:rPr>
              <a:t>Southern</a:t>
            </a:r>
            <a:r>
              <a:rPr lang="fr-FR" altLang="en-US" sz="1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r-FR" altLang="en-US" sz="1000" dirty="0" err="1">
                <a:latin typeface="Arial" panose="020B0604020202020204" pitchFamily="34" charset="0"/>
                <a:ea typeface="Times New Roman" panose="02020603050405020304" pitchFamily="18" charset="0"/>
              </a:rPr>
              <a:t>Ocean</a:t>
            </a:r>
            <a:r>
              <a:rPr lang="fr-FR" altLang="en-US" sz="1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r-FR" altLang="en-US" sz="1000" dirty="0" err="1">
                <a:latin typeface="Arial" panose="020B0604020202020204" pitchFamily="34" charset="0"/>
                <a:ea typeface="Times New Roman" panose="02020603050405020304" pitchFamily="18" charset="0"/>
              </a:rPr>
              <a:t>Heat</a:t>
            </a:r>
            <a:r>
              <a:rPr lang="fr-FR" altLang="en-US" sz="1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r-FR" altLang="en-US" sz="1000" dirty="0" err="1">
                <a:latin typeface="Arial" panose="020B0604020202020204" pitchFamily="34" charset="0"/>
                <a:ea typeface="Times New Roman" panose="02020603050405020304" pitchFamily="18" charset="0"/>
              </a:rPr>
              <a:t>Uptake</a:t>
            </a:r>
            <a:r>
              <a:rPr lang="fr-FR" altLang="en-US" sz="1000" dirty="0">
                <a:latin typeface="Arial" panose="020B0604020202020204" pitchFamily="34" charset="0"/>
                <a:ea typeface="Times New Roman" panose="02020603050405020304" pitchFamily="18" charset="0"/>
              </a:rPr>
              <a:t>, Transport, and Storage Response to </a:t>
            </a:r>
            <a:r>
              <a:rPr lang="fr-FR" altLang="en-US" sz="1000" dirty="0" err="1">
                <a:latin typeface="Arial" panose="020B0604020202020204" pitchFamily="34" charset="0"/>
                <a:ea typeface="Times New Roman" panose="02020603050405020304" pitchFamily="18" charset="0"/>
              </a:rPr>
              <a:t>Quadrupled</a:t>
            </a:r>
            <a:r>
              <a:rPr lang="fr-FR" altLang="en-US" sz="1000" dirty="0">
                <a:latin typeface="Arial" panose="020B0604020202020204" pitchFamily="34" charset="0"/>
                <a:ea typeface="Times New Roman" panose="02020603050405020304" pitchFamily="18" charset="0"/>
              </a:rPr>
              <a:t> CO</a:t>
            </a:r>
            <a:r>
              <a:rPr lang="fr-FR" altLang="en-US" sz="1000" baseline="-30000" dirty="0"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fr-FR" altLang="en-US" sz="1000" dirty="0">
                <a:solidFill>
                  <a:srgbClr val="36363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,” </a:t>
            </a:r>
            <a:r>
              <a:rPr lang="fr-FR" altLang="en-US" sz="1000" i="1" dirty="0">
                <a:solidFill>
                  <a:srgbClr val="36363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Journal of </a:t>
            </a:r>
            <a:r>
              <a:rPr lang="fr-FR" altLang="en-US" sz="1000" i="1" dirty="0" err="1">
                <a:solidFill>
                  <a:srgbClr val="36363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Climate</a:t>
            </a:r>
            <a:r>
              <a:rPr lang="fr-FR" altLang="en-US" sz="1000" dirty="0">
                <a:solidFill>
                  <a:srgbClr val="36363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fr-FR" altLang="en-US" sz="1000" b="1" dirty="0">
                <a:solidFill>
                  <a:srgbClr val="36363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35</a:t>
            </a:r>
            <a:r>
              <a:rPr lang="fr-FR" altLang="en-US" sz="1000" dirty="0">
                <a:solidFill>
                  <a:srgbClr val="36363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(2022). [DOI: 10.1175/JCLI-D-22-0160.1]</a:t>
            </a:r>
            <a:endParaRPr lang="fr-FR" altLang="en-US" sz="1000" dirty="0">
              <a:latin typeface="Arial" panose="020B0604020202020204" pitchFamily="34" charset="0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6096000" y="4810142"/>
            <a:ext cx="5943600" cy="938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solidFill>
                  <a:srgbClr val="0000FF"/>
                </a:solidFill>
                <a:latin typeface="Arial" panose="020B0604020202020204" pitchFamily="34" charset="0"/>
              </a:rPr>
              <a:t>Decomposition of the passive and active ocean heat uptake components. The figures show the dominance of the passive (active) component in the SO heat uptake (shading in a and b, black lines in c and d) over the latitudes poleward (equatorward) of 50°S. In (d), the sum of all the surface flux terms (colored lines) is in good </a:t>
            </a:r>
            <a:r>
              <a:rPr lang="en-US" altLang="en-US" sz="1100" b="1">
                <a:solidFill>
                  <a:srgbClr val="0000FF"/>
                </a:solidFill>
                <a:latin typeface="Arial" panose="020B0604020202020204" pitchFamily="34" charset="0"/>
              </a:rPr>
              <a:t>balance with </a:t>
            </a:r>
            <a:r>
              <a:rPr lang="en-US" altLang="en-US" sz="1100" b="1" dirty="0">
                <a:solidFill>
                  <a:srgbClr val="0000FF"/>
                </a:solidFill>
                <a:latin typeface="Arial" panose="020B0604020202020204" pitchFamily="34" charset="0"/>
              </a:rPr>
              <a:t>the active ocean heat convergence, leaving little net heat storage in the ocean.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1C684C7-5206-4547-4CA5-B73D33AE98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873204"/>
            <a:ext cx="5257800" cy="3936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328370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4F155D124A184C9BF1B50050B51435" ma:contentTypeVersion="9" ma:contentTypeDescription="Create a new document." ma:contentTypeScope="" ma:versionID="76b66b382f32239fb8eb5587618611d5">
  <xsd:schema xmlns:xsd="http://www.w3.org/2001/XMLSchema" xmlns:xs="http://www.w3.org/2001/XMLSchema" xmlns:p="http://schemas.microsoft.com/office/2006/metadata/properties" xmlns:ns3="964f4f91-4ecc-4750-a526-be4b92b86cea" xmlns:ns4="9e4d5393-76ff-473a-9772-6626c388b195" targetNamespace="http://schemas.microsoft.com/office/2006/metadata/properties" ma:root="true" ma:fieldsID="e0e6ef770c664e67c80b30f37b1af245" ns3:_="" ns4:_="">
    <xsd:import namespace="964f4f91-4ecc-4750-a526-be4b92b86cea"/>
    <xsd:import namespace="9e4d5393-76ff-473a-9772-6626c388b19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4f4f91-4ecc-4750-a526-be4b92b86c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4d5393-76ff-473a-9772-6626c388b19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BE6DA58-8AF5-4706-8AC7-89C123262C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4f4f91-4ecc-4750-a526-be4b92b86cea"/>
    <ds:schemaRef ds:uri="9e4d5393-76ff-473a-9772-6626c388b1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http://www.w3.org/XML/1998/namespace"/>
    <ds:schemaRef ds:uri="http://schemas.microsoft.com/office/2006/metadata/properties"/>
    <ds:schemaRef ds:uri="964f4f91-4ecc-4750-a526-be4b92b86cea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9e4d5393-76ff-473a-9772-6626c388b195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7786</TotalTime>
  <Words>320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L;Editor</dc:creator>
  <cp:lastModifiedBy>Mundy, Beth E</cp:lastModifiedBy>
  <cp:revision>25</cp:revision>
  <cp:lastPrinted>2011-05-11T17:30:12Z</cp:lastPrinted>
  <dcterms:created xsi:type="dcterms:W3CDTF">2017-11-02T21:19:41Z</dcterms:created>
  <dcterms:modified xsi:type="dcterms:W3CDTF">2023-08-28T17:32:09Z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0x010100904F155D124A184C9BF1B50050B51435</vt:lpwstr>
  </property>
  <property fmtid="{D5CDD505-2E9C-101B-9397-08002B2CF9AE}" pid="4" name="Order">
    <vt:r8>3400</vt:r8>
  </property>
</Properties>
</file>