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9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Tackett, Susan M" initials="TSM" lastIdx="3" clrIdx="1">
    <p:extLst>
      <p:ext uri="{19B8F6BF-5375-455C-9EA6-DF929625EA0E}">
        <p15:presenceInfo xmlns:p15="http://schemas.microsoft.com/office/powerpoint/2012/main" userId="S::susan.tackett@pnnl.gov::167ce18c-b39f-4abc-bc03-028e1caa66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0" autoAdjust="0"/>
    <p:restoredTop sz="94008" autoAdjust="0"/>
  </p:normalViewPr>
  <p:slideViewPr>
    <p:cSldViewPr>
      <p:cViewPr varScale="1">
        <p:scale>
          <a:sx n="122" d="100"/>
          <a:sy n="122" d="100"/>
        </p:scale>
        <p:origin x="54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900E50A6-FE85-4FEE-8E2F-924468FAE6DB}"/>
    <pc:docChg chg="custSel delSld modSld">
      <pc:chgData name="Mundy, Beth E" userId="09c03546-1d2d-4d82-89e1-bb5e2a2e687b" providerId="ADAL" clId="{900E50A6-FE85-4FEE-8E2F-924468FAE6DB}" dt="2022-01-15T17:09:13.774" v="82" actId="20577"/>
      <pc:docMkLst>
        <pc:docMk/>
      </pc:docMkLst>
      <pc:sldChg chg="del">
        <pc:chgData name="Mundy, Beth E" userId="09c03546-1d2d-4d82-89e1-bb5e2a2e687b" providerId="ADAL" clId="{900E50A6-FE85-4FEE-8E2F-924468FAE6DB}" dt="2022-01-15T16:55:02.740" v="2" actId="47"/>
        <pc:sldMkLst>
          <pc:docMk/>
          <pc:sldMk cId="1989351804" sldId="259"/>
        </pc:sldMkLst>
      </pc:sldChg>
      <pc:sldChg chg="delSp modSp mod">
        <pc:chgData name="Mundy, Beth E" userId="09c03546-1d2d-4d82-89e1-bb5e2a2e687b" providerId="ADAL" clId="{900E50A6-FE85-4FEE-8E2F-924468FAE6DB}" dt="2022-01-15T17:09:13.774" v="82" actId="20577"/>
        <pc:sldMkLst>
          <pc:docMk/>
          <pc:sldMk cId="1233950714" sldId="261"/>
        </pc:sldMkLst>
        <pc:spChg chg="del">
          <ac:chgData name="Mundy, Beth E" userId="09c03546-1d2d-4d82-89e1-bb5e2a2e687b" providerId="ADAL" clId="{900E50A6-FE85-4FEE-8E2F-924468FAE6DB}" dt="2022-01-15T16:55:00.463" v="1" actId="478"/>
          <ac:spMkLst>
            <pc:docMk/>
            <pc:sldMk cId="1233950714" sldId="261"/>
            <ac:spMk id="2" creationId="{DC30DCD4-58F8-4D45-946D-145C3ED253EA}"/>
          </ac:spMkLst>
        </pc:spChg>
        <pc:spChg chg="mod">
          <ac:chgData name="Mundy, Beth E" userId="09c03546-1d2d-4d82-89e1-bb5e2a2e687b" providerId="ADAL" clId="{900E50A6-FE85-4FEE-8E2F-924468FAE6DB}" dt="2022-01-15T17:09:13.774" v="82" actId="20577"/>
          <ac:spMkLst>
            <pc:docMk/>
            <pc:sldMk cId="1233950714" sldId="261"/>
            <ac:spMk id="4" creationId="{0EC5B96F-F635-954E-9E76-994531F12DA8}"/>
          </ac:spMkLst>
        </pc:spChg>
        <pc:spChg chg="mod">
          <ac:chgData name="Mundy, Beth E" userId="09c03546-1d2d-4d82-89e1-bb5e2a2e687b" providerId="ADAL" clId="{900E50A6-FE85-4FEE-8E2F-924468FAE6DB}" dt="2022-01-15T17:05:43.866" v="13" actId="1076"/>
          <ac:spMkLst>
            <pc:docMk/>
            <pc:sldMk cId="1233950714" sldId="261"/>
            <ac:spMk id="5" creationId="{9A352C04-815D-394C-B758-EAA948CF9CBB}"/>
          </ac:spMkLst>
        </pc:spChg>
        <pc:spChg chg="mod">
          <ac:chgData name="Mundy, Beth E" userId="09c03546-1d2d-4d82-89e1-bb5e2a2e687b" providerId="ADAL" clId="{900E50A6-FE85-4FEE-8E2F-924468FAE6DB}" dt="2022-01-15T17:05:50.867" v="15" actId="1076"/>
          <ac:spMkLst>
            <pc:docMk/>
            <pc:sldMk cId="1233950714" sldId="261"/>
            <ac:spMk id="10" creationId="{0EA2352B-184F-2743-8DE1-F6C5F59918EB}"/>
          </ac:spMkLst>
        </pc:spChg>
        <pc:spChg chg="mod">
          <ac:chgData name="Mundy, Beth E" userId="09c03546-1d2d-4d82-89e1-bb5e2a2e687b" providerId="ADAL" clId="{900E50A6-FE85-4FEE-8E2F-924468FAE6DB}" dt="2022-01-15T17:09:09.878" v="76" actId="1036"/>
          <ac:spMkLst>
            <pc:docMk/>
            <pc:sldMk cId="1233950714" sldId="261"/>
            <ac:spMk id="3075" creationId="{00000000-0000-0000-0000-000000000000}"/>
          </ac:spMkLst>
        </pc:spChg>
        <pc:spChg chg="mod">
          <ac:chgData name="Mundy, Beth E" userId="09c03546-1d2d-4d82-89e1-bb5e2a2e687b" providerId="ADAL" clId="{900E50A6-FE85-4FEE-8E2F-924468FAE6DB}" dt="2022-01-15T17:05:39.760" v="12" actId="1076"/>
          <ac:spMkLst>
            <pc:docMk/>
            <pc:sldMk cId="1233950714" sldId="261"/>
            <ac:spMk id="3077" creationId="{00000000-0000-0000-0000-000000000000}"/>
          </ac:spMkLst>
        </pc:spChg>
        <pc:picChg chg="mod">
          <ac:chgData name="Mundy, Beth E" userId="09c03546-1d2d-4d82-89e1-bb5e2a2e687b" providerId="ADAL" clId="{900E50A6-FE85-4FEE-8E2F-924468FAE6DB}" dt="2022-01-15T17:08:27.787" v="41" actId="1076"/>
          <ac:picMkLst>
            <pc:docMk/>
            <pc:sldMk cId="1233950714" sldId="261"/>
            <ac:picMk id="9" creationId="{11AF4A5F-786C-9D46-821C-F9AEA289E705}"/>
          </ac:picMkLst>
        </pc:picChg>
      </pc:sldChg>
    </pc:docChg>
  </pc:docChgLst>
  <pc:docChgLst>
    <pc:chgData name="Mundy, Beth E" userId="09c03546-1d2d-4d82-89e1-bb5e2a2e687b" providerId="ADAL" clId="{E2C6B9C7-57C9-4602-A31D-5594A4D68BE1}"/>
    <pc:docChg chg="custSel">
      <pc:chgData name="Mundy, Beth E" userId="09c03546-1d2d-4d82-89e1-bb5e2a2e687b" providerId="ADAL" clId="{E2C6B9C7-57C9-4602-A31D-5594A4D68BE1}" dt="2022-01-21T17:25:03.038" v="2" actId="1592"/>
      <pc:docMkLst>
        <pc:docMk/>
      </pc:docMkLst>
      <pc:sldChg chg="delCm">
        <pc:chgData name="Mundy, Beth E" userId="09c03546-1d2d-4d82-89e1-bb5e2a2e687b" providerId="ADAL" clId="{E2C6B9C7-57C9-4602-A31D-5594A4D68BE1}" dt="2022-01-21T17:25:03.038" v="2" actId="1592"/>
        <pc:sldMkLst>
          <pc:docMk/>
          <pc:sldMk cId="1233950714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1026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jcp.2021.11081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-1" y="990600"/>
            <a:ext cx="4434361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an efficient parallel implementation and assess the performance of local time-stepping (LTS) schemes for the shallow water equations in the Model for Prediction Across Scales (MPAS).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Reformulate the LTS schemes </a:t>
            </a:r>
            <a:r>
              <a:rPr lang="en-US" sz="1400" dirty="0"/>
              <a:t>to improve their </a:t>
            </a:r>
            <a:r>
              <a:rPr lang="en-US" sz="1400" dirty="0">
                <a:solidFill>
                  <a:prstClr val="black"/>
                </a:solidFill>
              </a:rPr>
              <a:t>computational performance while minimizing storage requirements.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comparison with other established time-stepping schemes to validate the correctness of the implementation.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Document the performance and computational timings of the LTS methods with respect to the state-of-the-art time integrator for </a:t>
            </a:r>
            <a:r>
              <a:rPr lang="en-US" sz="1400" dirty="0"/>
              <a:t>the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MPAS shallow water core.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It allows for faster simulations on existing variable-resolution meshes characterized by relatively few very high-resolution cells.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LTS capability improves the spatial resolution of </a:t>
            </a:r>
            <a:r>
              <a:rPr lang="en-US" altLang="en-US" sz="1400" dirty="0">
                <a:solidFill>
                  <a:srgbClr val="000000"/>
                </a:solidFill>
              </a:rPr>
              <a:t>existing variable-resolution meshes in localized areas.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68337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Local Time-Stepping: Matching Temporal Resolution to Spatial Resolution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83538" y="6079122"/>
            <a:ext cx="3724342" cy="6001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 err="1">
                <a:solidFill>
                  <a:srgbClr val="191C1F"/>
                </a:solidFill>
                <a:cs typeface="+mn-cs"/>
              </a:rPr>
              <a:t>Capodaglio</a:t>
            </a:r>
            <a:r>
              <a:rPr lang="en-US" sz="1100" dirty="0">
                <a:solidFill>
                  <a:srgbClr val="191C1F"/>
                </a:solidFill>
                <a:cs typeface="+mn-cs"/>
              </a:rPr>
              <a:t> </a:t>
            </a:r>
            <a:r>
              <a:rPr lang="en-US" sz="1100">
                <a:solidFill>
                  <a:srgbClr val="191C1F"/>
                </a:solidFill>
                <a:cs typeface="+mn-cs"/>
              </a:rPr>
              <a:t>G. and </a:t>
            </a:r>
            <a:r>
              <a:rPr lang="en-US" sz="1100" dirty="0">
                <a:solidFill>
                  <a:srgbClr val="191C1F"/>
                </a:solidFill>
                <a:cs typeface="+mn-cs"/>
              </a:rPr>
              <a:t>M. Petersen</a:t>
            </a:r>
            <a:r>
              <a:rPr lang="en-US" sz="1100" i="1" dirty="0">
                <a:solidFill>
                  <a:srgbClr val="191C1F"/>
                </a:solidFill>
                <a:cs typeface="+mn-cs"/>
              </a:rPr>
              <a:t>,</a:t>
            </a:r>
            <a:r>
              <a:rPr lang="en-US" sz="1100" dirty="0">
                <a:solidFill>
                  <a:srgbClr val="191C1F"/>
                </a:solidFill>
                <a:latin typeface="NexusSerif"/>
                <a:cs typeface="+mn-cs"/>
              </a:rPr>
              <a:t> “Local time stepping for the shallow water equations in MPAS</a:t>
            </a:r>
            <a:r>
              <a:rPr lang="en-US" sz="1100" i="1" dirty="0">
                <a:solidFill>
                  <a:srgbClr val="191C1F"/>
                </a:solidFill>
                <a:latin typeface="Arial"/>
                <a:cs typeface="+mn-cs"/>
              </a:rPr>
              <a:t>,”</a:t>
            </a:r>
            <a:r>
              <a:rPr lang="en-US" sz="1100" i="1" dirty="0">
                <a:solidFill>
                  <a:srgbClr val="191C1F"/>
                </a:solidFill>
                <a:cs typeface="+mn-cs"/>
              </a:rPr>
              <a:t> J. </a:t>
            </a:r>
            <a:r>
              <a:rPr lang="en-US" sz="1100" i="1" dirty="0" err="1">
                <a:solidFill>
                  <a:srgbClr val="191C1F"/>
                </a:solidFill>
                <a:cs typeface="+mn-cs"/>
              </a:rPr>
              <a:t>Comput</a:t>
            </a:r>
            <a:r>
              <a:rPr lang="en-US" sz="1100" i="1" dirty="0">
                <a:solidFill>
                  <a:srgbClr val="191C1F"/>
                </a:solidFill>
                <a:cs typeface="+mn-cs"/>
              </a:rPr>
              <a:t>. Phys.</a:t>
            </a:r>
            <a:r>
              <a:rPr lang="en-US" sz="1100" dirty="0">
                <a:solidFill>
                  <a:srgbClr val="191C1F"/>
                </a:solidFill>
                <a:cs typeface="+mn-cs"/>
              </a:rPr>
              <a:t>, </a:t>
            </a:r>
            <a:r>
              <a:rPr lang="en-US" sz="1100" b="1" dirty="0">
                <a:solidFill>
                  <a:srgbClr val="191C1F"/>
                </a:solidFill>
                <a:cs typeface="+mn-cs"/>
              </a:rPr>
              <a:t>449,</a:t>
            </a:r>
            <a:r>
              <a:rPr lang="en-US" sz="1100" dirty="0">
                <a:solidFill>
                  <a:srgbClr val="191C1F"/>
                </a:solidFill>
                <a:cs typeface="+mn-cs"/>
              </a:rPr>
              <a:t> 110818, (2022)</a:t>
            </a:r>
            <a:r>
              <a:rPr lang="en-US" sz="1100" dirty="0">
                <a:solidFill>
                  <a:srgbClr val="191C1F"/>
                </a:solidFill>
                <a:latin typeface="Slack-Lato"/>
                <a:cs typeface="+mn-cs"/>
              </a:rPr>
              <a:t>. [DOI:</a:t>
            </a:r>
            <a:r>
              <a:rPr lang="en-US" sz="1100" dirty="0">
                <a:solidFill>
                  <a:srgbClr val="191C1F"/>
                </a:solidFill>
                <a:cs typeface="+mn-cs"/>
              </a:rPr>
              <a:t> </a:t>
            </a:r>
            <a:r>
              <a:rPr lang="en-US" sz="1100" u="sng" dirty="0">
                <a:solidFill>
                  <a:srgbClr val="00B0F0"/>
                </a:solidFill>
                <a:latin typeface="Slack-Lato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10.1016/j.jcp.2021.110818</a:t>
            </a:r>
            <a:r>
              <a:rPr lang="en-US" sz="1100" u="sng" dirty="0">
                <a:solidFill>
                  <a:srgbClr val="191C1F"/>
                </a:solidFill>
                <a:latin typeface="Slack-Lato"/>
                <a:cs typeface="+mn-cs"/>
              </a:rPr>
              <a:t>].</a:t>
            </a:r>
            <a:endParaRPr lang="en-US" altLang="en-US" sz="1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AF4A5F-786C-9D46-821C-F9AEA289E7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7660" y="3895638"/>
            <a:ext cx="3124166" cy="22683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A2352B-184F-2743-8DE1-F6C5F59918EB}"/>
              </a:ext>
            </a:extLst>
          </p:cNvPr>
          <p:cNvSpPr txBox="1"/>
          <p:nvPr/>
        </p:nvSpPr>
        <p:spPr>
          <a:xfrm>
            <a:off x="4831332" y="4439334"/>
            <a:ext cx="105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Parallel scalability test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9ED4FF-3772-5E40-9EA4-5A8AE41BE4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354" y="896851"/>
            <a:ext cx="3572778" cy="20655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C5B96F-F635-954E-9E76-994531F12DA8}"/>
              </a:ext>
            </a:extLst>
          </p:cNvPr>
          <p:cNvSpPr txBox="1"/>
          <p:nvPr/>
        </p:nvSpPr>
        <p:spPr>
          <a:xfrm>
            <a:off x="4831332" y="2889438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(Top) A diagram representing the different time-steps used on different regions of the computational grid. Blue region: fine time-step. All other regions: coarse time-step. (Bottom) The scalability of the LTS scheme is close to linear, only slightly worsening as the number of cores becomes large.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52C04-815D-394C-B758-EAA948CF9CBB}"/>
              </a:ext>
            </a:extLst>
          </p:cNvPr>
          <p:cNvSpPr txBox="1"/>
          <p:nvPr/>
        </p:nvSpPr>
        <p:spPr>
          <a:xfrm>
            <a:off x="4721744" y="6248400"/>
            <a:ext cx="4333976" cy="52322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The order three LTS scheme can produce a CPU time savings of </a:t>
            </a:r>
            <a:r>
              <a:rPr lang="en-US" sz="1400" b="1" u="sng" dirty="0"/>
              <a:t>70 percent</a:t>
            </a:r>
            <a:r>
              <a:rPr lang="en-US" sz="1400" b="1" dirty="0"/>
              <a:t> for certain variable res meshes.</a:t>
            </a:r>
          </a:p>
        </p:txBody>
      </p:sp>
    </p:spTree>
    <p:extLst>
      <p:ext uri="{BB962C8B-B14F-4D97-AF65-F5344CB8AC3E}">
        <p14:creationId xmlns:p14="http://schemas.microsoft.com/office/powerpoint/2010/main" val="123395071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6672</TotalTime>
  <Words>252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NexusSerif</vt:lpstr>
      <vt:lpstr>Slack-Lato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20</cp:revision>
  <cp:lastPrinted>2011-05-11T17:30:12Z</cp:lastPrinted>
  <dcterms:created xsi:type="dcterms:W3CDTF">2017-11-02T21:19:41Z</dcterms:created>
  <dcterms:modified xsi:type="dcterms:W3CDTF">2022-01-21T17:25:09Z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