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8" r:id="rId5"/>
  </p:sldIdLst>
  <p:sldSz cx="12192000" cy="6858000"/>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B5AD34E-5652-42CD-630E-89AC5A58264C}" name="Sen, Kacoli" initials="SK" userId="S::kacoli.sen@pnnl.gov::b06ef3b8-9684-4d79-871b-2ad1237d05b5" providerId="AD"/>
  <p188:author id="{91A9895A-2F7A-A274-93E4-20272CFE8043}" name="Mundy, Beth E" initials="MBE" userId="S::beth.mundy@pnnl.gov::09c03546-1d2d-4d82-89e1-bb5e2a2e687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6" clrIdx="0">
    <p:extLst>
      <p:ext uri="{19B8F6BF-5375-455C-9EA6-DF929625EA0E}">
        <p15:presenceInfo xmlns:p15="http://schemas.microsoft.com/office/powerpoint/2012/main" userId="S::beth.mundy@pnnl.gov::09c03546-1d2d-4d82-89e1-bb5e2a2e68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BF1FA1-6914-44BA-BD66-63EAC06C2FDA}" v="2" dt="2022-12-02T16:34:53.5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3184" autoAdjust="0"/>
  </p:normalViewPr>
  <p:slideViewPr>
    <p:cSldViewPr>
      <p:cViewPr varScale="1">
        <p:scale>
          <a:sx n="119" d="100"/>
          <a:sy n="119" d="100"/>
        </p:scale>
        <p:origin x="96"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 Id="rId14"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ndy, Beth E" userId="09c03546-1d2d-4d82-89e1-bb5e2a2e687b" providerId="ADAL" clId="{BFBF1FA1-6914-44BA-BD66-63EAC06C2FDA}"/>
    <pc:docChg chg="modSld">
      <pc:chgData name="Mundy, Beth E" userId="09c03546-1d2d-4d82-89e1-bb5e2a2e687b" providerId="ADAL" clId="{BFBF1FA1-6914-44BA-BD66-63EAC06C2FDA}" dt="2022-12-02T16:34:53.581" v="1" actId="1076"/>
      <pc:docMkLst>
        <pc:docMk/>
      </pc:docMkLst>
      <pc:sldChg chg="modSp">
        <pc:chgData name="Mundy, Beth E" userId="09c03546-1d2d-4d82-89e1-bb5e2a2e687b" providerId="ADAL" clId="{BFBF1FA1-6914-44BA-BD66-63EAC06C2FDA}" dt="2022-12-02T16:34:53.581" v="1" actId="1076"/>
        <pc:sldMkLst>
          <pc:docMk/>
          <pc:sldMk cId="0" sldId="258"/>
        </pc:sldMkLst>
        <pc:spChg chg="mod">
          <ac:chgData name="Mundy, Beth E" userId="09c03546-1d2d-4d82-89e1-bb5e2a2e687b" providerId="ADAL" clId="{BFBF1FA1-6914-44BA-BD66-63EAC06C2FDA}" dt="2022-12-02T16:34:53.581" v="1" actId="1076"/>
          <ac:spMkLst>
            <pc:docMk/>
            <pc:sldMk cId="0" sldId="258"/>
            <ac:spMk id="4" creationId="{5FAA6921-1966-EF0A-4E7A-5DD21DC98C5D}"/>
          </ac:spMkLst>
        </pc:spChg>
        <pc:picChg chg="mod">
          <ac:chgData name="Mundy, Beth E" userId="09c03546-1d2d-4d82-89e1-bb5e2a2e687b" providerId="ADAL" clId="{BFBF1FA1-6914-44BA-BD66-63EAC06C2FDA}" dt="2022-12-02T16:34:49.821" v="0" actId="1076"/>
          <ac:picMkLst>
            <pc:docMk/>
            <pc:sldMk cId="0" sldId="258"/>
            <ac:picMk id="3" creationId="{692BCC85-BDF9-1DA8-0B1C-94FAF4DDED83}"/>
          </ac:picMkLst>
        </pc:picChg>
      </pc:sldChg>
    </pc:docChg>
  </pc:docChgLst>
  <pc:docChgLst>
    <pc:chgData name="Mundy, Beth E" userId="09c03546-1d2d-4d82-89e1-bb5e2a2e687b" providerId="ADAL" clId="{3950CB73-A61E-4B96-B7CF-9446211798B8}"/>
    <pc:docChg chg="modSld">
      <pc:chgData name="Mundy, Beth E" userId="09c03546-1d2d-4d82-89e1-bb5e2a2e687b" providerId="ADAL" clId="{3950CB73-A61E-4B96-B7CF-9446211798B8}" dt="2022-11-11T22:54:06.358" v="27" actId="207"/>
      <pc:docMkLst>
        <pc:docMk/>
      </pc:docMkLst>
      <pc:sldChg chg="modSp mod delCm modCm modNotesTx">
        <pc:chgData name="Mundy, Beth E" userId="09c03546-1d2d-4d82-89e1-bb5e2a2e687b" providerId="ADAL" clId="{3950CB73-A61E-4B96-B7CF-9446211798B8}" dt="2022-11-11T22:54:06.358" v="27" actId="207"/>
        <pc:sldMkLst>
          <pc:docMk/>
          <pc:sldMk cId="0" sldId="258"/>
        </pc:sldMkLst>
        <pc:spChg chg="mod">
          <ac:chgData name="Mundy, Beth E" userId="09c03546-1d2d-4d82-89e1-bb5e2a2e687b" providerId="ADAL" clId="{3950CB73-A61E-4B96-B7CF-9446211798B8}" dt="2022-11-11T22:54:06.358" v="27" actId="207"/>
          <ac:spMkLst>
            <pc:docMk/>
            <pc:sldMk cId="0" sldId="258"/>
            <ac:spMk id="4" creationId="{5FAA6921-1966-EF0A-4E7A-5DD21DC98C5D}"/>
          </ac:spMkLst>
        </pc:spChg>
        <pc:spChg chg="mod">
          <ac:chgData name="Mundy, Beth E" userId="09c03546-1d2d-4d82-89e1-bb5e2a2e687b" providerId="ADAL" clId="{3950CB73-A61E-4B96-B7CF-9446211798B8}" dt="2022-11-11T19:20:20.388" v="16" actId="6549"/>
          <ac:spMkLst>
            <pc:docMk/>
            <pc:sldMk cId="0" sldId="258"/>
            <ac:spMk id="3075" creationId="{00000000-0000-0000-0000-000000000000}"/>
          </ac:spMkLst>
        </pc:spChg>
      </pc:sldChg>
    </pc:docChg>
  </pc:docChgLst>
  <pc:docChgLst>
    <pc:chgData name="Sen, Kacoli" userId="b06ef3b8-9684-4d79-871b-2ad1237d05b5" providerId="ADAL" clId="{7D1AC82A-C6A2-4D2E-AD58-DE44102F9665}"/>
    <pc:docChg chg="modSld">
      <pc:chgData name="Sen, Kacoli" userId="b06ef3b8-9684-4d79-871b-2ad1237d05b5" providerId="ADAL" clId="{7D1AC82A-C6A2-4D2E-AD58-DE44102F9665}" dt="2022-11-11T19:07:27.339" v="61" actId="20577"/>
      <pc:docMkLst>
        <pc:docMk/>
      </pc:docMkLst>
      <pc:sldChg chg="modSp mod addCm modCm">
        <pc:chgData name="Sen, Kacoli" userId="b06ef3b8-9684-4d79-871b-2ad1237d05b5" providerId="ADAL" clId="{7D1AC82A-C6A2-4D2E-AD58-DE44102F9665}" dt="2022-11-11T19:07:27.339" v="61" actId="20577"/>
        <pc:sldMkLst>
          <pc:docMk/>
          <pc:sldMk cId="0" sldId="258"/>
        </pc:sldMkLst>
        <pc:spChg chg="mod">
          <ac:chgData name="Sen, Kacoli" userId="b06ef3b8-9684-4d79-871b-2ad1237d05b5" providerId="ADAL" clId="{7D1AC82A-C6A2-4D2E-AD58-DE44102F9665}" dt="2022-11-11T19:07:27.339" v="61" actId="20577"/>
          <ac:spMkLst>
            <pc:docMk/>
            <pc:sldMk cId="0" sldId="258"/>
            <ac:spMk id="4" creationId="{5FAA6921-1966-EF0A-4E7A-5DD21DC98C5D}"/>
          </ac:spMkLst>
        </pc:spChg>
        <pc:spChg chg="mod">
          <ac:chgData name="Sen, Kacoli" userId="b06ef3b8-9684-4d79-871b-2ad1237d05b5" providerId="ADAL" clId="{7D1AC82A-C6A2-4D2E-AD58-DE44102F9665}" dt="2022-11-11T19:05:48.824" v="35" actId="20577"/>
          <ac:spMkLst>
            <pc:docMk/>
            <pc:sldMk cId="0" sldId="258"/>
            <ac:spMk id="307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12/2/2022</a:t>
            </a:fld>
            <a:endParaRPr lang="en-US" dirty="0"/>
          </a:p>
        </p:txBody>
      </p:sp>
      <p:sp>
        <p:nvSpPr>
          <p:cNvPr id="4" name="Slide Image Placeholder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xfrm>
            <a:off x="398463" y="696913"/>
            <a:ext cx="6188075" cy="34813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000" dirty="0"/>
          </a:p>
        </p:txBody>
      </p:sp>
    </p:spTree>
    <p:extLst>
      <p:ext uri="{BB962C8B-B14F-4D97-AF65-F5344CB8AC3E}">
        <p14:creationId xmlns:p14="http://schemas.microsoft.com/office/powerpoint/2010/main" val="272968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12/2/2022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12/2/2022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12/2/2022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12/2/2022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12/2/2022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12/2/2022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12/2/2022</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12/2/2022</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12/2/2022</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12/2/2022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12/2/2022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12/2/2022</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4"/>
          <p:cNvSpPr>
            <a:spLocks noChangeArrowheads="1"/>
          </p:cNvSpPr>
          <p:nvPr/>
        </p:nvSpPr>
        <p:spPr bwMode="auto">
          <a:xfrm>
            <a:off x="121552" y="1295400"/>
            <a:ext cx="5562600" cy="54458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600" b="1" dirty="0">
                <a:solidFill>
                  <a:prstClr val="black"/>
                </a:solidFill>
              </a:rPr>
              <a:t>Objective</a:t>
            </a:r>
          </a:p>
          <a:p>
            <a:pPr marL="285750" indent="-285750">
              <a:spcBef>
                <a:spcPct val="15000"/>
              </a:spcBef>
              <a:buFont typeface="Arial" pitchFamily="34" charset="0"/>
              <a:buChar char="●"/>
              <a:defRPr/>
            </a:pPr>
            <a:r>
              <a:rPr lang="en-US" sz="1400" dirty="0">
                <a:solidFill>
                  <a:prstClr val="black"/>
                </a:solidFill>
              </a:rPr>
              <a:t>Help users with limited to no geographic information system (GIS) knowledge use R to spatially visualize tabular data.</a:t>
            </a:r>
            <a:endParaRPr lang="en-US" sz="1400" b="1" dirty="0">
              <a:solidFill>
                <a:prstClr val="black"/>
              </a:solidFill>
            </a:endParaRPr>
          </a:p>
          <a:p>
            <a:pPr marL="231775" indent="-231775" algn="ctr">
              <a:spcBef>
                <a:spcPct val="15000"/>
              </a:spcBef>
              <a:defRPr/>
            </a:pPr>
            <a:endParaRPr lang="en-US" sz="1400" b="1" dirty="0">
              <a:solidFill>
                <a:prstClr val="black"/>
              </a:solidFill>
            </a:endParaRPr>
          </a:p>
          <a:p>
            <a:pPr marL="231775" indent="-231775" algn="ctr">
              <a:spcBef>
                <a:spcPct val="15000"/>
              </a:spcBef>
              <a:defRPr/>
            </a:pPr>
            <a:r>
              <a:rPr lang="en-US" sz="1600" b="1" dirty="0">
                <a:solidFill>
                  <a:prstClr val="black"/>
                </a:solidFill>
              </a:rPr>
              <a:t>Approach</a:t>
            </a:r>
          </a:p>
          <a:p>
            <a:pPr marL="285750" indent="-285750">
              <a:spcBef>
                <a:spcPct val="15000"/>
              </a:spcBef>
              <a:buFont typeface="Arial" pitchFamily="34" charset="0"/>
              <a:buChar char="●"/>
              <a:defRPr/>
            </a:pPr>
            <a:r>
              <a:rPr lang="en-US" sz="1400" dirty="0">
                <a:solidFill>
                  <a:prstClr val="black"/>
                </a:solidFill>
              </a:rPr>
              <a:t>Automatically plot user-provided simple tables onto relevant maps.</a:t>
            </a:r>
          </a:p>
          <a:p>
            <a:pPr marL="285750" indent="-285750">
              <a:spcBef>
                <a:spcPct val="15000"/>
              </a:spcBef>
              <a:buFont typeface="Arial" pitchFamily="34" charset="0"/>
              <a:buChar char="●"/>
              <a:defRPr/>
            </a:pPr>
            <a:r>
              <a:rPr lang="en-US" sz="1400" dirty="0">
                <a:solidFill>
                  <a:prstClr val="black"/>
                </a:solidFill>
              </a:rPr>
              <a:t>Pre-load </a:t>
            </a:r>
            <a:r>
              <a:rPr lang="en-US" sz="1400" dirty="0" err="1">
                <a:solidFill>
                  <a:prstClr val="black"/>
                </a:solidFill>
              </a:rPr>
              <a:t>rmap</a:t>
            </a:r>
            <a:r>
              <a:rPr lang="en-US" sz="1400" dirty="0">
                <a:solidFill>
                  <a:prstClr val="black"/>
                </a:solidFill>
              </a:rPr>
              <a:t> with a growing collection of country, state, river basin, and other customized maps that can be added based on user needs.</a:t>
            </a:r>
          </a:p>
          <a:p>
            <a:pPr marL="285750" indent="-285750">
              <a:spcBef>
                <a:spcPct val="15000"/>
              </a:spcBef>
              <a:buFont typeface="Arial" pitchFamily="34" charset="0"/>
              <a:buChar char="●"/>
              <a:defRPr/>
            </a:pPr>
            <a:r>
              <a:rPr lang="en-US" sz="1400" dirty="0">
                <a:solidFill>
                  <a:prstClr val="black"/>
                </a:solidFill>
              </a:rPr>
              <a:t>Automatically recognize regions, data classes, years, scenarios to create relevant difference maps that show changes across time, regions, and scenarios.</a:t>
            </a:r>
          </a:p>
          <a:p>
            <a:pPr>
              <a:spcBef>
                <a:spcPct val="15000"/>
              </a:spcBef>
              <a:defRPr/>
            </a:pPr>
            <a:endParaRPr lang="en-US" sz="1400" dirty="0">
              <a:solidFill>
                <a:prstClr val="black"/>
              </a:solidFill>
            </a:endParaRPr>
          </a:p>
          <a:p>
            <a:pPr algn="ctr" eaLnBrk="1" hangingPunct="1">
              <a:spcBef>
                <a:spcPct val="15000"/>
              </a:spcBef>
              <a:buFontTx/>
              <a:buNone/>
            </a:pPr>
            <a:r>
              <a:rPr lang="en-US" altLang="en-US" sz="1600" b="1" dirty="0">
                <a:solidFill>
                  <a:srgbClr val="000000"/>
                </a:solidFill>
              </a:rPr>
              <a:t>Impact</a:t>
            </a:r>
          </a:p>
          <a:p>
            <a:pPr marL="283464" indent="-283464">
              <a:spcBef>
                <a:spcPct val="15000"/>
              </a:spcBef>
              <a:buFont typeface="Arial" panose="020B0604020202020204" pitchFamily="34" charset="0"/>
              <a:buChar char="●"/>
            </a:pPr>
            <a:r>
              <a:rPr lang="en-US" altLang="en-US" sz="1400" dirty="0">
                <a:solidFill>
                  <a:srgbClr val="000000"/>
                </a:solidFill>
              </a:rPr>
              <a:t>Most multi-sector dynamics research involves the evolution of </a:t>
            </a:r>
            <a:r>
              <a:rPr lang="en-US" altLang="en-US" sz="1400" dirty="0" err="1">
                <a:solidFill>
                  <a:srgbClr val="000000"/>
                </a:solidFill>
              </a:rPr>
              <a:t>spatio</a:t>
            </a:r>
            <a:r>
              <a:rPr lang="en-US" altLang="en-US" sz="1400" dirty="0">
                <a:solidFill>
                  <a:srgbClr val="000000"/>
                </a:solidFill>
              </a:rPr>
              <a:t>-temporal parameters. </a:t>
            </a:r>
            <a:r>
              <a:rPr lang="en-US" altLang="en-US" sz="1400" dirty="0" err="1">
                <a:solidFill>
                  <a:srgbClr val="000000"/>
                </a:solidFill>
              </a:rPr>
              <a:t>rmap</a:t>
            </a:r>
            <a:r>
              <a:rPr lang="en-US" altLang="en-US" sz="1400" dirty="0">
                <a:solidFill>
                  <a:srgbClr val="000000"/>
                </a:solidFill>
              </a:rPr>
              <a:t> allows users to visualize changes across time, space, and scenarios without GIS knowledge, saving time and effort across projects while visually highlighting key messages.</a:t>
            </a:r>
          </a:p>
          <a:p>
            <a:pPr marL="283464" indent="-283464">
              <a:spcBef>
                <a:spcPct val="15000"/>
              </a:spcBef>
              <a:buFont typeface="Arial" panose="020B0604020202020204" pitchFamily="34" charset="0"/>
              <a:buChar char="●"/>
            </a:pPr>
            <a:r>
              <a:rPr lang="en-US" altLang="en-US" sz="1400" dirty="0" err="1">
                <a:solidFill>
                  <a:srgbClr val="000000"/>
                </a:solidFill>
              </a:rPr>
              <a:t>rmap</a:t>
            </a:r>
            <a:r>
              <a:rPr lang="en-US" altLang="en-US" sz="1400" dirty="0">
                <a:solidFill>
                  <a:srgbClr val="000000"/>
                </a:solidFill>
              </a:rPr>
              <a:t> has already been used in several publications to highlight key messages through maps showing </a:t>
            </a:r>
            <a:r>
              <a:rPr lang="en-US" altLang="en-US" sz="1400" dirty="0" err="1">
                <a:solidFill>
                  <a:srgbClr val="000000"/>
                </a:solidFill>
              </a:rPr>
              <a:t>spatio</a:t>
            </a:r>
            <a:r>
              <a:rPr lang="en-US" altLang="en-US" sz="1400" dirty="0">
                <a:solidFill>
                  <a:srgbClr val="000000"/>
                </a:solidFill>
              </a:rPr>
              <a:t>-temporal changes in various socio-economic and climate variables such as runoff, electricity demand, land use change, agricultural yields and investments over time. </a:t>
            </a:r>
          </a:p>
        </p:txBody>
      </p:sp>
      <p:sp>
        <p:nvSpPr>
          <p:cNvPr id="3076" name="Rectangle 5"/>
          <p:cNvSpPr>
            <a:spLocks noChangeArrowheads="1"/>
          </p:cNvSpPr>
          <p:nvPr/>
        </p:nvSpPr>
        <p:spPr bwMode="auto">
          <a:xfrm>
            <a:off x="0" y="112714"/>
            <a:ext cx="121920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3000" b="1" dirty="0">
                <a:solidFill>
                  <a:srgbClr val="000000"/>
                </a:solidFill>
                <a:latin typeface="Arial" panose="020B0604020202020204" pitchFamily="34" charset="0"/>
              </a:rPr>
              <a:t>Creating Customizable Maps for Comparisons Across Scenarios, Years, And Data Classes</a:t>
            </a:r>
          </a:p>
        </p:txBody>
      </p:sp>
      <p:sp>
        <p:nvSpPr>
          <p:cNvPr id="3077" name="Text Box 6"/>
          <p:cNvSpPr txBox="1">
            <a:spLocks noChangeArrowheads="1"/>
          </p:cNvSpPr>
          <p:nvPr/>
        </p:nvSpPr>
        <p:spPr bwMode="auto">
          <a:xfrm>
            <a:off x="6096000" y="6141334"/>
            <a:ext cx="5980481" cy="55399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dirty="0">
                <a:solidFill>
                  <a:srgbClr val="000000"/>
                </a:solidFill>
                <a:latin typeface="+mn-lt"/>
              </a:rPr>
              <a:t>Khan, Z., Zhao, M., Vernon, C.R., Wild, T. and Yarlagadda, B. “</a:t>
            </a:r>
            <a:r>
              <a:rPr lang="en-US" altLang="en-US" sz="1000" dirty="0" err="1">
                <a:solidFill>
                  <a:srgbClr val="000000"/>
                </a:solidFill>
                <a:latin typeface="+mn-lt"/>
              </a:rPr>
              <a:t>rmap</a:t>
            </a:r>
            <a:r>
              <a:rPr lang="en-US" altLang="en-US" sz="1000" dirty="0">
                <a:solidFill>
                  <a:srgbClr val="000000"/>
                </a:solidFill>
                <a:latin typeface="+mn-lt"/>
              </a:rPr>
              <a:t>: An R package to plot and compare tabular data on customizable maps across scenarios and time.” </a:t>
            </a:r>
            <a:r>
              <a:rPr lang="en-US" altLang="en-US" sz="1000" i="1" dirty="0">
                <a:solidFill>
                  <a:srgbClr val="000000"/>
                </a:solidFill>
                <a:latin typeface="+mn-lt"/>
              </a:rPr>
              <a:t>Journal of Open Source Software,</a:t>
            </a:r>
            <a:r>
              <a:rPr lang="en-US" altLang="en-US" sz="1000" dirty="0">
                <a:solidFill>
                  <a:srgbClr val="000000"/>
                </a:solidFill>
                <a:latin typeface="+mn-lt"/>
              </a:rPr>
              <a:t> </a:t>
            </a:r>
            <a:r>
              <a:rPr lang="en-US" altLang="en-US" sz="1000" b="1" dirty="0">
                <a:solidFill>
                  <a:srgbClr val="000000"/>
                </a:solidFill>
                <a:latin typeface="+mn-lt"/>
              </a:rPr>
              <a:t>7(77),</a:t>
            </a:r>
            <a:r>
              <a:rPr lang="en-US" altLang="en-US" sz="1000" dirty="0">
                <a:solidFill>
                  <a:srgbClr val="000000"/>
                </a:solidFill>
                <a:latin typeface="+mn-lt"/>
              </a:rPr>
              <a:t> 4015 (2022). [DOI: 10.21105/joss.04015] </a:t>
            </a:r>
          </a:p>
        </p:txBody>
      </p:sp>
      <p:pic>
        <p:nvPicPr>
          <p:cNvPr id="3" name="Picture 2">
            <a:extLst>
              <a:ext uri="{FF2B5EF4-FFF2-40B4-BE49-F238E27FC236}">
                <a16:creationId xmlns:a16="http://schemas.microsoft.com/office/drawing/2014/main" id="{692BCC85-BDF9-1DA8-0B1C-94FAF4DDED8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77626" y="947804"/>
            <a:ext cx="5791200" cy="357808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9">
            <a:extLst>
              <a:ext uri="{FF2B5EF4-FFF2-40B4-BE49-F238E27FC236}">
                <a16:creationId xmlns:a16="http://schemas.microsoft.com/office/drawing/2014/main" id="{5FAA6921-1966-EF0A-4E7A-5DD21DC98C5D}"/>
              </a:ext>
            </a:extLst>
          </p:cNvPr>
          <p:cNvSpPr txBox="1">
            <a:spLocks noChangeArrowheads="1"/>
          </p:cNvSpPr>
          <p:nvPr/>
        </p:nvSpPr>
        <p:spPr bwMode="auto">
          <a:xfrm>
            <a:off x="6353826" y="4572000"/>
            <a:ext cx="5638799"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dirty="0" err="1">
                <a:solidFill>
                  <a:srgbClr val="0000FF"/>
                </a:solidFill>
                <a:latin typeface="Arial" panose="020B0604020202020204" pitchFamily="34" charset="0"/>
              </a:rPr>
              <a:t>rmap</a:t>
            </a:r>
            <a:r>
              <a:rPr lang="en-US" altLang="en-US" sz="1200" b="1" dirty="0">
                <a:solidFill>
                  <a:srgbClr val="0000FF"/>
                </a:solidFill>
                <a:latin typeface="Arial" panose="020B0604020202020204" pitchFamily="34" charset="0"/>
              </a:rPr>
              <a:t> provides the global modeling community with a new tool to easily create highly customizable maps based on simple tabular data without prior GIS knowledge. This figure shows an example of plotting hypothetical data for several countries in the European Union compared across four different hypothetical climate scenarios. This can be achieved with only a few lines of code in </a:t>
            </a:r>
            <a:r>
              <a:rPr lang="en-US" altLang="en-US" sz="1200" b="1" dirty="0" err="1">
                <a:solidFill>
                  <a:srgbClr val="0000FF"/>
                </a:solidFill>
                <a:latin typeface="Arial" panose="020B0604020202020204" pitchFamily="34" charset="0"/>
              </a:rPr>
              <a:t>rmap</a:t>
            </a:r>
            <a:r>
              <a:rPr lang="en-US" altLang="en-US" sz="1200" b="1" dirty="0">
                <a:solidFill>
                  <a:srgbClr val="0000FF"/>
                </a:solidFill>
                <a:latin typeface="Arial" panose="020B0604020202020204" pitchFamily="34" charset="0"/>
              </a:rPr>
              <a:t> .</a:t>
            </a:r>
          </a:p>
        </p:txBody>
      </p:sp>
    </p:spTree>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04F155D124A184C9BF1B50050B51435" ma:contentTypeVersion="9" ma:contentTypeDescription="Create a new document." ma:contentTypeScope="" ma:versionID="76b66b382f32239fb8eb5587618611d5">
  <xsd:schema xmlns:xsd="http://www.w3.org/2001/XMLSchema" xmlns:xs="http://www.w3.org/2001/XMLSchema" xmlns:p="http://schemas.microsoft.com/office/2006/metadata/properties" xmlns:ns3="964f4f91-4ecc-4750-a526-be4b92b86cea" xmlns:ns4="9e4d5393-76ff-473a-9772-6626c388b195" targetNamespace="http://schemas.microsoft.com/office/2006/metadata/properties" ma:root="true" ma:fieldsID="e0e6ef770c664e67c80b30f37b1af245" ns3:_="" ns4:_="">
    <xsd:import namespace="964f4f91-4ecc-4750-a526-be4b92b86cea"/>
    <xsd:import namespace="9e4d5393-76ff-473a-9772-6626c388b195"/>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4f4f91-4ecc-4750-a526-be4b92b86c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e4d5393-76ff-473a-9772-6626c388b19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BE6DA58-8AF5-4706-8AC7-89C123262C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4f4f91-4ecc-4750-a526-be4b92b86cea"/>
    <ds:schemaRef ds:uri="9e4d5393-76ff-473a-9772-6626c388b19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A57D9F0-2B85-430B-8843-0027C0E6F07C}">
  <ds:schemaRefs>
    <ds:schemaRef ds:uri="http://purl.org/dc/elements/1.1/"/>
    <ds:schemaRef ds:uri="http://purl.org/dc/terms/"/>
    <ds:schemaRef ds:uri="http://schemas.microsoft.com/office/2006/metadata/properties"/>
    <ds:schemaRef ds:uri="http://schemas.openxmlformats.org/package/2006/metadata/core-properties"/>
    <ds:schemaRef ds:uri="http://www.w3.org/XML/1998/namespace"/>
    <ds:schemaRef ds:uri="9e4d5393-76ff-473a-9772-6626c388b195"/>
    <ds:schemaRef ds:uri="http://schemas.microsoft.com/office/2006/documentManagement/types"/>
    <ds:schemaRef ds:uri="http://purl.org/dc/dcmitype/"/>
    <ds:schemaRef ds:uri="http://schemas.microsoft.com/office/infopath/2007/PartnerControls"/>
    <ds:schemaRef ds:uri="964f4f91-4ecc-4750-a526-be4b92b86cea"/>
  </ds:schemaRefs>
</ds:datastoreItem>
</file>

<file path=customXml/itemProps3.xml><?xml version="1.0" encoding="utf-8"?>
<ds:datastoreItem xmlns:ds="http://schemas.openxmlformats.org/officeDocument/2006/customXml" ds:itemID="{2C74935E-4390-47DD-99CE-60A5373B7B5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7154</TotalTime>
  <Words>309</Words>
  <Application>Microsoft Office PowerPoint</Application>
  <PresentationFormat>Widescreen</PresentationFormat>
  <Paragraphs>15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L;Editor</dc:creator>
  <cp:lastModifiedBy>Mundy, Beth E</cp:lastModifiedBy>
  <cp:revision>14</cp:revision>
  <cp:lastPrinted>2011-05-11T17:30:12Z</cp:lastPrinted>
  <dcterms:created xsi:type="dcterms:W3CDTF">2017-11-02T21:19:41Z</dcterms:created>
  <dcterms:modified xsi:type="dcterms:W3CDTF">2022-12-02T16:34:55Z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0x010100904F155D124A184C9BF1B50050B51435</vt:lpwstr>
  </property>
  <property fmtid="{D5CDD505-2E9C-101B-9397-08002B2CF9AE}" pid="4" name="Order">
    <vt:r8>3400</vt:r8>
  </property>
</Properties>
</file>