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0"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F66728-70D0-DD00-7A9A-730D37F494C5}" name="Binsted, Matthew T" initials="BMT" userId="S::matthew.binsted@pnnl.gov::c7da1a4d-51f4-4da2-9270-a2893e466313" providerId="AD"/>
  <p188:author id="{DB5AD34E-5652-42CD-630E-89AC5A58264C}" name="Sen, Kacoli" initials="SK" userId="S::kacoli.sen@pnnl.gov::b06ef3b8-9684-4d79-871b-2ad1237d05b5" providerId="AD"/>
  <p188:author id="{91A9895A-2F7A-A274-93E4-20272CFE8043}" name="Mundy, Beth E" initials="MBE" userId="S::beth.mundy@pnnl.gov::09c03546-1d2d-4d82-89e1-bb5e2a2e687b" providerId="AD"/>
  <p188:author id="{30058660-4E16-8844-4A6B-DEB3CC2F2EF3}" name="Zhang, Ying" initials="ZY" userId="S::ying.zhang@pnnl.gov::ab22f3cc-ef83-43d1-b115-1d5b6b0e51bc" providerId="AD"/>
  <p188:author id="{D04AEBAD-A7B8-3075-9AAB-08133B673BBB}" name="Wise, Marshall A" initials="WMA" userId="S::Marshall.Wise@pnnl.gov::d84c1332-f494-433f-b3f1-35d3dd92971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DE4642-9621-4F53-8CD1-12C19C397A2F}" v="1" dt="2023-02-22T18:48:27.3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0247" autoAdjust="0"/>
  </p:normalViewPr>
  <p:slideViewPr>
    <p:cSldViewPr>
      <p:cViewPr varScale="1">
        <p:scale>
          <a:sx n="98" d="100"/>
          <a:sy n="98" d="100"/>
        </p:scale>
        <p:origin x="144" y="51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5FDE4642-9621-4F53-8CD1-12C19C397A2F}"/>
    <pc:docChg chg="modSld">
      <pc:chgData name="Mundy, Beth E" userId="09c03546-1d2d-4d82-89e1-bb5e2a2e687b" providerId="ADAL" clId="{5FDE4642-9621-4F53-8CD1-12C19C397A2F}" dt="2023-02-22T18:49:41.138" v="20" actId="6549"/>
      <pc:docMkLst>
        <pc:docMk/>
      </pc:docMkLst>
      <pc:sldChg chg="modSp mod delCm modCm modNotesTx">
        <pc:chgData name="Mundy, Beth E" userId="09c03546-1d2d-4d82-89e1-bb5e2a2e687b" providerId="ADAL" clId="{5FDE4642-9621-4F53-8CD1-12C19C397A2F}" dt="2023-02-22T18:49:41.138" v="20" actId="6549"/>
        <pc:sldMkLst>
          <pc:docMk/>
          <pc:sldMk cId="984927831" sldId="260"/>
        </pc:sldMkLst>
        <pc:spChg chg="mod">
          <ac:chgData name="Mundy, Beth E" userId="09c03546-1d2d-4d82-89e1-bb5e2a2e687b" providerId="ADAL" clId="{5FDE4642-9621-4F53-8CD1-12C19C397A2F}" dt="2023-02-22T18:48:35.406" v="19" actId="6549"/>
          <ac:spMkLst>
            <pc:docMk/>
            <pc:sldMk cId="984927831" sldId="260"/>
            <ac:spMk id="3077" creationId="{00000000-0000-0000-0000-000000000000}"/>
          </ac:spMkLst>
        </pc:spChg>
        <pc:spChg chg="mod">
          <ac:chgData name="Mundy, Beth E" userId="09c03546-1d2d-4d82-89e1-bb5e2a2e687b" providerId="ADAL" clId="{5FDE4642-9621-4F53-8CD1-12C19C397A2F}" dt="2023-02-22T18:47:55.502" v="6" actId="20577"/>
          <ac:spMkLst>
            <pc:docMk/>
            <pc:sldMk cId="984927831" sldId="260"/>
            <ac:spMk id="307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2/22/2023</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4184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2/22/2023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2/22/2023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2/22/2023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2/22/2023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2/22/2023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2/22/2023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2/22/2023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2/22/2023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2/22/2023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2/22/2023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2/22/2023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2/22/2023</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676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90791" y="816111"/>
            <a:ext cx="5105399" cy="547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lnSpc>
                <a:spcPts val="1600"/>
              </a:lnSpc>
              <a:spcBef>
                <a:spcPts val="0"/>
              </a:spcBef>
              <a:spcAft>
                <a:spcPts val="600"/>
              </a:spcAft>
              <a:defRPr/>
            </a:pPr>
            <a:r>
              <a:rPr lang="en-US" sz="1600" b="1" dirty="0"/>
              <a:t>Objective</a:t>
            </a:r>
          </a:p>
          <a:p>
            <a:pPr marL="285750" indent="-285750">
              <a:lnSpc>
                <a:spcPts val="1600"/>
              </a:lnSpc>
              <a:spcBef>
                <a:spcPts val="0"/>
              </a:spcBef>
              <a:spcAft>
                <a:spcPts val="600"/>
              </a:spcAft>
              <a:buFont typeface="Arial" pitchFamily="34" charset="0"/>
              <a:buChar char="●"/>
              <a:defRPr/>
            </a:pPr>
            <a:r>
              <a:rPr lang="en-US" sz="1400" dirty="0"/>
              <a:t>Implement dynamic hydropower expansion in the Global Change Analysis Model (GCAM) to project future hydropower production across river basins and explore hydropower’s role in evolving energy systems under alternative scenarios</a:t>
            </a:r>
          </a:p>
          <a:p>
            <a:pPr marL="285750" indent="-285750">
              <a:lnSpc>
                <a:spcPts val="1600"/>
              </a:lnSpc>
              <a:spcBef>
                <a:spcPts val="0"/>
              </a:spcBef>
              <a:spcAft>
                <a:spcPts val="600"/>
              </a:spcAft>
              <a:buFont typeface="Arial" pitchFamily="34" charset="0"/>
              <a:buChar char="●"/>
              <a:defRPr/>
            </a:pPr>
            <a:endParaRPr lang="en-US" sz="1400" b="1" dirty="0"/>
          </a:p>
          <a:p>
            <a:pPr marL="231775" indent="-231775" algn="ctr">
              <a:lnSpc>
                <a:spcPts val="1600"/>
              </a:lnSpc>
              <a:spcBef>
                <a:spcPts val="0"/>
              </a:spcBef>
              <a:spcAft>
                <a:spcPts val="600"/>
              </a:spcAft>
              <a:defRPr/>
            </a:pPr>
            <a:r>
              <a:rPr lang="en-US" sz="1600" b="1" dirty="0"/>
              <a:t>Approach</a:t>
            </a:r>
          </a:p>
          <a:p>
            <a:pPr marL="285750" indent="-285750">
              <a:lnSpc>
                <a:spcPts val="1600"/>
              </a:lnSpc>
              <a:spcBef>
                <a:spcPts val="0"/>
              </a:spcBef>
              <a:spcAft>
                <a:spcPts val="600"/>
              </a:spcAft>
              <a:buFont typeface="Arial" pitchFamily="34" charset="0"/>
              <a:buChar char="●"/>
              <a:defRPr/>
            </a:pPr>
            <a:r>
              <a:rPr lang="en-US" sz="1400" dirty="0"/>
              <a:t>Collect necessary global input data, including river basin scale hydropower capacity and potential. </a:t>
            </a:r>
          </a:p>
          <a:p>
            <a:pPr marL="285750" indent="-285750">
              <a:lnSpc>
                <a:spcPts val="1600"/>
              </a:lnSpc>
              <a:spcBef>
                <a:spcPts val="0"/>
              </a:spcBef>
              <a:spcAft>
                <a:spcPts val="600"/>
              </a:spcAft>
              <a:buFont typeface="Arial" pitchFamily="34" charset="0"/>
              <a:buChar char="●"/>
              <a:defRPr/>
            </a:pPr>
            <a:r>
              <a:rPr lang="en-US" sz="1400" dirty="0"/>
              <a:t>Introduce hydropower technologies that can compete with other electricity generation technologies in GCAM.</a:t>
            </a:r>
          </a:p>
          <a:p>
            <a:pPr marL="285750" indent="-285750">
              <a:lnSpc>
                <a:spcPts val="1600"/>
              </a:lnSpc>
              <a:spcBef>
                <a:spcPts val="0"/>
              </a:spcBef>
              <a:spcAft>
                <a:spcPts val="600"/>
              </a:spcAft>
              <a:buFont typeface="Arial" pitchFamily="34" charset="0"/>
              <a:buChar char="●"/>
              <a:defRPr/>
            </a:pPr>
            <a:r>
              <a:rPr lang="en-US" sz="1400" dirty="0"/>
              <a:t>Design scenarios to explore the impact of demand, energy transition, and technology drivers on future hydropower production.</a:t>
            </a:r>
          </a:p>
          <a:p>
            <a:pPr marL="285750" indent="-285750">
              <a:lnSpc>
                <a:spcPts val="1600"/>
              </a:lnSpc>
              <a:spcBef>
                <a:spcPts val="0"/>
              </a:spcBef>
              <a:spcAft>
                <a:spcPts val="600"/>
              </a:spcAft>
              <a:buFont typeface="Arial" pitchFamily="34" charset="0"/>
              <a:buChar char="●"/>
              <a:defRPr/>
            </a:pPr>
            <a:endParaRPr lang="en-US" sz="1400" dirty="0"/>
          </a:p>
          <a:p>
            <a:pPr algn="ctr">
              <a:lnSpc>
                <a:spcPts val="1600"/>
              </a:lnSpc>
              <a:spcBef>
                <a:spcPts val="0"/>
              </a:spcBef>
              <a:spcAft>
                <a:spcPts val="600"/>
              </a:spcAft>
            </a:pPr>
            <a:r>
              <a:rPr lang="en-US" altLang="en-US" sz="1600" b="1" dirty="0"/>
              <a:t>Impact</a:t>
            </a:r>
          </a:p>
          <a:p>
            <a:pPr marL="283464" indent="-283464">
              <a:lnSpc>
                <a:spcPts val="1600"/>
              </a:lnSpc>
              <a:spcBef>
                <a:spcPts val="0"/>
              </a:spcBef>
              <a:spcAft>
                <a:spcPts val="600"/>
              </a:spcAft>
              <a:buFont typeface="Arial" panose="020B0604020202020204" pitchFamily="34" charset="0"/>
              <a:buChar char="●"/>
            </a:pPr>
            <a:r>
              <a:rPr lang="en-US" altLang="en-US" sz="1400" dirty="0"/>
              <a:t>No previous studies were identified that implemented basin-scale endogenous hydropower expansion in a global multi-sector model, making this work the first known example.</a:t>
            </a:r>
          </a:p>
          <a:p>
            <a:pPr marL="283464" indent="-283464">
              <a:lnSpc>
                <a:spcPts val="1600"/>
              </a:lnSpc>
              <a:spcBef>
                <a:spcPts val="0"/>
              </a:spcBef>
              <a:spcAft>
                <a:spcPts val="600"/>
              </a:spcAft>
              <a:buFont typeface="Arial" panose="020B0604020202020204" pitchFamily="34" charset="0"/>
              <a:buChar char="●"/>
            </a:pPr>
            <a:r>
              <a:rPr lang="en-US" altLang="en-US" sz="1400" dirty="0"/>
              <a:t>There is ample potential for hydropower to expand at the global level, but hydropower expansion will be constrained by resource availability, resource location, and cost in ways that limit its growth relative to other technologies.</a:t>
            </a:r>
            <a:endParaRPr lang="en-US" sz="1400" dirty="0"/>
          </a:p>
        </p:txBody>
      </p:sp>
      <p:sp>
        <p:nvSpPr>
          <p:cNvPr id="3076" name="Rectangle 5"/>
          <p:cNvSpPr>
            <a:spLocks noChangeArrowheads="1"/>
          </p:cNvSpPr>
          <p:nvPr/>
        </p:nvSpPr>
        <p:spPr bwMode="auto">
          <a:xfrm>
            <a:off x="0" y="0"/>
            <a:ext cx="12192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800" b="1" dirty="0">
                <a:solidFill>
                  <a:srgbClr val="000000"/>
                </a:solidFill>
                <a:latin typeface="Arial" panose="020B0604020202020204" pitchFamily="34" charset="0"/>
              </a:rPr>
              <a:t>Long-Term Basin-Scale Hydropower Expansion under Alternative Scenarios</a:t>
            </a:r>
          </a:p>
        </p:txBody>
      </p:sp>
      <p:sp>
        <p:nvSpPr>
          <p:cNvPr id="3077" name="Text Box 6"/>
          <p:cNvSpPr txBox="1">
            <a:spLocks noChangeArrowheads="1"/>
          </p:cNvSpPr>
          <p:nvPr/>
        </p:nvSpPr>
        <p:spPr bwMode="auto">
          <a:xfrm>
            <a:off x="76200" y="6407496"/>
            <a:ext cx="12039600" cy="4001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000" dirty="0">
                <a:ea typeface="Times New Roman" panose="02020603050405020304" pitchFamily="18" charset="0"/>
              </a:rPr>
              <a:t> Zhang, Y., M. </a:t>
            </a:r>
            <a:r>
              <a:rPr lang="en-US" sz="1000" dirty="0" err="1">
                <a:ea typeface="Times New Roman" panose="02020603050405020304" pitchFamily="18" charset="0"/>
              </a:rPr>
              <a:t>Binsted</a:t>
            </a:r>
            <a:r>
              <a:rPr lang="en-US" sz="1000" dirty="0">
                <a:ea typeface="Times New Roman" panose="02020603050405020304" pitchFamily="18" charset="0"/>
              </a:rPr>
              <a:t>, G. Iyer, S. Kim, T. Wild, and M. Zhao. “Long-Term Basin-Scale Hydropower Expansion under Alternative Scenarios in a Global Multisector Model.” </a:t>
            </a:r>
            <a:r>
              <a:rPr lang="en-US" sz="1000" i="1" dirty="0">
                <a:ea typeface="Times New Roman" panose="02020603050405020304" pitchFamily="18" charset="0"/>
              </a:rPr>
              <a:t>Environmental Research Letters</a:t>
            </a:r>
            <a:r>
              <a:rPr lang="en-US" sz="1000" dirty="0">
                <a:ea typeface="Times New Roman" panose="02020603050405020304" pitchFamily="18" charset="0"/>
              </a:rPr>
              <a:t>, 17(11), 114029 (2022). [DOI: 10.1088/1748-9326/ac9ac9]</a:t>
            </a:r>
            <a:endParaRPr lang="en-US" sz="1000" strike="sngStrike" dirty="0">
              <a:ea typeface="Times New Roman" panose="02020603050405020304" pitchFamily="18" charset="0"/>
            </a:endParaRPr>
          </a:p>
        </p:txBody>
      </p:sp>
      <p:pic>
        <p:nvPicPr>
          <p:cNvPr id="3" name="Picture 2">
            <a:extLst>
              <a:ext uri="{FF2B5EF4-FFF2-40B4-BE49-F238E27FC236}">
                <a16:creationId xmlns:a16="http://schemas.microsoft.com/office/drawing/2014/main" id="{8AD725B8-BE42-4DC1-A270-6D158243E2EF}"/>
              </a:ext>
            </a:extLst>
          </p:cNvPr>
          <p:cNvPicPr>
            <a:picLocks noChangeAspect="1"/>
          </p:cNvPicPr>
          <p:nvPr/>
        </p:nvPicPr>
        <p:blipFill rotWithShape="1">
          <a:blip r:embed="rId3"/>
          <a:srcRect b="14391"/>
          <a:stretch/>
        </p:blipFill>
        <p:spPr>
          <a:xfrm>
            <a:off x="6553200" y="501808"/>
            <a:ext cx="4789642" cy="4908690"/>
          </a:xfrm>
          <a:prstGeom prst="rect">
            <a:avLst/>
          </a:prstGeom>
        </p:spPr>
      </p:pic>
      <p:sp>
        <p:nvSpPr>
          <p:cNvPr id="3078" name="TextBox 9"/>
          <p:cNvSpPr txBox="1">
            <a:spLocks noChangeArrowheads="1"/>
          </p:cNvSpPr>
          <p:nvPr/>
        </p:nvSpPr>
        <p:spPr bwMode="auto">
          <a:xfrm>
            <a:off x="5486400" y="5410498"/>
            <a:ext cx="6629400" cy="977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150" b="1" dirty="0">
                <a:solidFill>
                  <a:srgbClr val="0000FF"/>
                </a:solidFill>
                <a:latin typeface="Arial" panose="020B0604020202020204" pitchFamily="34" charset="0"/>
              </a:rPr>
              <a:t>Basin-scale hydropower expansion, generation, and resource utilization in 2050, as projected with GCAM under the reference scenario. Much of the global hydropower growth over the next three decades is projected to be driven by a few key basins. In general, projection shows most basins in Europe, the Middle East, Southern India, and some basins in the eastern United States as highly exploited in 2050.</a:t>
            </a:r>
          </a:p>
        </p:txBody>
      </p:sp>
    </p:spTree>
    <p:extLst>
      <p:ext uri="{BB962C8B-B14F-4D97-AF65-F5344CB8AC3E}">
        <p14:creationId xmlns:p14="http://schemas.microsoft.com/office/powerpoint/2010/main" val="984927831"/>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04F155D124A184C9BF1B50050B51435" ma:contentTypeVersion="9" ma:contentTypeDescription="Create a new document." ma:contentTypeScope="" ma:versionID="76b66b382f32239fb8eb5587618611d5">
  <xsd:schema xmlns:xsd="http://www.w3.org/2001/XMLSchema" xmlns:xs="http://www.w3.org/2001/XMLSchema" xmlns:p="http://schemas.microsoft.com/office/2006/metadata/properties" xmlns:ns3="964f4f91-4ecc-4750-a526-be4b92b86cea" xmlns:ns4="9e4d5393-76ff-473a-9772-6626c388b195" targetNamespace="http://schemas.microsoft.com/office/2006/metadata/properties" ma:root="true" ma:fieldsID="e0e6ef770c664e67c80b30f37b1af245" ns3:_="" ns4:_="">
    <xsd:import namespace="964f4f91-4ecc-4750-a526-be4b92b86cea"/>
    <xsd:import namespace="9e4d5393-76ff-473a-9772-6626c388b19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4f4f91-4ecc-4750-a526-be4b92b86c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e4d5393-76ff-473a-9772-6626c388b19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2.xml><?xml version="1.0" encoding="utf-8"?>
<ds:datastoreItem xmlns:ds="http://schemas.openxmlformats.org/officeDocument/2006/customXml" ds:itemID="{CBE6DA58-8AF5-4706-8AC7-89C123262C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4f4f91-4ecc-4750-a526-be4b92b86cea"/>
    <ds:schemaRef ds:uri="9e4d5393-76ff-473a-9772-6626c388b1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57D9F0-2B85-430B-8843-0027C0E6F07C}">
  <ds:schemaRefs>
    <ds:schemaRef ds:uri="http://purl.org/dc/elements/1.1/"/>
    <ds:schemaRef ds:uri="http://purl.org/dc/terms/"/>
    <ds:schemaRef ds:uri="http://schemas.microsoft.com/office/2006/metadata/properties"/>
    <ds:schemaRef ds:uri="http://schemas.openxmlformats.org/package/2006/metadata/core-properties"/>
    <ds:schemaRef ds:uri="http://www.w3.org/XML/1998/namespace"/>
    <ds:schemaRef ds:uri="9e4d5393-76ff-473a-9772-6626c388b195"/>
    <ds:schemaRef ds:uri="http://schemas.microsoft.com/office/2006/documentManagement/types"/>
    <ds:schemaRef ds:uri="http://purl.org/dc/dcmitype/"/>
    <ds:schemaRef ds:uri="http://schemas.microsoft.com/office/infopath/2007/PartnerControls"/>
    <ds:schemaRef ds:uri="964f4f91-4ecc-4750-a526-be4b92b86cea"/>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7199</TotalTime>
  <Words>287</Words>
  <Application>Microsoft Office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L;Editor</dc:creator>
  <cp:lastModifiedBy>Mundy, Beth E</cp:lastModifiedBy>
  <cp:revision>12</cp:revision>
  <cp:lastPrinted>2011-05-11T17:30:12Z</cp:lastPrinted>
  <dcterms:created xsi:type="dcterms:W3CDTF">2017-11-02T21:19:41Z</dcterms:created>
  <dcterms:modified xsi:type="dcterms:W3CDTF">2023-02-22T18:49:51Z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0x010100904F155D124A184C9BF1B50050B51435</vt:lpwstr>
  </property>
  <property fmtid="{D5CDD505-2E9C-101B-9397-08002B2CF9AE}" pid="4" name="Order">
    <vt:r8>3400</vt:r8>
  </property>
</Properties>
</file>