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3F7F10-04A2-ADCF-9C19-22A8AC7A0A17}" name="Wan, Hui" initials="HW" userId="S::Hui.Wan@pnnl.gov::72e2a99e-bd7a-4866-93e5-81e1fb7306cb" providerId="AD"/>
  <p188:author id="{25BB4C1E-DAB8-ED40-C67F-8996800FA38B}" name="Zhang, Shixuan" initials="" userId="S::shixuan.zhang@pnnl.gov::7936aca5-58c2-4b47-878c-71e2bc4717e6"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7786DE-B78C-4AEC-8E81-B0C1DD9CF6EA}" v="1" dt="2023-07-05T21:20:12.0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6807" autoAdjust="0"/>
  </p:normalViewPr>
  <p:slideViewPr>
    <p:cSldViewPr>
      <p:cViewPr varScale="1">
        <p:scale>
          <a:sx n="128" d="100"/>
          <a:sy n="128" d="100"/>
        </p:scale>
        <p:origin x="162"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B07786DE-B78C-4AEC-8E81-B0C1DD9CF6EA}"/>
    <pc:docChg chg="modSld">
      <pc:chgData name="Mundy, Beth E" userId="09c03546-1d2d-4d82-89e1-bb5e2a2e687b" providerId="ADAL" clId="{B07786DE-B78C-4AEC-8E81-B0C1DD9CF6EA}" dt="2023-07-05T21:20:12.077" v="7" actId="207"/>
      <pc:docMkLst>
        <pc:docMk/>
      </pc:docMkLst>
      <pc:sldChg chg="modSp mod">
        <pc:chgData name="Mundy, Beth E" userId="09c03546-1d2d-4d82-89e1-bb5e2a2e687b" providerId="ADAL" clId="{B07786DE-B78C-4AEC-8E81-B0C1DD9CF6EA}" dt="2023-07-05T21:20:12.077" v="7" actId="207"/>
        <pc:sldMkLst>
          <pc:docMk/>
          <pc:sldMk cId="0" sldId="258"/>
        </pc:sldMkLst>
        <pc:spChg chg="mod">
          <ac:chgData name="Mundy, Beth E" userId="09c03546-1d2d-4d82-89e1-bb5e2a2e687b" providerId="ADAL" clId="{B07786DE-B78C-4AEC-8E81-B0C1DD9CF6EA}" dt="2023-07-05T21:20:12.077" v="7" actId="207"/>
          <ac:spMkLst>
            <pc:docMk/>
            <pc:sldMk cId="0" sldId="258"/>
            <ac:spMk id="3075" creationId="{00000000-0000-0000-0000-000000000000}"/>
          </ac:spMkLst>
        </pc:spChg>
      </pc:sldChg>
    </pc:docChg>
  </pc:docChgLst>
  <pc:docChgLst>
    <pc:chgData name="Mundy, Beth E" userId="09c03546-1d2d-4d82-89e1-bb5e2a2e687b" providerId="ADAL" clId="{99C6ACD1-3DA3-4FC0-8EB1-C7647512F437}"/>
    <pc:docChg chg="modSld">
      <pc:chgData name="Mundy, Beth E" userId="09c03546-1d2d-4d82-89e1-bb5e2a2e687b" providerId="ADAL" clId="{99C6ACD1-3DA3-4FC0-8EB1-C7647512F437}" dt="2023-06-28T20:49:49.738" v="7" actId="2711"/>
      <pc:docMkLst>
        <pc:docMk/>
      </pc:docMkLst>
      <pc:sldChg chg="modSp mod">
        <pc:chgData name="Mundy, Beth E" userId="09c03546-1d2d-4d82-89e1-bb5e2a2e687b" providerId="ADAL" clId="{99C6ACD1-3DA3-4FC0-8EB1-C7647512F437}" dt="2023-06-28T20:49:49.738" v="7" actId="2711"/>
        <pc:sldMkLst>
          <pc:docMk/>
          <pc:sldMk cId="0" sldId="258"/>
        </pc:sldMkLst>
        <pc:spChg chg="mod">
          <ac:chgData name="Mundy, Beth E" userId="09c03546-1d2d-4d82-89e1-bb5e2a2e687b" providerId="ADAL" clId="{99C6ACD1-3DA3-4FC0-8EB1-C7647512F437}" dt="2023-06-28T20:49:40.866" v="6" actId="2711"/>
          <ac:spMkLst>
            <pc:docMk/>
            <pc:sldMk cId="0" sldId="258"/>
            <ac:spMk id="3075" creationId="{00000000-0000-0000-0000-000000000000}"/>
          </ac:spMkLst>
        </pc:spChg>
        <pc:spChg chg="mod">
          <ac:chgData name="Mundy, Beth E" userId="09c03546-1d2d-4d82-89e1-bb5e2a2e687b" providerId="ADAL" clId="{99C6ACD1-3DA3-4FC0-8EB1-C7647512F437}" dt="2023-06-28T20:49:49.738" v="7" actId="2711"/>
          <ac:spMkLst>
            <pc:docMk/>
            <pc:sldMk cId="0" sldId="258"/>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7/5/2023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7/5/2023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7/5/2023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7/5/2023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7/5/2023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7/5/2023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7/5/2023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7/5/2023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7/5/2023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7/5/2023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7/5/2023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7/5/2023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7/5/2023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3MS003633"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75846" y="1295400"/>
            <a:ext cx="523435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latin typeface="+mj-lt"/>
              </a:rPr>
              <a:t>Objective</a:t>
            </a:r>
          </a:p>
          <a:p>
            <a:pPr marL="285750" indent="-285750">
              <a:spcBef>
                <a:spcPct val="15000"/>
              </a:spcBef>
              <a:buFont typeface="Arial" pitchFamily="34" charset="0"/>
              <a:buChar char="●"/>
              <a:defRPr/>
            </a:pPr>
            <a:r>
              <a:rPr lang="en-US" sz="1400" dirty="0">
                <a:latin typeface="+mj-lt"/>
              </a:rPr>
              <a:t>Detect and address pathologies in the numerical algorithms used in a sophisticated parameterization of turbulence and clouds.</a:t>
            </a:r>
          </a:p>
          <a:p>
            <a:pPr>
              <a:spcBef>
                <a:spcPct val="15000"/>
              </a:spcBef>
              <a:defRPr/>
            </a:pPr>
            <a:endParaRPr lang="en-US" sz="1400" b="1" dirty="0">
              <a:latin typeface="+mj-lt"/>
            </a:endParaRPr>
          </a:p>
          <a:p>
            <a:pPr marL="231775" indent="-231775" algn="ctr">
              <a:spcBef>
                <a:spcPct val="15000"/>
              </a:spcBef>
              <a:defRPr/>
            </a:pPr>
            <a:r>
              <a:rPr lang="en-US" sz="1600" b="1" dirty="0">
                <a:latin typeface="+mj-lt"/>
              </a:rPr>
              <a:t>Approach</a:t>
            </a:r>
          </a:p>
          <a:p>
            <a:pPr marL="285750" indent="-285750">
              <a:spcBef>
                <a:spcPct val="15000"/>
              </a:spcBef>
              <a:buFont typeface="Arial" pitchFamily="34" charset="0"/>
              <a:buChar char="●"/>
              <a:defRPr/>
            </a:pPr>
            <a:r>
              <a:rPr lang="en-US" sz="1400" dirty="0">
                <a:latin typeface="+mj-lt"/>
              </a:rPr>
              <a:t>Apply convergence testing to single-column simulations of four representative test cases covering a diverse range of weather and cloud regimes.</a:t>
            </a:r>
          </a:p>
          <a:p>
            <a:pPr marL="285750" indent="-285750">
              <a:spcBef>
                <a:spcPct val="15000"/>
              </a:spcBef>
              <a:buFont typeface="Arial" pitchFamily="34" charset="0"/>
              <a:buChar char="●"/>
              <a:defRPr/>
            </a:pPr>
            <a:r>
              <a:rPr lang="en-US" sz="1400" dirty="0">
                <a:latin typeface="+mj-lt"/>
              </a:rPr>
              <a:t>Use resolution convergence to guide the reformulation of  numerical algorithms.</a:t>
            </a:r>
          </a:p>
          <a:p>
            <a:pPr>
              <a:spcBef>
                <a:spcPct val="15000"/>
              </a:spcBef>
              <a:defRPr/>
            </a:pPr>
            <a:r>
              <a:rPr lang="en-US" sz="1400" dirty="0">
                <a:latin typeface="+mj-lt"/>
              </a:rPr>
              <a:t> </a:t>
            </a:r>
          </a:p>
          <a:p>
            <a:pPr algn="ctr" eaLnBrk="1" hangingPunct="1">
              <a:spcBef>
                <a:spcPct val="15000"/>
              </a:spcBef>
              <a:buFontTx/>
              <a:buNone/>
            </a:pPr>
            <a:r>
              <a:rPr lang="en-US" altLang="en-US" sz="1600" b="1" dirty="0">
                <a:latin typeface="+mj-lt"/>
              </a:rPr>
              <a:t>Impact</a:t>
            </a:r>
          </a:p>
          <a:p>
            <a:pPr marL="285750" indent="-285750">
              <a:spcBef>
                <a:spcPct val="15000"/>
              </a:spcBef>
              <a:buFont typeface="Arial" pitchFamily="34" charset="0"/>
              <a:buChar char="●"/>
              <a:defRPr/>
            </a:pPr>
            <a:r>
              <a:rPr lang="en-US" sz="1400" dirty="0">
                <a:latin typeface="+mj-lt"/>
              </a:rPr>
              <a:t>Proper behavior of numerical models in convergence tests is a necessary foundation for further work to increase numerical accuracy and improve computational efficiency.</a:t>
            </a:r>
          </a:p>
          <a:p>
            <a:pPr marL="283464" indent="-283464">
              <a:spcBef>
                <a:spcPct val="15000"/>
              </a:spcBef>
              <a:buFont typeface="Arial" panose="020B0604020202020204" pitchFamily="34" charset="0"/>
              <a:buChar char="●"/>
            </a:pPr>
            <a:r>
              <a:rPr lang="en-US" sz="1400" dirty="0">
                <a:latin typeface="+mj-lt"/>
              </a:rPr>
              <a:t>Both the method of testing and specific pathologies detected are expected to be relevant to other atmospheric models across the climate research community. </a:t>
            </a:r>
          </a:p>
        </p:txBody>
      </p:sp>
      <p:sp>
        <p:nvSpPr>
          <p:cNvPr id="3076" name="Rectangle 5"/>
          <p:cNvSpPr>
            <a:spLocks noChangeArrowheads="1"/>
          </p:cNvSpPr>
          <p:nvPr/>
        </p:nvSpPr>
        <p:spPr bwMode="auto">
          <a:xfrm>
            <a:off x="99646" y="46612"/>
            <a:ext cx="12115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2800" b="1" dirty="0">
                <a:latin typeface="Arial" panose="020B0604020202020204" pitchFamily="34" charset="0"/>
              </a:rPr>
              <a:t>Applying a Mathematical Diagnostic Tool to Detect Numerical Pathologies in Atmospheric Physics Parameterizations </a:t>
            </a:r>
          </a:p>
        </p:txBody>
      </p:sp>
      <p:sp>
        <p:nvSpPr>
          <p:cNvPr id="3077" name="Text Box 6"/>
          <p:cNvSpPr txBox="1">
            <a:spLocks noChangeArrowheads="1"/>
          </p:cNvSpPr>
          <p:nvPr/>
        </p:nvSpPr>
        <p:spPr bwMode="auto">
          <a:xfrm>
            <a:off x="228600" y="6099721"/>
            <a:ext cx="5304638"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dirty="0">
                <a:solidFill>
                  <a:srgbClr val="000000"/>
                </a:solidFill>
                <a:latin typeface="+mj-lt"/>
              </a:rPr>
              <a:t>Zhang, S., </a:t>
            </a:r>
            <a:r>
              <a:rPr lang="en-US" sz="1000" dirty="0" err="1">
                <a:solidFill>
                  <a:srgbClr val="000000"/>
                </a:solidFill>
                <a:latin typeface="+mj-lt"/>
              </a:rPr>
              <a:t>Vogl</a:t>
            </a:r>
            <a:r>
              <a:rPr lang="en-US" sz="1000" dirty="0">
                <a:solidFill>
                  <a:srgbClr val="000000"/>
                </a:solidFill>
                <a:latin typeface="+mj-lt"/>
              </a:rPr>
              <a:t>, C. J., Larson, V. E., Bui, Q. M., Wan, H., Rasch, P. J., and Woodward, C. S. ”Removing numerical pathologies in a turbulence parameterization through convergence testing.” </a:t>
            </a:r>
            <a:r>
              <a:rPr lang="en-US" sz="1000" i="1" dirty="0">
                <a:solidFill>
                  <a:srgbClr val="000000"/>
                </a:solidFill>
                <a:latin typeface="+mj-lt"/>
              </a:rPr>
              <a:t>Journal of Advances in Modeling Earth Systems,</a:t>
            </a:r>
            <a:r>
              <a:rPr lang="en-US" sz="1000" dirty="0">
                <a:solidFill>
                  <a:srgbClr val="000000"/>
                </a:solidFill>
                <a:latin typeface="+mj-lt"/>
              </a:rPr>
              <a:t> </a:t>
            </a:r>
            <a:r>
              <a:rPr lang="en-US" sz="1000" b="1" dirty="0">
                <a:solidFill>
                  <a:srgbClr val="000000"/>
                </a:solidFill>
                <a:latin typeface="+mj-lt"/>
              </a:rPr>
              <a:t>15, </a:t>
            </a:r>
            <a:r>
              <a:rPr lang="en-US" sz="1000" dirty="0">
                <a:solidFill>
                  <a:srgbClr val="000000"/>
                </a:solidFill>
                <a:latin typeface="+mj-lt"/>
              </a:rPr>
              <a:t>e2023MS003633 (2023). [DOI: </a:t>
            </a:r>
            <a:r>
              <a:rPr lang="en-US" sz="1000" dirty="0">
                <a:solidFill>
                  <a:srgbClr val="000000"/>
                </a:solidFill>
                <a:latin typeface="+mj-lt"/>
                <a:hlinkClick r:id="rId3"/>
              </a:rPr>
              <a:t>10.1029/2023MS003633</a:t>
            </a:r>
            <a:r>
              <a:rPr lang="en-US" sz="1000" dirty="0">
                <a:solidFill>
                  <a:srgbClr val="000000"/>
                </a:solidFill>
                <a:latin typeface="+mj-lt"/>
              </a:rPr>
              <a:t>]</a:t>
            </a:r>
          </a:p>
        </p:txBody>
      </p:sp>
      <p:sp>
        <p:nvSpPr>
          <p:cNvPr id="3078" name="TextBox 9"/>
          <p:cNvSpPr txBox="1">
            <a:spLocks noChangeArrowheads="1"/>
          </p:cNvSpPr>
          <p:nvPr/>
        </p:nvSpPr>
        <p:spPr bwMode="auto">
          <a:xfrm>
            <a:off x="6553200" y="5715000"/>
            <a:ext cx="5257800"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100" b="1" dirty="0">
                <a:solidFill>
                  <a:srgbClr val="0000FF"/>
                </a:solidFill>
                <a:latin typeface="Arial" panose="020B0604020202020204" pitchFamily="34" charset="0"/>
              </a:rPr>
              <a:t>Upper row: pathologies in model equations and discretization lead to unphysical oscillations (a) and degraded convergence (b) in simulations of cumulus clouds (Barbados Oceanographic and Meteorological Experiment, or BOMEX, test case). Removing the pathologies leads to more physical solutions (c) with the expected first-order convergence (d). </a:t>
            </a:r>
            <a:endParaRPr lang="en-US" altLang="en-US" sz="1100" b="1" dirty="0">
              <a:solidFill>
                <a:srgbClr val="0000FF"/>
              </a:solidFill>
              <a:latin typeface="Arial" panose="020B0604020202020204" pitchFamily="34" charset="0"/>
            </a:endParaRPr>
          </a:p>
        </p:txBody>
      </p:sp>
      <p:pic>
        <p:nvPicPr>
          <p:cNvPr id="10" name="Picture 9" descr="A picture containing text, screenshot, plot, diagram&#10;&#10;Description automatically generated">
            <a:extLst>
              <a:ext uri="{FF2B5EF4-FFF2-40B4-BE49-F238E27FC236}">
                <a16:creationId xmlns:a16="http://schemas.microsoft.com/office/drawing/2014/main" id="{2A4D393E-8A5A-B60D-3C94-8AEE8E77AF7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4600" y="1447800"/>
            <a:ext cx="5304638" cy="4099038"/>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purl.org/dc/dcmitype/"/>
    <ds:schemaRef ds:uri="9e4d5393-76ff-473a-9772-6626c388b195"/>
    <ds:schemaRef ds:uri="http://purl.org/dc/elements/1.1/"/>
    <ds:schemaRef ds:uri="http://schemas.microsoft.com/office/2006/metadata/properties"/>
    <ds:schemaRef ds:uri="http://purl.org/dc/terms/"/>
    <ds:schemaRef ds:uri="964f4f91-4ecc-4750-a526-be4b92b86cea"/>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10371</TotalTime>
  <Words>245</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27</cp:revision>
  <cp:lastPrinted>2011-05-11T17:30:12Z</cp:lastPrinted>
  <dcterms:created xsi:type="dcterms:W3CDTF">2017-11-02T21:19:41Z</dcterms:created>
  <dcterms:modified xsi:type="dcterms:W3CDTF">2023-07-05T21:20:18Z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