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FF10154-FB4E-128B-3EBB-5A9484DC441A}" name="Grasty, Sarah E" initials="GSE" userId="S::sarah.grasty@pnnl.gov::d843d92e-d185-4bdb-926c-410d7b5c1cf3" providerId="AD"/>
  <p188:author id="{67DD7A8B-7914-EF45-194D-63C47381F611}" name="Tackett, Susan M" initials="ST" userId="S::susan.tackett@pnnl.gov::167ce18c-b39f-4abc-bc03-028e1caa666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10E5C0-8AF7-405B-A025-1973886B6BC7}" v="5" dt="2024-11-15T22:41:17.1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9599" autoAdjust="0"/>
    <p:restoredTop sz="91293" autoAdjust="0"/>
  </p:normalViewPr>
  <p:slideViewPr>
    <p:cSldViewPr>
      <p:cViewPr varScale="1">
        <p:scale>
          <a:sx n="101" d="100"/>
          <a:sy n="101" d="100"/>
        </p:scale>
        <p:origin x="163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sty, Sarah E" userId="d843d92e-d185-4bdb-926c-410d7b5c1cf3" providerId="ADAL" clId="{4210E5C0-8AF7-405B-A025-1973886B6BC7}"/>
    <pc:docChg chg="modSld">
      <pc:chgData name="Grasty, Sarah E" userId="d843d92e-d185-4bdb-926c-410d7b5c1cf3" providerId="ADAL" clId="{4210E5C0-8AF7-405B-A025-1973886B6BC7}" dt="2024-11-15T22:41:17.172" v="4" actId="1036"/>
      <pc:docMkLst>
        <pc:docMk/>
      </pc:docMkLst>
      <pc:sldChg chg="modSp">
        <pc:chgData name="Grasty, Sarah E" userId="d843d92e-d185-4bdb-926c-410d7b5c1cf3" providerId="ADAL" clId="{4210E5C0-8AF7-405B-A025-1973886B6BC7}" dt="2024-11-15T22:41:17.172" v="4" actId="1036"/>
        <pc:sldMkLst>
          <pc:docMk/>
          <pc:sldMk cId="0" sldId="258"/>
        </pc:sldMkLst>
        <pc:spChg chg="mod">
          <ac:chgData name="Grasty, Sarah E" userId="d843d92e-d185-4bdb-926c-410d7b5c1cf3" providerId="ADAL" clId="{4210E5C0-8AF7-405B-A025-1973886B6BC7}" dt="2024-11-15T22:41:17.172" v="4" actId="1036"/>
          <ac:spMkLst>
            <pc:docMk/>
            <pc:sldMk cId="0" sldId="258"/>
            <ac:spMk id="307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11/15/2024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11/15/2024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11/15/2024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11/15/2024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11/15/2024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11/15/2024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11/15/2024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738426"/>
            <a:ext cx="5834666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Evaluate the representation of rain initiation, a process affecting aerosol’s cloud lifetime effects, in version two of the Energy Exascale Earth System Model (E3SMv2) using high-resolution modeling that explicitly resolves spatial variability in cloud properties and droplet collisional growth.</a:t>
            </a:r>
          </a:p>
          <a:p>
            <a:pPr>
              <a:spcBef>
                <a:spcPct val="15000"/>
              </a:spcBef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Generate an ensemble of high-resolution simulations covering various cloud regimes encountered in global climate models.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Compare the rate of new rain droplet formation, called an autoconversion rate, used in E3SM to that computed explicitly from the predicted cloud droplet size distributions.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Quantify the effects of spatial cloud variability on a horizontally averaged autoconversion rate.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Evaluation of the autoconversion representation is performed over a significantly broader range of conditions than has been done previously.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E3SM reasonably represents the overall rain droplet formation rate.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The model contains compensating errors in underestimated local rate and overestimated enhancement factor, which is aimed at accounting for unresolved, or </a:t>
            </a:r>
            <a:r>
              <a:rPr lang="en-US" altLang="en-US" sz="1400" dirty="0" err="1">
                <a:solidFill>
                  <a:srgbClr val="000000"/>
                </a:solidFill>
              </a:rPr>
              <a:t>subgrid</a:t>
            </a:r>
            <a:r>
              <a:rPr lang="en-US" altLang="en-US" sz="1400" dirty="0">
                <a:solidFill>
                  <a:srgbClr val="000000"/>
                </a:solidFill>
              </a:rPr>
              <a:t>, cloud variability. 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Enhancement factor in E3SM is overestimated due to neglecting horizontal variability in cloud droplet number concentration that is affected by aerosols.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0106" y="99938"/>
            <a:ext cx="1203189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b="1" dirty="0">
                <a:solidFill>
                  <a:srgbClr val="000000"/>
                </a:solidFill>
                <a:latin typeface="Arial" panose="020B0604020202020204" pitchFamily="34" charset="0"/>
              </a:rPr>
              <a:t>Spatial Heterogeneity of Clouds Impacts Rain Initiation in Global Models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096000" y="6288593"/>
            <a:ext cx="5966791" cy="430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solidFill>
                  <a:srgbClr val="000000"/>
                </a:solidFill>
                <a:latin typeface="+mn-lt"/>
              </a:rPr>
              <a:t>Ovchinnikov, M., et al. 2024. “Evaluation of autoconversion representation in E3SMv2 using an ensemble of large-eddy simulations of low-level warm clouds.” </a:t>
            </a:r>
            <a:r>
              <a:rPr lang="en-US" altLang="en-US" sz="1100" i="1" dirty="0">
                <a:solidFill>
                  <a:srgbClr val="000000"/>
                </a:solidFill>
                <a:latin typeface="+mn-lt"/>
              </a:rPr>
              <a:t>JAMES.</a:t>
            </a:r>
            <a:r>
              <a:rPr lang="en-US" altLang="en-US" sz="11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1100" dirty="0" err="1">
                <a:solidFill>
                  <a:srgbClr val="000000"/>
                </a:solidFill>
                <a:latin typeface="+mn-lt"/>
              </a:rPr>
              <a:t>doi</a:t>
            </a:r>
            <a:r>
              <a:rPr lang="en-US" altLang="en-US" sz="1100" dirty="0">
                <a:solidFill>
                  <a:srgbClr val="000000"/>
                </a:solidFill>
                <a:latin typeface="+mn-lt"/>
              </a:rPr>
              <a:t>: 10.1029/2024MS004280</a:t>
            </a:r>
            <a:r>
              <a:rPr lang="en-US" altLang="en-US" sz="800" dirty="0">
                <a:solidFill>
                  <a:srgbClr val="000000"/>
                </a:solidFill>
                <a:latin typeface="+mn-lt"/>
              </a:rPr>
              <a:t>.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181746" y="5334000"/>
            <a:ext cx="5857854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00" b="1" dirty="0">
                <a:solidFill>
                  <a:srgbClr val="0000FF"/>
                </a:solidFill>
                <a:latin typeface="+mn-lt"/>
              </a:rPr>
              <a:t>A strong spatial correlation between cloud water content (upper panels) and droplet number concentration (lower panels) has important consequences for rain initiation and must be accounted for in global models.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9484ED6-EF11-BC5F-C34E-73EB5AD78444}"/>
              </a:ext>
            </a:extLst>
          </p:cNvPr>
          <p:cNvGrpSpPr/>
          <p:nvPr/>
        </p:nvGrpSpPr>
        <p:grpSpPr>
          <a:xfrm>
            <a:off x="6453809" y="1016053"/>
            <a:ext cx="5209358" cy="4316479"/>
            <a:chOff x="6477000" y="898257"/>
            <a:chExt cx="5209358" cy="431647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A8EB404-01BA-E90F-36EA-25AB7057A82D}"/>
                </a:ext>
              </a:extLst>
            </p:cNvPr>
            <p:cNvSpPr/>
            <p:nvPr/>
          </p:nvSpPr>
          <p:spPr>
            <a:xfrm>
              <a:off x="6477000" y="898257"/>
              <a:ext cx="5209358" cy="431647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 descr="Graphical user interface&#10;&#10;Description automatically generated">
              <a:extLst>
                <a:ext uri="{FF2B5EF4-FFF2-40B4-BE49-F238E27FC236}">
                  <a16:creationId xmlns:a16="http://schemas.microsoft.com/office/drawing/2014/main" id="{9007747C-EA2D-98C0-338B-309EDDABB0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1800" y="1363279"/>
              <a:ext cx="4699000" cy="3786926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7D6DD98-08C3-C087-5473-F2232A2BB1EB}"/>
                </a:ext>
              </a:extLst>
            </p:cNvPr>
            <p:cNvSpPr txBox="1"/>
            <p:nvPr/>
          </p:nvSpPr>
          <p:spPr>
            <a:xfrm>
              <a:off x="6526620" y="1023236"/>
              <a:ext cx="51101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Simulated clouds over the Eastern North Atlantic observational site 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98D709B-32DA-7541-1D57-AD7A88E7EACE}"/>
                </a:ext>
              </a:extLst>
            </p:cNvPr>
            <p:cNvSpPr txBox="1"/>
            <p:nvPr/>
          </p:nvSpPr>
          <p:spPr>
            <a:xfrm>
              <a:off x="7368776" y="2667448"/>
              <a:ext cx="16704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/>
                <a:t>cloud water content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D902368-649A-77E2-F4F0-A78989E76B57}"/>
                </a:ext>
              </a:extLst>
            </p:cNvPr>
            <p:cNvSpPr txBox="1"/>
            <p:nvPr/>
          </p:nvSpPr>
          <p:spPr>
            <a:xfrm>
              <a:off x="7306258" y="4571783"/>
              <a:ext cx="18065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/>
                <a:t>droplet concentration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522C35C9ABB64B81B56AE93BD8121A" ma:contentTypeVersion="6" ma:contentTypeDescription="Create a new document." ma:contentTypeScope="" ma:versionID="9d624290c367736fe56a967e31f7a987">
  <xsd:schema xmlns:xsd="http://www.w3.org/2001/XMLSchema" xmlns:xs="http://www.w3.org/2001/XMLSchema" xmlns:p="http://schemas.microsoft.com/office/2006/metadata/properties" xmlns:ns2="34ce37e6-51e5-4700-bc4a-ee453d0b2e1a" targetNamespace="http://schemas.microsoft.com/office/2006/metadata/properties" ma:root="true" ma:fieldsID="2db02a63a5a8a8ad5401177501251ca7" ns2:_="">
    <xsd:import namespace="34ce37e6-51e5-4700-bc4a-ee453d0b2e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ce37e6-51e5-4700-bc4a-ee453d0b2e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E20CC44-E570-40E8-8322-8BE88B7D66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ce37e6-51e5-4700-bc4a-ee453d0b2e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57D9F0-2B85-430B-8843-0027C0E6F07C}">
  <ds:schemaRefs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34ce37e6-51e5-4700-bc4a-ee453d0b2e1a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13690</TotalTime>
  <Words>279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Grasty, Sarah E</cp:lastModifiedBy>
  <cp:revision>22</cp:revision>
  <cp:lastPrinted>2011-05-11T17:30:12Z</cp:lastPrinted>
  <dcterms:created xsi:type="dcterms:W3CDTF">2017-11-02T21:19:41Z</dcterms:created>
  <dcterms:modified xsi:type="dcterms:W3CDTF">2024-11-15T22:41:20Z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0x010100C4522C35C9ABB64B81B56AE93BD8121A</vt:lpwstr>
  </property>
  <property fmtid="{D5CDD505-2E9C-101B-9397-08002B2CF9AE}" pid="4" name="Order">
    <vt:r8>3400</vt:r8>
  </property>
</Properties>
</file>