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1CD312-CF8A-13A0-D325-3450E226B68B}" name="Campbell, Holly M" initials="CHM" userId="S::holly.campbell@pnnl.gov::c4d0878e-c000-43c1-808f-30e12e26e7a4" providerId="AD"/>
  <p188:author id="{91A9895A-2F7A-A274-93E4-20272CFE8043}" name="Mundy, Beth E" initials="MBE" userId="S::beth.mundy@pnnl.gov::09c03546-1d2d-4d82-89e1-bb5e2a2e687b" providerId="AD"/>
  <p188:author id="{FF98E296-4E75-F52C-E241-865484B898AF}" name="Cooper, Matthew G" initials="CMG" userId="S::matt.cooper@pnnl.gov::48ad9146-bb59-4dd7-b0be-7fe9f602041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6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5F839B-22D7-49D0-B3B5-70A869042790}" v="1" dt="2023-02-17T18:40:16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 autoAdjust="0"/>
    <p:restoredTop sz="94625" autoAdjust="0"/>
  </p:normalViewPr>
  <p:slideViewPr>
    <p:cSldViewPr>
      <p:cViewPr varScale="1">
        <p:scale>
          <a:sx n="114" d="100"/>
          <a:sy n="114" d="100"/>
        </p:scale>
        <p:origin x="156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E25F839B-22D7-49D0-B3B5-70A869042790}"/>
    <pc:docChg chg="undo custSel modSld">
      <pc:chgData name="Mundy, Beth E" userId="09c03546-1d2d-4d82-89e1-bb5e2a2e687b" providerId="ADAL" clId="{E25F839B-22D7-49D0-B3B5-70A869042790}" dt="2023-02-17T18:40:35.252" v="7"/>
      <pc:docMkLst>
        <pc:docMk/>
      </pc:docMkLst>
      <pc:sldChg chg="modSp mod delCm modCm">
        <pc:chgData name="Mundy, Beth E" userId="09c03546-1d2d-4d82-89e1-bb5e2a2e687b" providerId="ADAL" clId="{E25F839B-22D7-49D0-B3B5-70A869042790}" dt="2023-02-17T18:40:35.252" v="7"/>
        <pc:sldMkLst>
          <pc:docMk/>
          <pc:sldMk cId="0" sldId="258"/>
        </pc:sldMkLst>
        <pc:spChg chg="mod">
          <ac:chgData name="Mundy, Beth E" userId="09c03546-1d2d-4d82-89e1-bb5e2a2e687b" providerId="ADAL" clId="{E25F839B-22D7-49D0-B3B5-70A869042790}" dt="2023-02-17T18:40:16.821" v="3" actId="255"/>
          <ac:spMkLst>
            <pc:docMk/>
            <pc:sldMk cId="0" sldId="258"/>
            <ac:spMk id="3076" creationId="{00000000-0000-0000-0000-000000000000}"/>
          </ac:spMkLst>
        </pc:spChg>
        <pc:spChg chg="mod">
          <ac:chgData name="Mundy, Beth E" userId="09c03546-1d2d-4d82-89e1-bb5e2a2e687b" providerId="ADAL" clId="{E25F839B-22D7-49D0-B3B5-70A869042790}" dt="2023-02-17T18:40:32.755" v="6" actId="20577"/>
          <ac:spMkLst>
            <pc:docMk/>
            <pc:sldMk cId="0" sldId="258"/>
            <ac:spMk id="3078" creationId="{00000000-0000-0000-0000-000000000000}"/>
          </ac:spMkLst>
        </pc:spChg>
      </pc:sldChg>
    </pc:docChg>
  </pc:docChgLst>
  <pc:docChgLst>
    <pc:chgData name="Campbell, Holly M" userId="c4d0878e-c000-43c1-808f-30e12e26e7a4" providerId="ADAL" clId="{31C5D73A-6B52-4E6E-B32F-DD0C044765B7}"/>
    <pc:docChg chg="modSld">
      <pc:chgData name="Campbell, Holly M" userId="c4d0878e-c000-43c1-808f-30e12e26e7a4" providerId="ADAL" clId="{31C5D73A-6B52-4E6E-B32F-DD0C044765B7}" dt="2023-02-17T17:48:52.032" v="4" actId="6549"/>
      <pc:docMkLst>
        <pc:docMk/>
      </pc:docMkLst>
      <pc:sldChg chg="modSp mod addCm">
        <pc:chgData name="Campbell, Holly M" userId="c4d0878e-c000-43c1-808f-30e12e26e7a4" providerId="ADAL" clId="{31C5D73A-6B52-4E6E-B32F-DD0C044765B7}" dt="2023-02-17T17:48:52.032" v="4" actId="6549"/>
        <pc:sldMkLst>
          <pc:docMk/>
          <pc:sldMk cId="0" sldId="258"/>
        </pc:sldMkLst>
        <pc:spChg chg="mod">
          <ac:chgData name="Campbell, Holly M" userId="c4d0878e-c000-43c1-808f-30e12e26e7a4" providerId="ADAL" clId="{31C5D73A-6B52-4E6E-B32F-DD0C044765B7}" dt="2023-02-17T17:47:26.187" v="1" actId="20577"/>
          <ac:spMkLst>
            <pc:docMk/>
            <pc:sldMk cId="0" sldId="258"/>
            <ac:spMk id="3075" creationId="{00000000-0000-0000-0000-000000000000}"/>
          </ac:spMkLst>
        </pc:spChg>
        <pc:spChg chg="mod">
          <ac:chgData name="Campbell, Holly M" userId="c4d0878e-c000-43c1-808f-30e12e26e7a4" providerId="ADAL" clId="{31C5D73A-6B52-4E6E-B32F-DD0C044765B7}" dt="2023-02-17T17:48:52.032" v="4" actId="6549"/>
          <ac:spMkLst>
            <pc:docMk/>
            <pc:sldMk cId="0" sldId="258"/>
            <ac:spMk id="307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2/17/2023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 dirty="0"/>
              <a:t>http://</a:t>
            </a:r>
            <a:r>
              <a:rPr lang="en-US" altLang="en-US" sz="1000" dirty="0" err="1"/>
              <a:t>www.pnnl.gov</a:t>
            </a:r>
            <a:r>
              <a:rPr lang="en-US" altLang="en-US" sz="1000" dirty="0"/>
              <a:t>/science/highlights/</a:t>
            </a:r>
            <a:r>
              <a:rPr lang="en-US" altLang="en-US" sz="1000" dirty="0" err="1"/>
              <a:t>highlights.asp?division</a:t>
            </a:r>
            <a:r>
              <a:rPr lang="en-US" altLang="en-US" sz="1000" dirty="0"/>
              <a:t>=749</a:t>
            </a:r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2/17/2023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2/17/2023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2/17/2023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2/17/2023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2/17/2023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2/17/2023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400" y="1071310"/>
            <a:ext cx="5638800" cy="56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Develop a new method that uses streamflow measurements to estimate trends in permafrost active layer thickness (ALT) at the river basin scale.</a:t>
            </a:r>
            <a:endParaRPr lang="en-US" sz="1400" b="1" dirty="0"/>
          </a:p>
          <a:p>
            <a:pPr marL="231775" indent="-231775" algn="ctr">
              <a:spcBef>
                <a:spcPts val="800"/>
              </a:spcBef>
              <a:defRPr/>
            </a:pPr>
            <a:r>
              <a:rPr lang="en-US" sz="1400" b="1" dirty="0"/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Derived new theoretical relationships between streamflow and ALT trends.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Tested the newly described theoretical relationships using streamflow, ALT, and surface meteorology measurements from the Kuparuk River basin on the North Slope of Arctic Alaska.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Compared modeled results against independent estimates of active layer water storage from satellite gravimetry and climate reanalysis.</a:t>
            </a:r>
          </a:p>
          <a:p>
            <a:pPr algn="ctr">
              <a:spcBef>
                <a:spcPts val="800"/>
              </a:spcBef>
            </a:pPr>
            <a:r>
              <a:rPr lang="en-US" altLang="en-US" sz="1400" b="1" dirty="0"/>
              <a:t>Impact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/>
              <a:t>ALT</a:t>
            </a:r>
            <a:r>
              <a:rPr lang="en-US" altLang="en-US" sz="1400" dirty="0"/>
              <a:t> trends indicate how permafrost is responding to warming air temperatures, but </a:t>
            </a:r>
            <a:r>
              <a:rPr lang="en-US" sz="1400" dirty="0"/>
              <a:t>ALT </a:t>
            </a:r>
            <a:r>
              <a:rPr lang="en-US" altLang="en-US" sz="1400" dirty="0"/>
              <a:t>measurements typically exist at point-scales. This work provides a new way to estimate </a:t>
            </a:r>
            <a:r>
              <a:rPr lang="en-US" sz="1400" dirty="0"/>
              <a:t>ALT</a:t>
            </a:r>
            <a:r>
              <a:rPr lang="en-US" altLang="en-US" sz="1400" dirty="0"/>
              <a:t> change at the river basin scale.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Because this new method leverages long-term streamflow measurements, it can be applied to areas with short, sporadic, or even non-existent point-scale ALT measurements to generate a better picture of permafrost changes at broad scales.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0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Measuring Permafrost Thaw with Streamflow 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126062" y="5997714"/>
            <a:ext cx="5913538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Cooper M. G., T. Zhou, K. E. Bennett, W. R. Bolton, E. T. Coon, S. W. Fleming, J. C. Rowland, and J. </a:t>
            </a:r>
            <a:r>
              <a:rPr lang="en-US" altLang="en-US" sz="1000" dirty="0" err="1">
                <a:solidFill>
                  <a:srgbClr val="000000"/>
                </a:solidFill>
                <a:latin typeface="+mn-lt"/>
              </a:rPr>
              <a:t>Schwenk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. “Detecting Permafrost Active Layer Thickness Change from Nonlinear </a:t>
            </a:r>
            <a:r>
              <a:rPr lang="en-US" altLang="en-US" sz="1000">
                <a:solidFill>
                  <a:srgbClr val="000000"/>
                </a:solidFill>
                <a:latin typeface="+mn-lt"/>
              </a:rPr>
              <a:t>Baseflow Recession,” 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Water Resources Research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en-US" sz="1000" b="1" dirty="0">
                <a:solidFill>
                  <a:srgbClr val="000000"/>
                </a:solidFill>
                <a:latin typeface="+mn-lt"/>
              </a:rPr>
              <a:t>59, 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e2022WR033154 (2023). [DOI: 10.1029/2022WR033154]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126062" y="4267200"/>
            <a:ext cx="5913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This work shows how streamflow trends encode information about changes in the thickness of water-storing thawed ground overlying permafrost (ALT). A first application to the Kuparuk River basin indicates that the active layer is thickening by about 1 cm every three years, with close agreement between Circumpolar Active Layer Monitoring (CALM) program measurements and the new theoretical baseflow recession analysis (BFRA) method.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AE8468-70D6-8AD9-FB0A-7590BA899720}"/>
              </a:ext>
            </a:extLst>
          </p:cNvPr>
          <p:cNvGrpSpPr/>
          <p:nvPr/>
        </p:nvGrpSpPr>
        <p:grpSpPr>
          <a:xfrm>
            <a:off x="6597445" y="900221"/>
            <a:ext cx="4370794" cy="2966163"/>
            <a:chOff x="4495800" y="1172448"/>
            <a:chExt cx="4370794" cy="29661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ED0D33-B04F-5124-C23E-61C5F3A3C85F}"/>
                </a:ext>
              </a:extLst>
            </p:cNvPr>
            <p:cNvGrpSpPr/>
            <p:nvPr/>
          </p:nvGrpSpPr>
          <p:grpSpPr>
            <a:xfrm>
              <a:off x="4495800" y="1172448"/>
              <a:ext cx="4370794" cy="2966163"/>
              <a:chOff x="4463066" y="1098522"/>
              <a:chExt cx="4479728" cy="3040089"/>
            </a:xfrm>
          </p:grpSpPr>
          <p:pic>
            <p:nvPicPr>
              <p:cNvPr id="2" name="Picture 1" descr="Chart, line chart, scatter chart&#10;&#10;Description automatically generated">
                <a:extLst>
                  <a:ext uri="{FF2B5EF4-FFF2-40B4-BE49-F238E27FC236}">
                    <a16:creationId xmlns:a16="http://schemas.microsoft.com/office/drawing/2014/main" id="{8E1B7C55-B35A-A9C5-7E3D-BDDB13413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3066" y="1098522"/>
                <a:ext cx="4479728" cy="3040089"/>
              </a:xfrm>
              <a:prstGeom prst="rect">
                <a:avLst/>
              </a:prstGeom>
            </p:spPr>
          </p:pic>
          <p:pic>
            <p:nvPicPr>
              <p:cNvPr id="4" name="Picture 3" descr="Chart, line chart, scatter chart&#10;&#10;Description automatically generated">
                <a:extLst>
                  <a:ext uri="{FF2B5EF4-FFF2-40B4-BE49-F238E27FC236}">
                    <a16:creationId xmlns:a16="http://schemas.microsoft.com/office/drawing/2014/main" id="{1976F84F-10C4-7A1C-B6DD-CDACD7CF50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8550" t="1935" r="32202" b="81696"/>
              <a:stretch/>
            </p:blipFill>
            <p:spPr>
              <a:xfrm>
                <a:off x="4876800" y="1152144"/>
                <a:ext cx="1243584" cy="502920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085A7D9-454D-12EA-8D08-CC698F8C60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2200" y="1164053"/>
                <a:ext cx="1552547" cy="1121947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7DB609F-79FA-6EA8-04AD-A2F52319A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650" t="8667" r="73644" b="64667"/>
            <a:stretch/>
          </p:blipFill>
          <p:spPr>
            <a:xfrm>
              <a:off x="6231583" y="1252728"/>
              <a:ext cx="397817" cy="530423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F155D124A184C9BF1B50050B51435" ma:contentTypeVersion="9" ma:contentTypeDescription="Create a new document." ma:contentTypeScope="" ma:versionID="76b66b382f32239fb8eb5587618611d5">
  <xsd:schema xmlns:xsd="http://www.w3.org/2001/XMLSchema" xmlns:xs="http://www.w3.org/2001/XMLSchema" xmlns:p="http://schemas.microsoft.com/office/2006/metadata/properties" xmlns:ns3="964f4f91-4ecc-4750-a526-be4b92b86cea" xmlns:ns4="9e4d5393-76ff-473a-9772-6626c388b195" targetNamespace="http://schemas.microsoft.com/office/2006/metadata/properties" ma:root="true" ma:fieldsID="e0e6ef770c664e67c80b30f37b1af245" ns3:_="" ns4:_="">
    <xsd:import namespace="964f4f91-4ecc-4750-a526-be4b92b86cea"/>
    <xsd:import namespace="9e4d5393-76ff-473a-9772-6626c388b1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f4f91-4ecc-4750-a526-be4b92b86c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d5393-76ff-473a-9772-6626c388b19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57D9F0-2B85-430B-8843-0027C0E6F07C}">
  <ds:schemaRefs>
    <ds:schemaRef ds:uri="http://purl.org/dc/dcmitype/"/>
    <ds:schemaRef ds:uri="http://schemas.openxmlformats.org/package/2006/metadata/core-properties"/>
    <ds:schemaRef ds:uri="964f4f91-4ecc-4750-a526-be4b92b86cea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9e4d5393-76ff-473a-9772-6626c388b19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E6DA58-8AF5-4706-8AC7-89C123262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4f4f91-4ecc-4750-a526-be4b92b86cea"/>
    <ds:schemaRef ds:uri="9e4d5393-76ff-473a-9772-6626c388b1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8438</TotalTime>
  <Words>324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Mundy, Beth E</cp:lastModifiedBy>
  <cp:revision>9</cp:revision>
  <cp:lastPrinted>2011-05-11T17:30:12Z</cp:lastPrinted>
  <dcterms:created xsi:type="dcterms:W3CDTF">2017-11-02T21:19:41Z</dcterms:created>
  <dcterms:modified xsi:type="dcterms:W3CDTF">2023-02-17T18:40:41Z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0x010100904F155D124A184C9BF1B50050B51435</vt:lpwstr>
  </property>
  <property fmtid="{D5CDD505-2E9C-101B-9397-08002B2CF9AE}" pid="4" name="Order">
    <vt:r8>3400</vt:r8>
  </property>
</Properties>
</file>