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A51"/>
    <a:srgbClr val="FF1546"/>
    <a:srgbClr val="FF153E"/>
    <a:srgbClr val="106536"/>
    <a:srgbClr val="007837"/>
    <a:srgbClr val="FEFFE5"/>
    <a:srgbClr val="F2F2F2"/>
    <a:srgbClr val="06612F"/>
    <a:srgbClr val="6AAD89"/>
    <a:srgbClr val="106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6190" autoAdjust="0"/>
  </p:normalViewPr>
  <p:slideViewPr>
    <p:cSldViewPr>
      <p:cViewPr varScale="1">
        <p:scale>
          <a:sx n="119" d="100"/>
          <a:sy n="119" d="100"/>
        </p:scale>
        <p:origin x="1752"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5/20/24</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5/20/24</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59F42474-F345-08F7-2D37-BA4631D408DA}"/>
              </a:ext>
            </a:extLst>
          </p:cNvPr>
          <p:cNvSpPr>
            <a:spLocks noChangeArrowheads="1"/>
          </p:cNvSpPr>
          <p:nvPr/>
        </p:nvSpPr>
        <p:spPr bwMode="auto">
          <a:xfrm>
            <a:off x="-2" y="5376503"/>
            <a:ext cx="8077201" cy="762000"/>
          </a:xfrm>
          <a:prstGeom prst="rect">
            <a:avLst/>
          </a:prstGeom>
          <a:solidFill>
            <a:srgbClr val="FF1A51">
              <a:alpha val="34902"/>
            </a:srgbClr>
          </a:solidFill>
          <a:ln w="9525">
            <a:noFill/>
            <a:miter lim="800000"/>
            <a:headEnd/>
            <a:tailEnd/>
          </a:ln>
          <a:effectLst/>
        </p:spPr>
        <p:txBody>
          <a:bodyPr wrap="none" anchor="ctr">
            <a:prstTxWarp prst="textNoShape">
              <a:avLst/>
            </a:prstTxWarp>
          </a:bodyPr>
          <a:lstStyle/>
          <a:p>
            <a:endParaRPr lang="en-US" sz="2400"/>
          </a:p>
        </p:txBody>
      </p:sp>
      <p:sp>
        <p:nvSpPr>
          <p:cNvPr id="22" name="TextBox 21">
            <a:extLst>
              <a:ext uri="{FF2B5EF4-FFF2-40B4-BE49-F238E27FC236}">
                <a16:creationId xmlns:a16="http://schemas.microsoft.com/office/drawing/2014/main" id="{DDB49F41-81A2-223D-8BF8-404306ED15EB}"/>
              </a:ext>
            </a:extLst>
          </p:cNvPr>
          <p:cNvSpPr txBox="1"/>
          <p:nvPr/>
        </p:nvSpPr>
        <p:spPr>
          <a:xfrm>
            <a:off x="8086010" y="4669014"/>
            <a:ext cx="4139434" cy="1384995"/>
          </a:xfrm>
          <a:prstGeom prst="rect">
            <a:avLst/>
          </a:prstGeom>
          <a:noFill/>
        </p:spPr>
        <p:txBody>
          <a:bodyPr wrap="square">
            <a:spAutoFit/>
          </a:bodyPr>
          <a:lstStyle/>
          <a:p>
            <a:r>
              <a:rPr lang="en-US" sz="1200" dirty="0">
                <a:latin typeface="Helvetica" pitchFamily="2" charset="0"/>
              </a:rPr>
              <a:t>Box-and-whiskers plots of a</a:t>
            </a:r>
            <a:r>
              <a:rPr lang="en-US" sz="1200" dirty="0">
                <a:effectLst/>
                <a:latin typeface="Helvetica" pitchFamily="2" charset="0"/>
              </a:rPr>
              <a:t>reas of events that are non-compound (no overlap of their object) or compound (object overlap) events, for (A) non-compound heat-stress events, (B) compound heat-stress events, (C) non-compound short-term drought events, and (D) compound drought events.  [</a:t>
            </a:r>
            <a:r>
              <a:rPr lang="en-US" sz="1200" dirty="0">
                <a:latin typeface="Helvetica" pitchFamily="2" charset="0"/>
              </a:rPr>
              <a:t>Boxes: 25%, 50%, 75%.  Whiskers:  10%, </a:t>
            </a:r>
            <a:r>
              <a:rPr lang="en-US" sz="1200">
                <a:latin typeface="Helvetica" pitchFamily="2" charset="0"/>
              </a:rPr>
              <a:t>90% ; </a:t>
            </a:r>
            <a:r>
              <a:rPr lang="en-US" sz="1200" dirty="0">
                <a:latin typeface="Helvetica" pitchFamily="2" charset="0"/>
              </a:rPr>
              <a:t>Diamonds = means ; </a:t>
            </a:r>
            <a:r>
              <a:rPr lang="en-US" sz="1200" dirty="0">
                <a:effectLst/>
                <a:latin typeface="Helvetica" pitchFamily="2" charset="0"/>
              </a:rPr>
              <a:t>C=Contemporary, S=Scenario]</a:t>
            </a:r>
          </a:p>
        </p:txBody>
      </p:sp>
      <p:sp>
        <p:nvSpPr>
          <p:cNvPr id="3077" name="Text Box 6"/>
          <p:cNvSpPr txBox="1">
            <a:spLocks noChangeArrowheads="1"/>
          </p:cNvSpPr>
          <p:nvPr/>
        </p:nvSpPr>
        <p:spPr bwMode="auto">
          <a:xfrm>
            <a:off x="0" y="5357336"/>
            <a:ext cx="8110642" cy="7386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buNone/>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Fisel</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B. J., 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Garbers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D.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Haar</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M.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Zoerner</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and W. J. Gutowski, Jr., 2024:  Object-oriented analysis as a foundation for building climate storylines of compounding short-term drought and crop heat stress.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Frontiers in Climate</a:t>
            </a:r>
            <a:r>
              <a:rPr lang="en-US" sz="1400" i="1" kern="100" dirty="0">
                <a:latin typeface="Aptos" panose="020B0004020202020204" pitchFamily="34" charset="0"/>
                <a:ea typeface="Aptos" panose="020B0004020202020204" pitchFamily="34" charset="0"/>
                <a:cs typeface="Times New Roman" panose="02020603050405020304" pitchFamily="18" charset="0"/>
              </a:rPr>
              <a:t>, </a:t>
            </a:r>
            <a:r>
              <a:rPr lang="en-US" altLang="en-US" sz="1400" dirty="0">
                <a:solidFill>
                  <a:srgbClr val="000000"/>
                </a:solidFill>
                <a:latin typeface="+mn-lt"/>
              </a:rPr>
              <a:t>https://</a:t>
            </a:r>
            <a:r>
              <a:rPr lang="en-US" altLang="en-US" sz="1400" dirty="0" err="1">
                <a:solidFill>
                  <a:srgbClr val="000000"/>
                </a:solidFill>
                <a:latin typeface="+mn-lt"/>
              </a:rPr>
              <a:t>doi.org</a:t>
            </a:r>
            <a:r>
              <a:rPr lang="en-US" altLang="en-US" sz="1400" dirty="0">
                <a:solidFill>
                  <a:srgbClr val="000000"/>
                </a:solidFill>
                <a:latin typeface="+mn-lt"/>
              </a:rPr>
              <a: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10.3389/fclim.2024.1357391.</a:t>
            </a:r>
          </a:p>
        </p:txBody>
      </p:sp>
      <p:sp>
        <p:nvSpPr>
          <p:cNvPr id="18" name="Rectangle 8">
            <a:extLst>
              <a:ext uri="{FF2B5EF4-FFF2-40B4-BE49-F238E27FC236}">
                <a16:creationId xmlns:a16="http://schemas.microsoft.com/office/drawing/2014/main" id="{3EA73196-6579-C582-11D1-60C831D10628}"/>
              </a:ext>
            </a:extLst>
          </p:cNvPr>
          <p:cNvSpPr>
            <a:spLocks noChangeArrowheads="1"/>
          </p:cNvSpPr>
          <p:nvPr/>
        </p:nvSpPr>
        <p:spPr bwMode="auto">
          <a:xfrm>
            <a:off x="0" y="0"/>
            <a:ext cx="12192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dirty="0"/>
          </a:p>
        </p:txBody>
      </p:sp>
      <p:sp>
        <p:nvSpPr>
          <p:cNvPr id="6" name="Rectangle 8">
            <a:extLst>
              <a:ext uri="{FF2B5EF4-FFF2-40B4-BE49-F238E27FC236}">
                <a16:creationId xmlns:a16="http://schemas.microsoft.com/office/drawing/2014/main" id="{FD3E2E6E-E8D2-59E0-101D-A487509D7335}"/>
              </a:ext>
            </a:extLst>
          </p:cNvPr>
          <p:cNvSpPr>
            <a:spLocks noChangeArrowheads="1"/>
          </p:cNvSpPr>
          <p:nvPr/>
        </p:nvSpPr>
        <p:spPr bwMode="auto">
          <a:xfrm>
            <a:off x="0" y="6096000"/>
            <a:ext cx="12192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a:p>
        </p:txBody>
      </p:sp>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0" y="759792"/>
            <a:ext cx="8442203"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8900" indent="-88900">
              <a:lnSpc>
                <a:spcPct val="95000"/>
              </a:lnSpc>
              <a:defRPr/>
            </a:pPr>
            <a:r>
              <a:rPr lang="en-US" sz="2000" b="1" dirty="0">
                <a:solidFill>
                  <a:srgbClr val="006600"/>
                </a:solidFill>
                <a:latin typeface="Arial" panose="020B0604020202020204" pitchFamily="34" charset="0"/>
                <a:cs typeface="Arial" panose="020B0604020202020204" pitchFamily="34" charset="0"/>
              </a:rPr>
              <a:t>The Science: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analyzed for a north-central U.S. region, short-term drought and agricultural heat stress during April-May-June-July. We used the 4-km Parameter Elevation Regression on Independent Slopes Model (PRISM) for observations, aggregated to a 25-km grid, and two 25-km Regional Climate Model version 4 (RegCM4) simulations that used either GFDL- or MPI-GCM boundary conditions. We chose 1981-2000 as our contemporary time period, and 2041-2060 as our scenario time period, which used the Representative Concentration Pathway 8.5 emissions scenario. We used object-oriented analysis to identify events of interest in observations and simulations by identifying objects in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aspace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-time domain that met specified criteria, such as exceeding a heat-stress temperature threshold. The event diagnosis allowed analysis of compound events, occurring when temperature and drought objects overlap.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a:p>
            <a:pPr>
              <a:lnSpc>
                <a:spcPct val="95000"/>
              </a:lnSpc>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 y="152400"/>
            <a:ext cx="12192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algn="ctr">
              <a:spcBef>
                <a:spcPts val="0"/>
              </a:spcBef>
              <a:spcAft>
                <a:spcPts val="0"/>
              </a:spcAft>
            </a:pP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ject-Oriented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nalysis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ields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ompounding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hort-term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rought and Crop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eat-stress </a:t>
            </a:r>
            <a:r>
              <a:rPr lang="en-US" sz="2250" b="1" kern="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25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vents </a:t>
            </a:r>
            <a:endParaRPr lang="en-US" sz="2250" b="1"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29543" y="3733800"/>
            <a:ext cx="8047657" cy="153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488" indent="-91440"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Summary:  </a:t>
            </a:r>
            <a:r>
              <a:rPr lang="en-US" sz="1400" kern="0" dirty="0">
                <a:effectLst/>
                <a:latin typeface="Calibri" panose="020F0502020204030204" pitchFamily="34" charset="0"/>
                <a:ea typeface="Calibri" panose="020F0502020204030204" pitchFamily="34" charset="0"/>
                <a:cs typeface="Times New Roman" panose="02020603050405020304" pitchFamily="18" charset="0"/>
              </a:rPr>
              <a:t>The observations and simulations showed similar spatial distributions of event frequencies across the analysis region. However, the simulations attained this distribution by having fewer events that tend to cover larger areas compared to observed events, suggesting that the effective resolution of the simulations was coarser than their 25-km grids. Short-term drought frequency increased and heat-stress frequency decreased in transitioning to the scenario climate. When compounding occurred heat-stress events generally preceded the short-term drought events. The overlapping, compound events tended to be more extreme compared to non-overlapping events of either type.</a:t>
            </a:r>
          </a:p>
          <a:p>
            <a:pPr eaLnBrk="1" hangingPunct="1">
              <a:lnSpc>
                <a:spcPct val="90000"/>
              </a:lnSpc>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20733" y="2667000"/>
            <a:ext cx="8001000" cy="180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488" indent="-88900">
              <a:lnSpc>
                <a:spcPct val="95000"/>
              </a:lnSpc>
              <a:defRPr/>
            </a:pPr>
            <a:r>
              <a:rPr lang="en-US" sz="2000" b="1" dirty="0">
                <a:solidFill>
                  <a:srgbClr val="006600"/>
                </a:solidFill>
                <a:latin typeface="Arial" panose="020B0604020202020204" pitchFamily="34" charset="0"/>
                <a:cs typeface="Arial" panose="020B0604020202020204" pitchFamily="34" charset="0"/>
              </a:rPr>
              <a:t>Impact:  </a:t>
            </a:r>
            <a:r>
              <a:rPr lang="en-US"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Identified objects yielded events that can undermine agricultural productivity and which are thus relevant to decision makers, making them building blocks for possible climate storylines.  The information yielded projected changes in these agriculturally motivated events. One prominent conditional behavior emerging from the work was that a heat-stress event should be a warning to watch for potential drought,</a:t>
            </a:r>
            <a:r>
              <a:rPr lang="en-US" sz="1400" kern="100" dirty="0">
                <a:latin typeface="Aptos" panose="020B0004020202020204" pitchFamily="34" charset="0"/>
                <a:ea typeface="Times New Roman" panose="02020603050405020304" pitchFamily="18" charset="0"/>
                <a:cs typeface="Times New Roman" panose="02020603050405020304" pitchFamily="18" charset="0"/>
              </a:rPr>
              <a:t> </a:t>
            </a:r>
            <a:r>
              <a:rPr lang="en-US"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both could compound each other to more intense levels.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2874624" y="6325430"/>
            <a:ext cx="6421776" cy="342884"/>
          </a:xfrm>
          <a:prstGeom prst="rect">
            <a:avLst/>
          </a:prstGeom>
          <a:noFill/>
          <a:ln w="9525">
            <a:noFill/>
            <a:miter lim="800000"/>
            <a:headEnd/>
            <a:tailEnd/>
          </a:ln>
        </p:spPr>
        <p:txBody>
          <a:bodyPr>
            <a:prstTxWarp prst="textNoShape">
              <a:avLst/>
            </a:prstTxWarp>
          </a:bodyPr>
          <a:lstStyle/>
          <a:p>
            <a:pPr marL="171450" indent="-171450" algn="ctr" eaLnBrk="0" hangingPunct="0">
              <a:lnSpc>
                <a:spcPct val="90000"/>
              </a:lnSpc>
            </a:pPr>
            <a:r>
              <a:rPr lang="en-US" sz="2000" b="1" dirty="0">
                <a:solidFill>
                  <a:schemeClr val="bg1">
                    <a:lumMod val="95000"/>
                  </a:schemeClr>
                </a:solidFill>
                <a:latin typeface="Arial Nova" panose="020B0504020202020204" pitchFamily="34" charset="0"/>
                <a:ea typeface="Rod" charset="0"/>
                <a:cs typeface="Rod" charset="0"/>
              </a:rPr>
              <a:t>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pic>
        <p:nvPicPr>
          <p:cNvPr id="16" name="Google Shape;62;p14" descr="A picture containing text, clipart&#10;&#10;Description automatically generated">
            <a:extLst>
              <a:ext uri="{FF2B5EF4-FFF2-40B4-BE49-F238E27FC236}">
                <a16:creationId xmlns:a16="http://schemas.microsoft.com/office/drawing/2014/main" id="{88FAF5DE-BA89-E0AC-0643-6D0527AE42EF}"/>
              </a:ext>
            </a:extLst>
          </p:cNvPr>
          <p:cNvPicPr preferRelativeResize="0"/>
          <p:nvPr/>
        </p:nvPicPr>
        <p:blipFill rotWithShape="1">
          <a:blip r:embed="rId3">
            <a:alphaModFix/>
          </a:blip>
          <a:srcRect/>
          <a:stretch/>
        </p:blipFill>
        <p:spPr>
          <a:xfrm>
            <a:off x="9317376" y="6159814"/>
            <a:ext cx="2798424" cy="636779"/>
          </a:xfrm>
          <a:prstGeom prst="rect">
            <a:avLst/>
          </a:prstGeom>
          <a:noFill/>
          <a:ln>
            <a:noFill/>
          </a:ln>
        </p:spPr>
      </p:pic>
      <p:pic>
        <p:nvPicPr>
          <p:cNvPr id="1026" name="Picture 2">
            <a:extLst>
              <a:ext uri="{FF2B5EF4-FFF2-40B4-BE49-F238E27FC236}">
                <a16:creationId xmlns:a16="http://schemas.microsoft.com/office/drawing/2014/main" id="{584AD64E-08C8-C882-36AC-96C9FA59D0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9" t="9776" r="2590" b="10397"/>
          <a:stretch/>
        </p:blipFill>
        <p:spPr bwMode="auto">
          <a:xfrm>
            <a:off x="28766" y="6121118"/>
            <a:ext cx="3095434" cy="703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25EC6A-E29B-103D-BAAB-49341ADFAB0D}"/>
              </a:ext>
            </a:extLst>
          </p:cNvPr>
          <p:cNvPicPr>
            <a:picLocks noChangeAspect="1"/>
          </p:cNvPicPr>
          <p:nvPr/>
        </p:nvPicPr>
        <p:blipFill rotWithShape="1">
          <a:blip r:embed="rId5"/>
          <a:srcRect l="5921" t="7575" r="5760"/>
          <a:stretch/>
        </p:blipFill>
        <p:spPr>
          <a:xfrm>
            <a:off x="8442203" y="793295"/>
            <a:ext cx="3749798" cy="3890682"/>
          </a:xfrm>
          <a:prstGeom prst="rect">
            <a:avLst/>
          </a:prstGeom>
        </p:spPr>
      </p:pic>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Props1.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3.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 template</Template>
  <TotalTime>5916</TotalTime>
  <Words>485</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Arial Nova</vt:lpstr>
      <vt:lpstr>Calibri</vt:lpstr>
      <vt:lpstr>Helvetica</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Gutowski, William J [GE AT]</cp:lastModifiedBy>
  <cp:revision>146</cp:revision>
  <cp:lastPrinted>2022-03-28T16:23:10Z</cp:lastPrinted>
  <dcterms:created xsi:type="dcterms:W3CDTF">2019-02-27T15:57:00Z</dcterms:created>
  <dcterms:modified xsi:type="dcterms:W3CDTF">2024-05-21T02:17:57Z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