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arallelogram 3">
            <a:extLst>
              <a:ext uri="{FF2B5EF4-FFF2-40B4-BE49-F238E27FC236}">
                <a16:creationId xmlns:a16="http://schemas.microsoft.com/office/drawing/2014/main" id="{78D9947D-075A-2D40-91C0-65D76D8FC7D1}"/>
              </a:ext>
            </a:extLst>
          </p:cNvPr>
          <p:cNvSpPr/>
          <p:nvPr userDrawn="1"/>
        </p:nvSpPr>
        <p:spPr>
          <a:xfrm flipH="1" flipV="1">
            <a:off x="6867884" y="6202615"/>
            <a:ext cx="2276115" cy="655384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  <a:gd name="connsiteX0" fmla="*/ 6703 w 8739273"/>
              <a:gd name="connsiteY0" fmla="*/ 1021666 h 1021666"/>
              <a:gd name="connsiteX1" fmla="*/ 0 w 8739273"/>
              <a:gd name="connsiteY1" fmla="*/ 0 h 1021666"/>
              <a:gd name="connsiteX2" fmla="*/ 8739273 w 8739273"/>
              <a:gd name="connsiteY2" fmla="*/ 2722 h 1021666"/>
              <a:gd name="connsiteX3" fmla="*/ 7293664 w 8739273"/>
              <a:gd name="connsiteY3" fmla="*/ 1018609 h 1021666"/>
              <a:gd name="connsiteX4" fmla="*/ 6703 w 8739273"/>
              <a:gd name="connsiteY4" fmla="*/ 1021666 h 1021666"/>
              <a:gd name="connsiteX0" fmla="*/ 6703 w 8739273"/>
              <a:gd name="connsiteY0" fmla="*/ 1021666 h 1025171"/>
              <a:gd name="connsiteX1" fmla="*/ 0 w 8739273"/>
              <a:gd name="connsiteY1" fmla="*/ 0 h 1025171"/>
              <a:gd name="connsiteX2" fmla="*/ 8739273 w 8739273"/>
              <a:gd name="connsiteY2" fmla="*/ 2722 h 1025171"/>
              <a:gd name="connsiteX3" fmla="*/ 7277558 w 8739273"/>
              <a:gd name="connsiteY3" fmla="*/ 1025171 h 1025171"/>
              <a:gd name="connsiteX4" fmla="*/ 6703 w 8739273"/>
              <a:gd name="connsiteY4" fmla="*/ 1021666 h 102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273" h="1025171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8739273" y="2722"/>
                </a:lnTo>
                <a:lnTo>
                  <a:pt x="7277558" y="1025171"/>
                </a:lnTo>
                <a:lnTo>
                  <a:pt x="6703" y="102166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31C2EA-A59D-5D44-9A50-C8943EB21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3/19/24</a:t>
            </a:fld>
            <a:endParaRPr lang="en-US"/>
          </a:p>
        </p:txBody>
      </p:sp>
      <p:sp>
        <p:nvSpPr>
          <p:cNvPr id="13" name="Parallelogram 3">
            <a:extLst>
              <a:ext uri="{FF2B5EF4-FFF2-40B4-BE49-F238E27FC236}">
                <a16:creationId xmlns:a16="http://schemas.microsoft.com/office/drawing/2014/main" id="{562C0EFF-BD7A-1541-9337-745DD8AF0B5A}"/>
              </a:ext>
            </a:extLst>
          </p:cNvPr>
          <p:cNvSpPr/>
          <p:nvPr userDrawn="1"/>
        </p:nvSpPr>
        <p:spPr>
          <a:xfrm>
            <a:off x="-3485" y="6201683"/>
            <a:ext cx="7142431" cy="664042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04937 w 7509949"/>
              <a:gd name="connsiteY3" fmla="*/ 1002327 h 1021666"/>
              <a:gd name="connsiteX4" fmla="*/ 6703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14939 w 7509949"/>
              <a:gd name="connsiteY3" fmla="*/ 1009648 h 1021666"/>
              <a:gd name="connsiteX4" fmla="*/ 6703 w 7509949"/>
              <a:gd name="connsiteY4" fmla="*/ 1021666 h 1021666"/>
              <a:gd name="connsiteX0" fmla="*/ 6703 w 7509949"/>
              <a:gd name="connsiteY0" fmla="*/ 985070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6703 w 7509949"/>
              <a:gd name="connsiteY4" fmla="*/ 985070 h 1009648"/>
              <a:gd name="connsiteX0" fmla="*/ 41709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41709 w 7509949"/>
              <a:gd name="connsiteY4" fmla="*/ 999709 h 1009648"/>
              <a:gd name="connsiteX0" fmla="*/ 11704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11704 w 7509949"/>
              <a:gd name="connsiteY4" fmla="*/ 999709 h 1009648"/>
              <a:gd name="connsiteX0" fmla="*/ 26252 w 7509949"/>
              <a:gd name="connsiteY0" fmla="*/ 1010357 h 1010357"/>
              <a:gd name="connsiteX1" fmla="*/ 0 w 7509949"/>
              <a:gd name="connsiteY1" fmla="*/ 0 h 1010357"/>
              <a:gd name="connsiteX2" fmla="*/ 7509949 w 7509949"/>
              <a:gd name="connsiteY2" fmla="*/ 0 h 1010357"/>
              <a:gd name="connsiteX3" fmla="*/ 7114939 w 7509949"/>
              <a:gd name="connsiteY3" fmla="*/ 1009648 h 1010357"/>
              <a:gd name="connsiteX4" fmla="*/ 26252 w 7509949"/>
              <a:gd name="connsiteY4" fmla="*/ 1010357 h 1010357"/>
              <a:gd name="connsiteX0" fmla="*/ 15341 w 7509949"/>
              <a:gd name="connsiteY0" fmla="*/ 1015681 h 1015681"/>
              <a:gd name="connsiteX1" fmla="*/ 0 w 7509949"/>
              <a:gd name="connsiteY1" fmla="*/ 0 h 1015681"/>
              <a:gd name="connsiteX2" fmla="*/ 7509949 w 7509949"/>
              <a:gd name="connsiteY2" fmla="*/ 0 h 1015681"/>
              <a:gd name="connsiteX3" fmla="*/ 7114939 w 7509949"/>
              <a:gd name="connsiteY3" fmla="*/ 1009648 h 1015681"/>
              <a:gd name="connsiteX4" fmla="*/ 15341 w 7509949"/>
              <a:gd name="connsiteY4" fmla="*/ 1015681 h 1015681"/>
              <a:gd name="connsiteX0" fmla="*/ 523 w 7495131"/>
              <a:gd name="connsiteY0" fmla="*/ 1015681 h 1015681"/>
              <a:gd name="connsiteX1" fmla="*/ 1852 w 7495131"/>
              <a:gd name="connsiteY1" fmla="*/ 9759 h 1015681"/>
              <a:gd name="connsiteX2" fmla="*/ 7495131 w 7495131"/>
              <a:gd name="connsiteY2" fmla="*/ 0 h 1015681"/>
              <a:gd name="connsiteX3" fmla="*/ 7100121 w 7495131"/>
              <a:gd name="connsiteY3" fmla="*/ 1009648 h 1015681"/>
              <a:gd name="connsiteX4" fmla="*/ 523 w 7495131"/>
              <a:gd name="connsiteY4" fmla="*/ 1015681 h 1015681"/>
              <a:gd name="connsiteX0" fmla="*/ 5339 w 7499947"/>
              <a:gd name="connsiteY0" fmla="*/ 1015681 h 1015681"/>
              <a:gd name="connsiteX1" fmla="*/ 0 w 7499947"/>
              <a:gd name="connsiteY1" fmla="*/ 9759 h 1015681"/>
              <a:gd name="connsiteX2" fmla="*/ 7499947 w 7499947"/>
              <a:gd name="connsiteY2" fmla="*/ 0 h 1015681"/>
              <a:gd name="connsiteX3" fmla="*/ 7104937 w 7499947"/>
              <a:gd name="connsiteY3" fmla="*/ 1009648 h 1015681"/>
              <a:gd name="connsiteX4" fmla="*/ 5339 w 7499947"/>
              <a:gd name="connsiteY4" fmla="*/ 1015681 h 1015681"/>
              <a:gd name="connsiteX0" fmla="*/ 2005 w 7496613"/>
              <a:gd name="connsiteY0" fmla="*/ 1015681 h 1015681"/>
              <a:gd name="connsiteX1" fmla="*/ 0 w 7496613"/>
              <a:gd name="connsiteY1" fmla="*/ 14639 h 1015681"/>
              <a:gd name="connsiteX2" fmla="*/ 7496613 w 7496613"/>
              <a:gd name="connsiteY2" fmla="*/ 0 h 1015681"/>
              <a:gd name="connsiteX3" fmla="*/ 7101603 w 7496613"/>
              <a:gd name="connsiteY3" fmla="*/ 1009648 h 1015681"/>
              <a:gd name="connsiteX4" fmla="*/ 2005 w 7496613"/>
              <a:gd name="connsiteY4" fmla="*/ 1015681 h 1015681"/>
              <a:gd name="connsiteX0" fmla="*/ 2005 w 7503281"/>
              <a:gd name="connsiteY0" fmla="*/ 1025440 h 1025440"/>
              <a:gd name="connsiteX1" fmla="*/ 0 w 7503281"/>
              <a:gd name="connsiteY1" fmla="*/ 24398 h 1025440"/>
              <a:gd name="connsiteX2" fmla="*/ 7503281 w 7503281"/>
              <a:gd name="connsiteY2" fmla="*/ 0 h 1025440"/>
              <a:gd name="connsiteX3" fmla="*/ 7101603 w 7503281"/>
              <a:gd name="connsiteY3" fmla="*/ 1019407 h 1025440"/>
              <a:gd name="connsiteX4" fmla="*/ 2005 w 7503281"/>
              <a:gd name="connsiteY4" fmla="*/ 1025440 h 1025440"/>
              <a:gd name="connsiteX0" fmla="*/ 2005 w 7499947"/>
              <a:gd name="connsiteY0" fmla="*/ 1020560 h 1020560"/>
              <a:gd name="connsiteX1" fmla="*/ 0 w 7499947"/>
              <a:gd name="connsiteY1" fmla="*/ 19518 h 1020560"/>
              <a:gd name="connsiteX2" fmla="*/ 7499947 w 7499947"/>
              <a:gd name="connsiteY2" fmla="*/ 0 h 1020560"/>
              <a:gd name="connsiteX3" fmla="*/ 7101603 w 7499947"/>
              <a:gd name="connsiteY3" fmla="*/ 1014527 h 1020560"/>
              <a:gd name="connsiteX4" fmla="*/ 2005 w 7499947"/>
              <a:gd name="connsiteY4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9947" h="1020560">
                <a:moveTo>
                  <a:pt x="2005" y="1020560"/>
                </a:moveTo>
                <a:cubicBezTo>
                  <a:pt x="-229" y="680005"/>
                  <a:pt x="2234" y="360073"/>
                  <a:pt x="0" y="19518"/>
                </a:cubicBezTo>
                <a:lnTo>
                  <a:pt x="7499947" y="0"/>
                </a:lnTo>
                <a:lnTo>
                  <a:pt x="7101603" y="1014527"/>
                </a:lnTo>
                <a:lnTo>
                  <a:pt x="2005" y="10205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B1DC7-3AFD-C242-939A-51E56E2FB4E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neco.2023.10692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graph&#10;&#10;Description automatically generated">
            <a:extLst>
              <a:ext uri="{FF2B5EF4-FFF2-40B4-BE49-F238E27FC236}">
                <a16:creationId xmlns:a16="http://schemas.microsoft.com/office/drawing/2014/main" id="{EEE63632-D37E-0EEF-1A16-036530DEBF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5" t="50057" r="12630" b="23047"/>
          <a:stretch/>
        </p:blipFill>
        <p:spPr>
          <a:xfrm>
            <a:off x="3629547" y="1295863"/>
            <a:ext cx="5323682" cy="2519112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190772" y="4561847"/>
            <a:ext cx="3777994" cy="1641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latin typeface="Calibri" panose="020F0502020204030204" pitchFamily="34" charset="0"/>
              </a:rPr>
              <a:t>Long-term impacts differ from short-term dynamics, with income influencing adjustments. Peak load is expected to increase by 20-30% by 2050 in Southern Europe and some Indian states, emphasizing the importance of economic structure in climate adaptation.</a:t>
            </a:r>
            <a:endParaRPr sz="1406" dirty="0"/>
          </a:p>
        </p:txBody>
      </p:sp>
      <p:sp>
        <p:nvSpPr>
          <p:cNvPr id="121" name="Shape 121"/>
          <p:cNvSpPr/>
          <p:nvPr/>
        </p:nvSpPr>
        <p:spPr>
          <a:xfrm>
            <a:off x="257568" y="131672"/>
            <a:ext cx="8240811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Intensive and extensive margins of the peak load: Measuring adaptation with mixed frequency panel data </a:t>
            </a:r>
          </a:p>
        </p:txBody>
      </p:sp>
      <p:sp>
        <p:nvSpPr>
          <p:cNvPr id="122" name="Shape 122"/>
          <p:cNvSpPr/>
          <p:nvPr/>
        </p:nvSpPr>
        <p:spPr>
          <a:xfrm>
            <a:off x="190771" y="888988"/>
            <a:ext cx="3777995" cy="1836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Understanding the impact of daily maximum temperatures on peak electricity demand, particularly as air conditioning usage rises, is critical for ensuring system reliability. We propose a methodology to separate the intensive- and extensive-margin adaptation components inherent in the relationship between electricity demand and temperature in Europe and India.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88095" y="2652502"/>
            <a:ext cx="3672405" cy="2041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Rather of assessing air conditioner ownership directly, this method uses the slow changes in climate in each location to estimate the average long-term effects, similar to extensive margin adjustments. It also maintains the swift variations in load-weather correlations to record instantaneous reactions to abrupt weather shifts, much as intensive margin adjustments. </a:t>
            </a:r>
            <a:endParaRPr lang="en-US" sz="13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711148" y="6021699"/>
            <a:ext cx="4271898" cy="507831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Colelli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, F., I. Sue Wing, E. De Cian (2023). Intensive and extensive margins of the peak load: Measuring adaptation with mixed frequency panel data. Energy Economics 126: </a:t>
            </a:r>
            <a:r>
              <a:rPr lang="en-US" sz="900" dirty="0"/>
              <a:t>106923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. 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  <a:hlinkClick r:id="rId3"/>
              </a:rPr>
              <a:t>https://doi.org/10.1016/j.eneco</a:t>
            </a:r>
            <a:r>
              <a:rPr lang="en-US" sz="900">
                <a:latin typeface="Arial" panose="020B0604020202020204" pitchFamily="34" charset="0"/>
                <a:ea typeface="MS Mincho" panose="02020609040205080304" pitchFamily="49" charset="-128"/>
                <a:hlinkClick r:id="rId3"/>
              </a:rPr>
              <a:t>.2023.106923</a:t>
            </a:r>
            <a:r>
              <a:rPr lang="en-US" sz="90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3857823" y="4030754"/>
            <a:ext cx="5286177" cy="1775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a</a:t>
            </a: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Peak load shock induced by climate change shifts, by day of the year circa 2050 under RCP 5-8.5. The values correspond to the mean across 25 GCMs. </a:t>
            </a:r>
          </a:p>
          <a:p>
            <a:pPr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b</a:t>
            </a: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Annual peak load in 2050, decomposed between four additive components: </a:t>
            </a:r>
            <a:r>
              <a:rPr lang="en-US" sz="13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historical annual peak load (highest level observed in the time series), ii) additional increase due to the income per capita growth, under the RCP 5-8.5., iii) additional increase due to climate change and iv) due to a positive weather anomaly, under the RCP 5-8.5.</a:t>
            </a:r>
            <a:endParaRPr lang="en-US" sz="1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EA3318-89BD-A0B2-5E0B-543F1C1C5BA3}"/>
              </a:ext>
            </a:extLst>
          </p:cNvPr>
          <p:cNvSpPr txBox="1"/>
          <p:nvPr/>
        </p:nvSpPr>
        <p:spPr>
          <a:xfrm>
            <a:off x="8165418" y="1294844"/>
            <a:ext cx="665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Europe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EF63F7-8425-8D08-9B1A-14FB7CAF87DE}"/>
              </a:ext>
            </a:extLst>
          </p:cNvPr>
          <p:cNvSpPr txBox="1"/>
          <p:nvPr/>
        </p:nvSpPr>
        <p:spPr>
          <a:xfrm>
            <a:off x="8165418" y="2479697"/>
            <a:ext cx="665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9404</TotalTime>
  <Words>325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Nicholas, Robert</cp:lastModifiedBy>
  <cp:revision>46</cp:revision>
  <dcterms:created xsi:type="dcterms:W3CDTF">2019-03-01T18:13:06Z</dcterms:created>
  <dcterms:modified xsi:type="dcterms:W3CDTF">2024-03-19T17:53:55Z</dcterms:modified>
</cp:coreProperties>
</file>