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6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396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11F407F-4720-3447-B3AC-48AC9F06B2A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C64E45-22C5-9D40-B384-2C2641140C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43725-08A4-3A4F-8255-00E515518CFE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980D98-158C-694F-AB9E-A3962129EE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7E1A1D-D976-6E48-89CE-AC4E3DE2CB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15F20-EC74-8D4A-8A82-153985E0F8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35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950CEA-DB02-1E44-B6FE-2734D2961219}" type="datetimeFigureOut">
              <a:rPr lang="en-US" smtClean="0"/>
              <a:t>3/19/24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09D698-46D6-5C4D-A939-89D29C810E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60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9455" y="1865600"/>
            <a:ext cx="8405090" cy="1006909"/>
          </a:xfrm>
        </p:spPr>
        <p:txBody>
          <a:bodyPr>
            <a:normAutofit/>
          </a:bodyPr>
          <a:lstStyle>
            <a:lvl1pPr marL="0" indent="0" algn="ctr">
              <a:buNone/>
              <a:defRPr sz="2800" b="0" i="0">
                <a:latin typeface="Franklin Gothic Book" panose="020B0503020102020204" pitchFamily="34" charset="0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dirty="0"/>
              <a:t>Subtitle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A26EE851-960B-9C4F-B3CA-98628BDCAA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7361382" y="6356350"/>
            <a:ext cx="1606550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00D336A7-0749-BA42-B823-8C6AEF2E02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>
              <a:defRPr sz="3600" b="0" i="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C6439DC-5A31-EA45-ABF9-1EE90B0E4F7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3453246"/>
            <a:ext cx="6096000" cy="1965325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Franklin Gothic Book" panose="020B05030201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List of authors / presenters… </a:t>
            </a:r>
          </a:p>
        </p:txBody>
      </p:sp>
    </p:spTree>
    <p:extLst>
      <p:ext uri="{BB962C8B-B14F-4D97-AF65-F5344CB8AC3E}">
        <p14:creationId xmlns:p14="http://schemas.microsoft.com/office/powerpoint/2010/main" val="3808242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+mj-lt"/>
                <a:cs typeface="Consolas" panose="020B06090202040302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819564"/>
            <a:ext cx="8405090" cy="410094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5003EB-1F06-1248-9D9F-9B45093E83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567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</p:spPr>
        <p:txBody>
          <a:bodyPr anchor="b">
            <a:normAutofit/>
          </a:bodyPr>
          <a:lstStyle>
            <a:lvl1pPr>
              <a:defRPr sz="3600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1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7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21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776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527656E7-C9F3-4A8C-A8B7-FE3985EF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272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/>
          </p:nvPr>
        </p:nvSpPr>
        <p:spPr>
          <a:xfrm>
            <a:off x="892969" y="1151930"/>
            <a:ext cx="7358063" cy="2321719"/>
          </a:xfrm>
          <a:prstGeom prst="rect">
            <a:avLst/>
          </a:prstGeom>
        </p:spPr>
        <p:txBody>
          <a:bodyPr anchor="b"/>
          <a:lstStyle/>
          <a:p>
            <a:r>
              <a:t>Title Text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/>
          </p:nvPr>
        </p:nvSpPr>
        <p:spPr>
          <a:xfrm>
            <a:off x="892969" y="3536156"/>
            <a:ext cx="7358063" cy="79474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2250"/>
            </a:lvl1pPr>
            <a:lvl2pPr marL="0" indent="160729" algn="ctr">
              <a:spcBef>
                <a:spcPts val="0"/>
              </a:spcBef>
              <a:buSzTx/>
              <a:buNone/>
              <a:defRPr sz="2250"/>
            </a:lvl2pPr>
            <a:lvl3pPr marL="0" indent="321457" algn="ctr">
              <a:spcBef>
                <a:spcPts val="0"/>
              </a:spcBef>
              <a:buSzTx/>
              <a:buNone/>
              <a:defRPr sz="2250"/>
            </a:lvl3pPr>
            <a:lvl4pPr marL="0" indent="482186" algn="ctr">
              <a:spcBef>
                <a:spcPts val="0"/>
              </a:spcBef>
              <a:buSzTx/>
              <a:buNone/>
              <a:defRPr sz="2250"/>
            </a:lvl4pPr>
            <a:lvl5pPr marL="0" indent="642915" algn="ctr">
              <a:spcBef>
                <a:spcPts val="0"/>
              </a:spcBef>
              <a:buSzTx/>
              <a:buNone/>
              <a:defRPr sz="225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xfrm>
            <a:off x="7666759" y="6385791"/>
            <a:ext cx="1107786" cy="365125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4182483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455" y="357889"/>
            <a:ext cx="840509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9455" y="1825626"/>
            <a:ext cx="8405090" cy="40948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Parallelogram 3">
            <a:extLst>
              <a:ext uri="{FF2B5EF4-FFF2-40B4-BE49-F238E27FC236}">
                <a16:creationId xmlns:a16="http://schemas.microsoft.com/office/drawing/2014/main" id="{78D9947D-075A-2D40-91C0-65D76D8FC7D1}"/>
              </a:ext>
            </a:extLst>
          </p:cNvPr>
          <p:cNvSpPr/>
          <p:nvPr userDrawn="1"/>
        </p:nvSpPr>
        <p:spPr>
          <a:xfrm flipH="1" flipV="1">
            <a:off x="6867884" y="6202615"/>
            <a:ext cx="2276115" cy="655384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8777227"/>
              <a:gd name="connsiteY0" fmla="*/ 1026603 h 1036542"/>
              <a:gd name="connsiteX1" fmla="*/ 0 w 8777227"/>
              <a:gd name="connsiteY1" fmla="*/ 4937 h 1036542"/>
              <a:gd name="connsiteX2" fmla="*/ 8777227 w 8777227"/>
              <a:gd name="connsiteY2" fmla="*/ 0 h 1036542"/>
              <a:gd name="connsiteX3" fmla="*/ 7094935 w 8777227"/>
              <a:gd name="connsiteY3" fmla="*/ 1036542 h 1036542"/>
              <a:gd name="connsiteX4" fmla="*/ 6703 w 8777227"/>
              <a:gd name="connsiteY4" fmla="*/ 1026603 h 1036542"/>
              <a:gd name="connsiteX0" fmla="*/ 6703 w 8777227"/>
              <a:gd name="connsiteY0" fmla="*/ 1026603 h 1026603"/>
              <a:gd name="connsiteX1" fmla="*/ 0 w 8777227"/>
              <a:gd name="connsiteY1" fmla="*/ 4937 h 1026603"/>
              <a:gd name="connsiteX2" fmla="*/ 8777227 w 8777227"/>
              <a:gd name="connsiteY2" fmla="*/ 0 h 1026603"/>
              <a:gd name="connsiteX3" fmla="*/ 7293664 w 8777227"/>
              <a:gd name="connsiteY3" fmla="*/ 1023546 h 1026603"/>
              <a:gd name="connsiteX4" fmla="*/ 6703 w 8777227"/>
              <a:gd name="connsiteY4" fmla="*/ 1026603 h 1026603"/>
              <a:gd name="connsiteX0" fmla="*/ 6703 w 8739273"/>
              <a:gd name="connsiteY0" fmla="*/ 1021666 h 1021666"/>
              <a:gd name="connsiteX1" fmla="*/ 0 w 8739273"/>
              <a:gd name="connsiteY1" fmla="*/ 0 h 1021666"/>
              <a:gd name="connsiteX2" fmla="*/ 8739273 w 8739273"/>
              <a:gd name="connsiteY2" fmla="*/ 2722 h 1021666"/>
              <a:gd name="connsiteX3" fmla="*/ 7293664 w 8739273"/>
              <a:gd name="connsiteY3" fmla="*/ 1018609 h 1021666"/>
              <a:gd name="connsiteX4" fmla="*/ 6703 w 8739273"/>
              <a:gd name="connsiteY4" fmla="*/ 1021666 h 1021666"/>
              <a:gd name="connsiteX0" fmla="*/ 6703 w 8739273"/>
              <a:gd name="connsiteY0" fmla="*/ 1021666 h 1025171"/>
              <a:gd name="connsiteX1" fmla="*/ 0 w 8739273"/>
              <a:gd name="connsiteY1" fmla="*/ 0 h 1025171"/>
              <a:gd name="connsiteX2" fmla="*/ 8739273 w 8739273"/>
              <a:gd name="connsiteY2" fmla="*/ 2722 h 1025171"/>
              <a:gd name="connsiteX3" fmla="*/ 7277558 w 8739273"/>
              <a:gd name="connsiteY3" fmla="*/ 1025171 h 1025171"/>
              <a:gd name="connsiteX4" fmla="*/ 6703 w 8739273"/>
              <a:gd name="connsiteY4" fmla="*/ 1021666 h 10251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739273" h="1025171">
                <a:moveTo>
                  <a:pt x="6703" y="1021666"/>
                </a:moveTo>
                <a:cubicBezTo>
                  <a:pt x="4469" y="681111"/>
                  <a:pt x="2234" y="340555"/>
                  <a:pt x="0" y="0"/>
                </a:cubicBezTo>
                <a:lnTo>
                  <a:pt x="8739273" y="2722"/>
                </a:lnTo>
                <a:lnTo>
                  <a:pt x="7277558" y="1025171"/>
                </a:lnTo>
                <a:lnTo>
                  <a:pt x="6703" y="1021666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9131C2EA-A59D-5D44-9A50-C8943EB21D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F518F-6B44-FA43-A94E-1E50ED6571CB}" type="datetime1">
              <a:rPr lang="en-US" smtClean="0"/>
              <a:t>3/19/24</a:t>
            </a:fld>
            <a:endParaRPr lang="en-US"/>
          </a:p>
        </p:txBody>
      </p:sp>
      <p:sp>
        <p:nvSpPr>
          <p:cNvPr id="13" name="Parallelogram 3">
            <a:extLst>
              <a:ext uri="{FF2B5EF4-FFF2-40B4-BE49-F238E27FC236}">
                <a16:creationId xmlns:a16="http://schemas.microsoft.com/office/drawing/2014/main" id="{562C0EFF-BD7A-1541-9337-745DD8AF0B5A}"/>
              </a:ext>
            </a:extLst>
          </p:cNvPr>
          <p:cNvSpPr/>
          <p:nvPr userDrawn="1"/>
        </p:nvSpPr>
        <p:spPr>
          <a:xfrm>
            <a:off x="-3485" y="6201683"/>
            <a:ext cx="7142431" cy="664042"/>
          </a:xfrm>
          <a:custGeom>
            <a:avLst/>
            <a:gdLst>
              <a:gd name="connsiteX0" fmla="*/ 0 w 7498080"/>
              <a:gd name="connsiteY0" fmla="*/ 1021666 h 1021666"/>
              <a:gd name="connsiteX1" fmla="*/ 255417 w 7498080"/>
              <a:gd name="connsiteY1" fmla="*/ 0 h 1021666"/>
              <a:gd name="connsiteX2" fmla="*/ 7498080 w 7498080"/>
              <a:gd name="connsiteY2" fmla="*/ 0 h 1021666"/>
              <a:gd name="connsiteX3" fmla="*/ 7242664 w 7498080"/>
              <a:gd name="connsiteY3" fmla="*/ 1021666 h 1021666"/>
              <a:gd name="connsiteX4" fmla="*/ 0 w 7498080"/>
              <a:gd name="connsiteY4" fmla="*/ 1021666 h 1021666"/>
              <a:gd name="connsiteX0" fmla="*/ 11869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11869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254533 w 7509949"/>
              <a:gd name="connsiteY3" fmla="*/ 1021666 h 1021666"/>
              <a:gd name="connsiteX4" fmla="*/ 6703 w 7509949"/>
              <a:gd name="connsiteY4" fmla="*/ 1021666 h 1021666"/>
              <a:gd name="connsiteX0" fmla="*/ 6703 w 7509949"/>
              <a:gd name="connsiteY0" fmla="*/ 1021666 h 1031605"/>
              <a:gd name="connsiteX1" fmla="*/ 0 w 7509949"/>
              <a:gd name="connsiteY1" fmla="*/ 0 h 1031605"/>
              <a:gd name="connsiteX2" fmla="*/ 7509949 w 7509949"/>
              <a:gd name="connsiteY2" fmla="*/ 0 h 1031605"/>
              <a:gd name="connsiteX3" fmla="*/ 7094935 w 7509949"/>
              <a:gd name="connsiteY3" fmla="*/ 1031605 h 1031605"/>
              <a:gd name="connsiteX4" fmla="*/ 6703 w 7509949"/>
              <a:gd name="connsiteY4" fmla="*/ 1021666 h 1031605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04937 w 7509949"/>
              <a:gd name="connsiteY3" fmla="*/ 1002327 h 1021666"/>
              <a:gd name="connsiteX4" fmla="*/ 6703 w 7509949"/>
              <a:gd name="connsiteY4" fmla="*/ 1021666 h 1021666"/>
              <a:gd name="connsiteX0" fmla="*/ 6703 w 7509949"/>
              <a:gd name="connsiteY0" fmla="*/ 1021666 h 1021666"/>
              <a:gd name="connsiteX1" fmla="*/ 0 w 7509949"/>
              <a:gd name="connsiteY1" fmla="*/ 0 h 1021666"/>
              <a:gd name="connsiteX2" fmla="*/ 7509949 w 7509949"/>
              <a:gd name="connsiteY2" fmla="*/ 0 h 1021666"/>
              <a:gd name="connsiteX3" fmla="*/ 7114939 w 7509949"/>
              <a:gd name="connsiteY3" fmla="*/ 1009648 h 1021666"/>
              <a:gd name="connsiteX4" fmla="*/ 6703 w 7509949"/>
              <a:gd name="connsiteY4" fmla="*/ 1021666 h 1021666"/>
              <a:gd name="connsiteX0" fmla="*/ 6703 w 7509949"/>
              <a:gd name="connsiteY0" fmla="*/ 985070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6703 w 7509949"/>
              <a:gd name="connsiteY4" fmla="*/ 985070 h 1009648"/>
              <a:gd name="connsiteX0" fmla="*/ 41709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41709 w 7509949"/>
              <a:gd name="connsiteY4" fmla="*/ 999709 h 1009648"/>
              <a:gd name="connsiteX0" fmla="*/ 11704 w 7509949"/>
              <a:gd name="connsiteY0" fmla="*/ 999709 h 1009648"/>
              <a:gd name="connsiteX1" fmla="*/ 0 w 7509949"/>
              <a:gd name="connsiteY1" fmla="*/ 0 h 1009648"/>
              <a:gd name="connsiteX2" fmla="*/ 7509949 w 7509949"/>
              <a:gd name="connsiteY2" fmla="*/ 0 h 1009648"/>
              <a:gd name="connsiteX3" fmla="*/ 7114939 w 7509949"/>
              <a:gd name="connsiteY3" fmla="*/ 1009648 h 1009648"/>
              <a:gd name="connsiteX4" fmla="*/ 11704 w 7509949"/>
              <a:gd name="connsiteY4" fmla="*/ 999709 h 1009648"/>
              <a:gd name="connsiteX0" fmla="*/ 26252 w 7509949"/>
              <a:gd name="connsiteY0" fmla="*/ 1010357 h 1010357"/>
              <a:gd name="connsiteX1" fmla="*/ 0 w 7509949"/>
              <a:gd name="connsiteY1" fmla="*/ 0 h 1010357"/>
              <a:gd name="connsiteX2" fmla="*/ 7509949 w 7509949"/>
              <a:gd name="connsiteY2" fmla="*/ 0 h 1010357"/>
              <a:gd name="connsiteX3" fmla="*/ 7114939 w 7509949"/>
              <a:gd name="connsiteY3" fmla="*/ 1009648 h 1010357"/>
              <a:gd name="connsiteX4" fmla="*/ 26252 w 7509949"/>
              <a:gd name="connsiteY4" fmla="*/ 1010357 h 1010357"/>
              <a:gd name="connsiteX0" fmla="*/ 15341 w 7509949"/>
              <a:gd name="connsiteY0" fmla="*/ 1015681 h 1015681"/>
              <a:gd name="connsiteX1" fmla="*/ 0 w 7509949"/>
              <a:gd name="connsiteY1" fmla="*/ 0 h 1015681"/>
              <a:gd name="connsiteX2" fmla="*/ 7509949 w 7509949"/>
              <a:gd name="connsiteY2" fmla="*/ 0 h 1015681"/>
              <a:gd name="connsiteX3" fmla="*/ 7114939 w 7509949"/>
              <a:gd name="connsiteY3" fmla="*/ 1009648 h 1015681"/>
              <a:gd name="connsiteX4" fmla="*/ 15341 w 7509949"/>
              <a:gd name="connsiteY4" fmla="*/ 1015681 h 1015681"/>
              <a:gd name="connsiteX0" fmla="*/ 523 w 7495131"/>
              <a:gd name="connsiteY0" fmla="*/ 1015681 h 1015681"/>
              <a:gd name="connsiteX1" fmla="*/ 1852 w 7495131"/>
              <a:gd name="connsiteY1" fmla="*/ 9759 h 1015681"/>
              <a:gd name="connsiteX2" fmla="*/ 7495131 w 7495131"/>
              <a:gd name="connsiteY2" fmla="*/ 0 h 1015681"/>
              <a:gd name="connsiteX3" fmla="*/ 7100121 w 7495131"/>
              <a:gd name="connsiteY3" fmla="*/ 1009648 h 1015681"/>
              <a:gd name="connsiteX4" fmla="*/ 523 w 7495131"/>
              <a:gd name="connsiteY4" fmla="*/ 1015681 h 1015681"/>
              <a:gd name="connsiteX0" fmla="*/ 5339 w 7499947"/>
              <a:gd name="connsiteY0" fmla="*/ 1015681 h 1015681"/>
              <a:gd name="connsiteX1" fmla="*/ 0 w 7499947"/>
              <a:gd name="connsiteY1" fmla="*/ 9759 h 1015681"/>
              <a:gd name="connsiteX2" fmla="*/ 7499947 w 7499947"/>
              <a:gd name="connsiteY2" fmla="*/ 0 h 1015681"/>
              <a:gd name="connsiteX3" fmla="*/ 7104937 w 7499947"/>
              <a:gd name="connsiteY3" fmla="*/ 1009648 h 1015681"/>
              <a:gd name="connsiteX4" fmla="*/ 5339 w 7499947"/>
              <a:gd name="connsiteY4" fmla="*/ 1015681 h 1015681"/>
              <a:gd name="connsiteX0" fmla="*/ 2005 w 7496613"/>
              <a:gd name="connsiteY0" fmla="*/ 1015681 h 1015681"/>
              <a:gd name="connsiteX1" fmla="*/ 0 w 7496613"/>
              <a:gd name="connsiteY1" fmla="*/ 14639 h 1015681"/>
              <a:gd name="connsiteX2" fmla="*/ 7496613 w 7496613"/>
              <a:gd name="connsiteY2" fmla="*/ 0 h 1015681"/>
              <a:gd name="connsiteX3" fmla="*/ 7101603 w 7496613"/>
              <a:gd name="connsiteY3" fmla="*/ 1009648 h 1015681"/>
              <a:gd name="connsiteX4" fmla="*/ 2005 w 7496613"/>
              <a:gd name="connsiteY4" fmla="*/ 1015681 h 1015681"/>
              <a:gd name="connsiteX0" fmla="*/ 2005 w 7503281"/>
              <a:gd name="connsiteY0" fmla="*/ 1025440 h 1025440"/>
              <a:gd name="connsiteX1" fmla="*/ 0 w 7503281"/>
              <a:gd name="connsiteY1" fmla="*/ 24398 h 1025440"/>
              <a:gd name="connsiteX2" fmla="*/ 7503281 w 7503281"/>
              <a:gd name="connsiteY2" fmla="*/ 0 h 1025440"/>
              <a:gd name="connsiteX3" fmla="*/ 7101603 w 7503281"/>
              <a:gd name="connsiteY3" fmla="*/ 1019407 h 1025440"/>
              <a:gd name="connsiteX4" fmla="*/ 2005 w 7503281"/>
              <a:gd name="connsiteY4" fmla="*/ 1025440 h 1025440"/>
              <a:gd name="connsiteX0" fmla="*/ 2005 w 7499947"/>
              <a:gd name="connsiteY0" fmla="*/ 1020560 h 1020560"/>
              <a:gd name="connsiteX1" fmla="*/ 0 w 7499947"/>
              <a:gd name="connsiteY1" fmla="*/ 19518 h 1020560"/>
              <a:gd name="connsiteX2" fmla="*/ 7499947 w 7499947"/>
              <a:gd name="connsiteY2" fmla="*/ 0 h 1020560"/>
              <a:gd name="connsiteX3" fmla="*/ 7101603 w 7499947"/>
              <a:gd name="connsiteY3" fmla="*/ 1014527 h 1020560"/>
              <a:gd name="connsiteX4" fmla="*/ 2005 w 7499947"/>
              <a:gd name="connsiteY4" fmla="*/ 1020560 h 1020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99947" h="1020560">
                <a:moveTo>
                  <a:pt x="2005" y="1020560"/>
                </a:moveTo>
                <a:cubicBezTo>
                  <a:pt x="-229" y="680005"/>
                  <a:pt x="2234" y="360073"/>
                  <a:pt x="0" y="19518"/>
                </a:cubicBezTo>
                <a:lnTo>
                  <a:pt x="7499947" y="0"/>
                </a:lnTo>
                <a:lnTo>
                  <a:pt x="7101603" y="1014527"/>
                </a:lnTo>
                <a:lnTo>
                  <a:pt x="2005" y="102056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F0B1DC7-3AFD-C242-939A-51E56E2FB4E3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24" y="6283384"/>
            <a:ext cx="3059092" cy="50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00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80" r:id="rId7"/>
    <p:sldLayoutId id="2147483681" r:id="rId8"/>
    <p:sldLayoutId id="2147483682" r:id="rId9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Consolas" panose="020B0609020204030204" pitchFamily="49" charset="0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016/j.eneco.2023.106923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close-up of a graph&#10;&#10;Description automatically generated">
            <a:extLst>
              <a:ext uri="{FF2B5EF4-FFF2-40B4-BE49-F238E27FC236}">
                <a16:creationId xmlns:a16="http://schemas.microsoft.com/office/drawing/2014/main" id="{EEE63632-D37E-0EEF-1A16-036530DEBF2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15" t="50057" r="12630" b="23047"/>
          <a:stretch/>
        </p:blipFill>
        <p:spPr>
          <a:xfrm>
            <a:off x="3629547" y="1295863"/>
            <a:ext cx="5323682" cy="2519112"/>
          </a:xfrm>
          <a:prstGeom prst="rect">
            <a:avLst/>
          </a:prstGeom>
        </p:spPr>
      </p:pic>
      <p:sp>
        <p:nvSpPr>
          <p:cNvPr id="120" name="Shape 120"/>
          <p:cNvSpPr/>
          <p:nvPr/>
        </p:nvSpPr>
        <p:spPr>
          <a:xfrm>
            <a:off x="190772" y="4561847"/>
            <a:ext cx="3777994" cy="1641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spcBef>
                <a:spcPts val="844"/>
              </a:spcBef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Impact</a:t>
            </a:r>
            <a:endParaRPr lang="en-US" sz="1600" dirty="0"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defTabSz="321457">
              <a:buSzPct val="75000"/>
              <a:defRPr sz="20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dirty="0">
                <a:latin typeface="Calibri" panose="020F0502020204030204" pitchFamily="34" charset="0"/>
              </a:rPr>
              <a:t>Long-term impacts differ from short-term dynamics, with income influencing adjustments. Peak load is expected to increase by 20-30% by 2050 in Southern Europe and some Indian states, emphasizing the importance of economic structure in climate adaptation.</a:t>
            </a:r>
            <a:endParaRPr sz="1406" dirty="0"/>
          </a:p>
        </p:txBody>
      </p:sp>
      <p:sp>
        <p:nvSpPr>
          <p:cNvPr id="121" name="Shape 121"/>
          <p:cNvSpPr/>
          <p:nvPr/>
        </p:nvSpPr>
        <p:spPr>
          <a:xfrm>
            <a:off x="257568" y="131672"/>
            <a:ext cx="8240811" cy="8107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>
            <a:spAutoFit/>
          </a:bodyPr>
          <a:lstStyle>
            <a:lvl1pPr algn="l" defTabSz="457200">
              <a:defRPr sz="27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Intensive and extensive margins of the peak load: Measuring adaptation with mixed frequency panel data </a:t>
            </a:r>
          </a:p>
        </p:txBody>
      </p:sp>
      <p:sp>
        <p:nvSpPr>
          <p:cNvPr id="122" name="Shape 122"/>
          <p:cNvSpPr/>
          <p:nvPr/>
        </p:nvSpPr>
        <p:spPr>
          <a:xfrm>
            <a:off x="190771" y="888988"/>
            <a:ext cx="3777995" cy="18369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no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Objective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Understanding the impact of daily maximum temperatures on peak electricity demand, particularly as air conditioning usage rises, is critical for ensuring system reliability. We propose a methodology to separate the intensive- and extensive-margin adaptation components inherent in the relationship between electricity demand and temperature in Europe and India.</a:t>
            </a:r>
            <a:endParaRPr lang="en-US" sz="13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3" name="Shape 123"/>
          <p:cNvSpPr/>
          <p:nvPr/>
        </p:nvSpPr>
        <p:spPr>
          <a:xfrm>
            <a:off x="188095" y="2652502"/>
            <a:ext cx="3672405" cy="20419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35719" tIns="35719" rIns="35719" bIns="35719" anchor="ctr">
            <a:spAutoFit/>
          </a:bodyPr>
          <a:lstStyle/>
          <a:p>
            <a:pPr defTabSz="321457">
              <a:lnSpc>
                <a:spcPct val="150000"/>
              </a:lnSpc>
              <a:defRPr sz="2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1600" dirty="0">
                <a:latin typeface="Calibri" panose="020F0502020204030204" pitchFamily="34" charset="0"/>
                <a:cs typeface="Calibri" panose="020F0502020204030204" pitchFamily="34" charset="0"/>
              </a:rPr>
              <a:t>Approach</a:t>
            </a:r>
            <a:endParaRPr lang="en-US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algn="l"/>
            <a:r>
              <a:rPr lang="en-US" sz="13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Rather of assessing air conditioner ownership directly, this method uses the slow changes in climate in each location to estimate the average long-term effects, similar to extensive margin adjustments. It also maintains the swift variations in load-weather correlations to record instantaneous reactions to abrupt weather shifts, much as intensive margin adjustments. </a:t>
            </a:r>
            <a:endParaRPr lang="en-US" sz="1300" dirty="0">
              <a:latin typeface="Calibri" panose="020F0502020204030204" pitchFamily="34" charset="0"/>
              <a:ea typeface="MS Mincho" panose="02020609040205080304" pitchFamily="49" charset="-128"/>
              <a:cs typeface="Calibri" panose="020F0502020204030204" pitchFamily="34" charset="0"/>
            </a:endParaRPr>
          </a:p>
        </p:txBody>
      </p:sp>
      <p:sp>
        <p:nvSpPr>
          <p:cNvPr id="124" name="Shape 124"/>
          <p:cNvSpPr/>
          <p:nvPr/>
        </p:nvSpPr>
        <p:spPr>
          <a:xfrm>
            <a:off x="4711148" y="6021699"/>
            <a:ext cx="4271898" cy="507831"/>
          </a:xfrm>
          <a:prstGeom prst="rect">
            <a:avLst/>
          </a:prstGeom>
          <a:ln w="12700">
            <a:solidFill>
              <a:schemeClr val="accent1"/>
            </a:solidFill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45720" tIns="45720" rIns="45720" bIns="45720" anchor="ctr">
            <a:spAutoFit/>
          </a:bodyPr>
          <a:lstStyle>
            <a:lvl1pPr algn="l">
              <a:defRPr sz="180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en-US" sz="900" dirty="0" err="1">
                <a:latin typeface="Arial" panose="020B0604020202020204" pitchFamily="34" charset="0"/>
                <a:ea typeface="MS Mincho" panose="02020609040205080304" pitchFamily="49" charset="-128"/>
              </a:rPr>
              <a:t>Colelli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, F., I. Sue Wing, E. De Cian (2023). Intensive and extensive margins of the peak load: Measuring adaptation with mixed frequency panel data. Energy Economics 126: </a:t>
            </a:r>
            <a:r>
              <a:rPr lang="en-US" sz="900" dirty="0"/>
              <a:t>106923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</a:rPr>
              <a:t>. </a:t>
            </a:r>
            <a:r>
              <a:rPr lang="en-US" sz="900" dirty="0">
                <a:latin typeface="Arial" panose="020B0604020202020204" pitchFamily="34" charset="0"/>
                <a:ea typeface="MS Mincho" panose="02020609040205080304" pitchFamily="49" charset="-128"/>
                <a:hlinkClick r:id="rId3"/>
              </a:rPr>
              <a:t>https://doi.org/10.1016/j.eneco</a:t>
            </a:r>
            <a:r>
              <a:rPr lang="en-US" sz="900">
                <a:latin typeface="Arial" panose="020B0604020202020204" pitchFamily="34" charset="0"/>
                <a:ea typeface="MS Mincho" panose="02020609040205080304" pitchFamily="49" charset="-128"/>
                <a:hlinkClick r:id="rId3"/>
              </a:rPr>
              <a:t>.2023.106923</a:t>
            </a:r>
            <a:r>
              <a:rPr lang="en-US" sz="900">
                <a:latin typeface="Arial" panose="020B0604020202020204" pitchFamily="34" charset="0"/>
                <a:ea typeface="MS Mincho" panose="02020609040205080304" pitchFamily="49" charset="-128"/>
              </a:rPr>
              <a:t> </a:t>
            </a:r>
            <a:endParaRPr lang="en-US" sz="844" dirty="0"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8" name="Shape 119">
            <a:extLst>
              <a:ext uri="{FF2B5EF4-FFF2-40B4-BE49-F238E27FC236}">
                <a16:creationId xmlns:a16="http://schemas.microsoft.com/office/drawing/2014/main" id="{D05CE714-975C-5F45-B8FB-334BF21660D6}"/>
              </a:ext>
            </a:extLst>
          </p:cNvPr>
          <p:cNvSpPr/>
          <p:nvPr/>
        </p:nvSpPr>
        <p:spPr>
          <a:xfrm>
            <a:off x="3857823" y="4030754"/>
            <a:ext cx="5286177" cy="1775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/>
          <a:p>
            <a:pPr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a</a:t>
            </a: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Peak load shock induced by climate change shifts, by day of the year circa 2050 under RCP 5-8.5. The values correspond to the mean across 25 GCMs. </a:t>
            </a:r>
          </a:p>
          <a:p>
            <a:pPr defTabSz="321457">
              <a:spcBef>
                <a:spcPts val="844"/>
              </a:spcBef>
              <a:defRPr sz="1700">
                <a:latin typeface="Helvetica"/>
                <a:ea typeface="Helvetica"/>
                <a:cs typeface="Helvetica"/>
                <a:sym typeface="Helvetica"/>
              </a:defRPr>
            </a:pPr>
            <a:r>
              <a:rPr lang="en-US" sz="13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Panel b</a:t>
            </a: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Annual peak load in 2050, decomposed between four additive components: </a:t>
            </a:r>
            <a:r>
              <a:rPr lang="en-US" sz="1300" b="1" dirty="0" err="1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1300" b="1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historical annual peak load (highest level observed in the time series), ii) additional increase due to the income per capita growth, under the RCP 5-8.5., iii) additional increase due to climate change and iv) due to a positive weather anomaly, under the RCP 5-8.5.</a:t>
            </a:r>
            <a:endParaRPr lang="en-US" sz="1300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EA3318-89BD-A0B2-5E0B-543F1C1C5BA3}"/>
              </a:ext>
            </a:extLst>
          </p:cNvPr>
          <p:cNvSpPr txBox="1"/>
          <p:nvPr/>
        </p:nvSpPr>
        <p:spPr>
          <a:xfrm>
            <a:off x="8165418" y="1294844"/>
            <a:ext cx="6659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Europe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EF63F7-8425-8D08-9B1A-14FB7CAF87DE}"/>
              </a:ext>
            </a:extLst>
          </p:cNvPr>
          <p:cNvSpPr txBox="1"/>
          <p:nvPr/>
        </p:nvSpPr>
        <p:spPr>
          <a:xfrm>
            <a:off x="8165418" y="2479697"/>
            <a:ext cx="66592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India</a:t>
            </a:r>
          </a:p>
        </p:txBody>
      </p:sp>
    </p:spTree>
    <p:extLst>
      <p:ext uri="{BB962C8B-B14F-4D97-AF65-F5344CB8AC3E}">
        <p14:creationId xmlns:p14="http://schemas.microsoft.com/office/powerpoint/2010/main" val="545559921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9404</TotalTime>
  <Words>325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Franklin Gothic Book</vt:lpstr>
      <vt:lpstr>Franklin Gothic 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Kostadinova, Katerina Lubomirova</dc:creator>
  <cp:lastModifiedBy>Nicholas, Robert</cp:lastModifiedBy>
  <cp:revision>46</cp:revision>
  <dcterms:created xsi:type="dcterms:W3CDTF">2019-03-01T18:13:06Z</dcterms:created>
  <dcterms:modified xsi:type="dcterms:W3CDTF">2024-03-19T17:53:55Z</dcterms:modified>
</cp:coreProperties>
</file>