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2"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51"/>
    <a:srgbClr val="FF1546"/>
    <a:srgbClr val="FF153E"/>
    <a:srgbClr val="106536"/>
    <a:srgbClr val="007837"/>
    <a:srgbClr val="FEFFE5"/>
    <a:srgbClr val="F2F2F2"/>
    <a:srgbClr val="06612F"/>
    <a:srgbClr val="6AAD89"/>
    <a:srgbClr val="106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6190" autoAdjust="0"/>
  </p:normalViewPr>
  <p:slideViewPr>
    <p:cSldViewPr>
      <p:cViewPr varScale="1">
        <p:scale>
          <a:sx n="119" d="100"/>
          <a:sy n="119" d="100"/>
        </p:scale>
        <p:origin x="552"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6/20/24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6/20/24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dirty="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59F42474-F345-08F7-2D37-BA4631D408DA}"/>
              </a:ext>
            </a:extLst>
          </p:cNvPr>
          <p:cNvSpPr>
            <a:spLocks noChangeArrowheads="1"/>
          </p:cNvSpPr>
          <p:nvPr/>
        </p:nvSpPr>
        <p:spPr bwMode="auto">
          <a:xfrm>
            <a:off x="-76200" y="5591947"/>
            <a:ext cx="12268200" cy="504053"/>
          </a:xfrm>
          <a:prstGeom prst="rect">
            <a:avLst/>
          </a:prstGeom>
          <a:solidFill>
            <a:srgbClr val="FF1A51">
              <a:alpha val="34902"/>
            </a:srgbClr>
          </a:solidFill>
          <a:ln w="9525">
            <a:noFill/>
            <a:miter lim="800000"/>
            <a:headEnd/>
            <a:tailEnd/>
          </a:ln>
          <a:effectLst/>
        </p:spPr>
        <p:txBody>
          <a:bodyPr wrap="none" anchor="ctr">
            <a:prstTxWarp prst="textNoShape">
              <a:avLst/>
            </a:prstTxWarp>
          </a:bodyPr>
          <a:lstStyle/>
          <a:p>
            <a:endParaRPr lang="en-US" sz="2400"/>
          </a:p>
        </p:txBody>
      </p:sp>
      <p:sp>
        <p:nvSpPr>
          <p:cNvPr id="22" name="TextBox 21">
            <a:extLst>
              <a:ext uri="{FF2B5EF4-FFF2-40B4-BE49-F238E27FC236}">
                <a16:creationId xmlns:a16="http://schemas.microsoft.com/office/drawing/2014/main" id="{DDB49F41-81A2-223D-8BF8-404306ED15EB}"/>
              </a:ext>
            </a:extLst>
          </p:cNvPr>
          <p:cNvSpPr txBox="1"/>
          <p:nvPr/>
        </p:nvSpPr>
        <p:spPr>
          <a:xfrm>
            <a:off x="8090046" y="3741417"/>
            <a:ext cx="4105991" cy="1631216"/>
          </a:xfrm>
          <a:prstGeom prst="rect">
            <a:avLst/>
          </a:prstGeom>
          <a:noFill/>
        </p:spPr>
        <p:txBody>
          <a:bodyPr wrap="square">
            <a:spAutoFit/>
          </a:bodyPr>
          <a:lstStyle/>
          <a:p>
            <a:r>
              <a:rPr lang="en-US" sz="1250" dirty="0">
                <a:effectLst/>
                <a:latin typeface="Helvetica" pitchFamily="2" charset="0"/>
              </a:rPr>
              <a:t>This seemingly cartoonish computer model of a river section with human agents is a compelling, accessible tool that evokes stories of climate change impacts from collaborating community members.  Users can explore weather and climate variations through settings on the left, observe the environment’s evolution through the central graphical display and follow quantitative impacts of the evolving climate.  </a:t>
            </a:r>
          </a:p>
        </p:txBody>
      </p:sp>
      <p:sp>
        <p:nvSpPr>
          <p:cNvPr id="3077" name="Text Box 6"/>
          <p:cNvSpPr txBox="1">
            <a:spLocks noChangeArrowheads="1"/>
          </p:cNvSpPr>
          <p:nvPr/>
        </p:nvSpPr>
        <p:spPr bwMode="auto">
          <a:xfrm>
            <a:off x="90113" y="5603484"/>
            <a:ext cx="12011773" cy="52322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spcBef>
                <a:spcPts val="0"/>
              </a:spcBef>
              <a:spcAft>
                <a:spcPts val="0"/>
              </a:spcAft>
              <a:buNone/>
            </a:pPr>
            <a:r>
              <a:rPr lang="en-US" sz="1400" kern="100" dirty="0">
                <a:effectLst/>
                <a:latin typeface="+mn-lt"/>
                <a:ea typeface="Aptos" panose="020B0004020202020204" pitchFamily="34" charset="0"/>
                <a:cs typeface="Times New Roman" panose="02020603050405020304" pitchFamily="18" charset="0"/>
              </a:rPr>
              <a:t>Shenk, L., K. Franz and W. J. Gutowski, 2023:  Minding the Gaps to S(t)</a:t>
            </a:r>
            <a:r>
              <a:rPr lang="en-US" sz="1400" kern="100" dirty="0" err="1">
                <a:effectLst/>
                <a:latin typeface="+mn-lt"/>
                <a:ea typeface="Aptos" panose="020B0004020202020204" pitchFamily="34" charset="0"/>
                <a:cs typeface="Times New Roman" panose="02020603050405020304" pitchFamily="18" charset="0"/>
              </a:rPr>
              <a:t>imulate</a:t>
            </a:r>
            <a:r>
              <a:rPr lang="en-US" sz="1400" kern="100" dirty="0">
                <a:effectLst/>
                <a:latin typeface="+mn-lt"/>
                <a:ea typeface="Aptos" panose="020B0004020202020204" pitchFamily="34" charset="0"/>
                <a:cs typeface="Times New Roman" panose="02020603050405020304" pitchFamily="18" charset="0"/>
              </a:rPr>
              <a:t> Collaborative Storytelling: How Humanists, Climate Scientists, and Communities Can Co-Produce Narratives for Action.  </a:t>
            </a:r>
            <a:r>
              <a:rPr lang="en-US" sz="1400" i="1" kern="100" dirty="0">
                <a:effectLst/>
                <a:latin typeface="+mn-lt"/>
                <a:ea typeface="Aptos" panose="020B0004020202020204" pitchFamily="34" charset="0"/>
                <a:cs typeface="Times New Roman" panose="02020603050405020304" pitchFamily="18" charset="0"/>
              </a:rPr>
              <a:t>Environmental Humanities</a:t>
            </a:r>
            <a:r>
              <a:rPr lang="en-US" sz="1400" kern="100" dirty="0">
                <a:effectLst/>
                <a:latin typeface="+mn-lt"/>
                <a:ea typeface="Aptos" panose="020B0004020202020204" pitchFamily="34" charset="0"/>
                <a:cs typeface="Times New Roman" panose="02020603050405020304" pitchFamily="18" charset="0"/>
              </a:rPr>
              <a:t> [DOI: 10.1215/22011919-10746001].</a:t>
            </a:r>
          </a:p>
        </p:txBody>
      </p:sp>
      <p:sp>
        <p:nvSpPr>
          <p:cNvPr id="18" name="Rectangle 8">
            <a:extLst>
              <a:ext uri="{FF2B5EF4-FFF2-40B4-BE49-F238E27FC236}">
                <a16:creationId xmlns:a16="http://schemas.microsoft.com/office/drawing/2014/main" id="{3EA73196-6579-C582-11D1-60C831D10628}"/>
              </a:ext>
            </a:extLst>
          </p:cNvPr>
          <p:cNvSpPr>
            <a:spLocks noChangeArrowheads="1"/>
          </p:cNvSpPr>
          <p:nvPr/>
        </p:nvSpPr>
        <p:spPr bwMode="auto">
          <a:xfrm>
            <a:off x="0" y="-17362"/>
            <a:ext cx="12192000" cy="811274"/>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dirty="0"/>
          </a:p>
        </p:txBody>
      </p:sp>
      <p:sp>
        <p:nvSpPr>
          <p:cNvPr id="6" name="Rectangle 8">
            <a:extLst>
              <a:ext uri="{FF2B5EF4-FFF2-40B4-BE49-F238E27FC236}">
                <a16:creationId xmlns:a16="http://schemas.microsoft.com/office/drawing/2014/main" id="{FD3E2E6E-E8D2-59E0-101D-A487509D7335}"/>
              </a:ext>
            </a:extLst>
          </p:cNvPr>
          <p:cNvSpPr>
            <a:spLocks noChangeArrowheads="1"/>
          </p:cNvSpPr>
          <p:nvPr/>
        </p:nvSpPr>
        <p:spPr bwMode="auto">
          <a:xfrm>
            <a:off x="0" y="6096000"/>
            <a:ext cx="12192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dirty="0">
              <a:solidFill>
                <a:srgbClr val="000000"/>
              </a:solidFill>
            </a:endParaRPr>
          </a:p>
        </p:txBody>
      </p:sp>
      <p:sp>
        <p:nvSpPr>
          <p:cNvPr id="3075" name="Rectangle 4"/>
          <p:cNvSpPr>
            <a:spLocks noChangeArrowheads="1"/>
          </p:cNvSpPr>
          <p:nvPr/>
        </p:nvSpPr>
        <p:spPr bwMode="auto">
          <a:xfrm>
            <a:off x="-10604" y="759791"/>
            <a:ext cx="8047657" cy="156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8900" indent="-88900">
              <a:lnSpc>
                <a:spcPct val="95000"/>
              </a:lnSpc>
              <a:defRPr/>
            </a:pPr>
            <a:r>
              <a:rPr lang="en-US" sz="2000" b="1" dirty="0">
                <a:solidFill>
                  <a:srgbClr val="006600"/>
                </a:solidFill>
                <a:latin typeface="Arial" panose="020B0604020202020204" pitchFamily="34" charset="0"/>
                <a:cs typeface="Arial" panose="020B0604020202020204" pitchFamily="34" charset="0"/>
              </a:rPr>
              <a:t>The Science:  </a:t>
            </a:r>
            <a:r>
              <a:rPr lang="en-US" sz="1400" kern="100" dirty="0">
                <a:effectLst/>
                <a:latin typeface="Calibri" panose="020F0502020204030204" pitchFamily="34" charset="0"/>
                <a:ea typeface="Aptos" panose="020B0004020202020204" pitchFamily="34" charset="0"/>
                <a:cs typeface="Calibri" panose="020F0502020204030204" pitchFamily="34" charset="0"/>
              </a:rPr>
              <a:t>Fostering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scientifically-based </a:t>
            </a:r>
            <a:r>
              <a:rPr lang="en-US" sz="1400" kern="100" dirty="0">
                <a:effectLst/>
                <a:latin typeface="Calibri" panose="020F0502020204030204" pitchFamily="34" charset="0"/>
                <a:ea typeface="Aptos" panose="020B0004020202020204" pitchFamily="34" charset="0"/>
                <a:cs typeface="Calibri" panose="020F0502020204030204" pitchFamily="34" charset="0"/>
              </a:rPr>
              <a:t>climate action requires more than just the description of human-natural connections: it requires direct relationship building that combines climate science with needs, concerns and values of our community partners. For this we incorporate social capital building, with its emphasis on collaborative ties for resilience across diversity—a focus that we strengthen through community-empowerment work from performance studies. Also, and most profoundly, the environmental humanities expand the human ties of social capital to kinships across the human and more-than-human realms (including Indigenous cosmologies) and elevate narratives of the silenced and the marginalized)</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90000"/>
              </a:lnSpc>
              <a:buFont typeface="Arial" pitchFamily="34" charset="0"/>
              <a:buChar char="●"/>
              <a:defRPr/>
            </a:pPr>
            <a:endParaRPr lang="en-US" sz="1800" b="0" i="0" dirty="0">
              <a:solidFill>
                <a:srgbClr val="1C1D1E"/>
              </a:solidFill>
              <a:effectLst/>
              <a:cs typeface="Arial" panose="020B0604020202020204" pitchFamily="34" charset="0"/>
            </a:endParaRPr>
          </a:p>
          <a:p>
            <a:pPr>
              <a:lnSpc>
                <a:spcPct val="95000"/>
              </a:lnSpc>
              <a:defRPr/>
            </a:pPr>
            <a:endParaRPr lang="en-US" sz="1800" dirty="0">
              <a:solidFill>
                <a:prstClr val="black"/>
              </a:solidFill>
              <a:cs typeface="Arial" panose="020B0604020202020204" pitchFamily="34" charset="0"/>
            </a:endParaRPr>
          </a:p>
        </p:txBody>
      </p:sp>
      <p:sp>
        <p:nvSpPr>
          <p:cNvPr id="3076" name="Rectangle 5"/>
          <p:cNvSpPr>
            <a:spLocks noChangeArrowheads="1"/>
          </p:cNvSpPr>
          <p:nvPr/>
        </p:nvSpPr>
        <p:spPr bwMode="auto">
          <a:xfrm>
            <a:off x="0" y="218100"/>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algn="ctr">
              <a:spcBef>
                <a:spcPts val="0"/>
              </a:spcBef>
              <a:spcAft>
                <a:spcPts val="0"/>
              </a:spcAft>
            </a:pPr>
            <a:r>
              <a:rPr lang="en-US" sz="2200" b="1" kern="100" dirty="0">
                <a:solidFill>
                  <a:srgbClr val="FFFF00"/>
                </a:solidFill>
                <a:effectLst/>
                <a:latin typeface="Aptos" panose="020B0004020202020204" pitchFamily="34" charset="0"/>
                <a:ea typeface="Calibri" panose="020F0502020204030204" pitchFamily="34" charset="0"/>
                <a:cs typeface="Times New Roman" panose="02020603050405020304" pitchFamily="18" charset="0"/>
              </a:rPr>
              <a:t>How Humanists, Climate Scientists, and Communities Can Co-Produce Narratives for Action</a:t>
            </a:r>
            <a:endParaRPr lang="en-US" sz="22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10603" y="3878203"/>
            <a:ext cx="8047657" cy="153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488" indent="-91440">
              <a:lnSpc>
                <a:spcPct val="95000"/>
              </a:lnSpc>
            </a:pPr>
            <a:r>
              <a:rPr lang="en-US" altLang="en-US" sz="2000" b="1" dirty="0">
                <a:solidFill>
                  <a:srgbClr val="006600"/>
                </a:solidFill>
                <a:latin typeface="Arial" panose="020B0604020202020204" pitchFamily="34" charset="0"/>
                <a:cs typeface="Arial" panose="020B0604020202020204" pitchFamily="34" charset="0"/>
              </a:rPr>
              <a:t>Summary:  </a:t>
            </a:r>
            <a:r>
              <a:rPr lang="en-US" sz="1400" kern="0" dirty="0">
                <a:effectLst/>
                <a:latin typeface="Calibri" panose="020F0502020204030204" pitchFamily="34" charset="0"/>
                <a:ea typeface="Calibri" panose="020F0502020204030204" pitchFamily="34" charset="0"/>
                <a:cs typeface="Times New Roman" panose="02020603050405020304" pitchFamily="18" charset="0"/>
              </a:rPr>
              <a:t>Minding the gaps in climate-science information offers a way to acknowledge vulnerability and uncertainty as the dynamic places for collaboration and interdependence. As such these sites become loci for responsibility that require turning—continuously—outward from the solidity of one’s own perspectives to engage in the larger knowledge ecosystems that surround us, including those of the more-than-human. It is about humility and kinship. It is about allowing what we do not know to be a strength that urges us to collaborate. Kinship and responsibility through uncertainties is precisely what climate collaboration needs to embrace.</a:t>
            </a:r>
          </a:p>
          <a:p>
            <a:pPr marL="90488" indent="-91440">
              <a:lnSpc>
                <a:spcPct val="95000"/>
              </a:lnSpc>
            </a:pPr>
            <a:endParaRPr lang="en-US" sz="1400"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7286" y="2342556"/>
            <a:ext cx="8029767" cy="156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0488" indent="-88900">
              <a:lnSpc>
                <a:spcPct val="95000"/>
              </a:lnSpc>
              <a:defRPr/>
            </a:pPr>
            <a:r>
              <a:rPr lang="en-US" sz="2000" b="1" dirty="0">
                <a:solidFill>
                  <a:srgbClr val="006600"/>
                </a:solidFill>
                <a:latin typeface="Arial" panose="020B0604020202020204" pitchFamily="34" charset="0"/>
                <a:cs typeface="Arial" panose="020B0604020202020204" pitchFamily="34" charset="0"/>
              </a:rPr>
              <a:t>Impact:  </a:t>
            </a:r>
            <a:r>
              <a:rPr lang="en-US"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Successful outcomes in our community engagement occurs through three types of narrative gaps purposely included in our engagement tools: gaps of non-specificity, multiplicity, and revision.  Such gaps build agency through diversity and foster collaborative storytelling across different backgrounds and experiences. The gaps of revision evoke and invite counter-stories that draw attention to the blind spots in the original climate-research narratives and then use these places of brittleness as opportunities to envision new possibilities that communities and researchers create together as fully collaborating experts.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2874624" y="6325430"/>
            <a:ext cx="6421776" cy="342884"/>
          </a:xfrm>
          <a:prstGeom prst="rect">
            <a:avLst/>
          </a:prstGeom>
          <a:noFill/>
          <a:ln w="9525">
            <a:noFill/>
            <a:miter lim="800000"/>
            <a:headEnd/>
            <a:tailEnd/>
          </a:ln>
        </p:spPr>
        <p:txBody>
          <a:bodyPr>
            <a:prstTxWarp prst="textNoShape">
              <a:avLst/>
            </a:prstTxWarp>
          </a:bodyPr>
          <a:lstStyle/>
          <a:p>
            <a:pPr marL="171450" indent="-171450" algn="ctr" eaLnBrk="0" hangingPunct="0">
              <a:lnSpc>
                <a:spcPct val="90000"/>
              </a:lnSpc>
            </a:pPr>
            <a:r>
              <a:rPr lang="en-US" sz="2000" b="1" dirty="0">
                <a:solidFill>
                  <a:schemeClr val="bg1">
                    <a:lumMod val="95000"/>
                  </a:schemeClr>
                </a:solidFill>
                <a:latin typeface="Arial Nova" panose="020B0504020202020204" pitchFamily="34" charset="0"/>
                <a:ea typeface="Rod" charset="0"/>
                <a:cs typeface="Rod" charset="0"/>
              </a:rPr>
              <a:t> Biological and Environmental Research</a:t>
            </a:r>
          </a:p>
        </p:txBody>
      </p:sp>
      <p:sp>
        <p:nvSpPr>
          <p:cNvPr id="5" name="TextBox 9">
            <a:extLst>
              <a:ext uri="{FF2B5EF4-FFF2-40B4-BE49-F238E27FC236}">
                <a16:creationId xmlns:a16="http://schemas.microsoft.com/office/drawing/2014/main" id="{DC85BF24-B36B-624D-5B58-16C7354888A4}"/>
              </a:ext>
            </a:extLst>
          </p:cNvPr>
          <p:cNvSpPr txBox="1">
            <a:spLocks noChangeArrowheads="1"/>
          </p:cNvSpPr>
          <p:nvPr/>
        </p:nvSpPr>
        <p:spPr bwMode="auto">
          <a:xfrm>
            <a:off x="8906549" y="2580422"/>
            <a:ext cx="1151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lnSpc>
                <a:spcPct val="90000"/>
              </a:lnSpc>
              <a:spcBef>
                <a:spcPts val="0"/>
              </a:spcBef>
              <a:buNone/>
            </a:pPr>
            <a:r>
              <a:rPr lang="en-US" altLang="en-US" sz="2000" dirty="0">
                <a:solidFill>
                  <a:schemeClr val="bg1"/>
                </a:solidFill>
                <a:latin typeface="Arial" panose="020B0604020202020204" pitchFamily="34" charset="0"/>
              </a:rPr>
              <a:t>Figure</a:t>
            </a:r>
          </a:p>
        </p:txBody>
      </p:sp>
      <p:pic>
        <p:nvPicPr>
          <p:cNvPr id="16" name="Google Shape;62;p14" descr="A picture containing text, clipart&#10;&#10;Description automatically generated">
            <a:extLst>
              <a:ext uri="{FF2B5EF4-FFF2-40B4-BE49-F238E27FC236}">
                <a16:creationId xmlns:a16="http://schemas.microsoft.com/office/drawing/2014/main" id="{88FAF5DE-BA89-E0AC-0643-6D0527AE42EF}"/>
              </a:ext>
            </a:extLst>
          </p:cNvPr>
          <p:cNvPicPr preferRelativeResize="0"/>
          <p:nvPr/>
        </p:nvPicPr>
        <p:blipFill rotWithShape="1">
          <a:blip r:embed="rId3">
            <a:alphaModFix/>
          </a:blip>
          <a:srcRect/>
          <a:stretch/>
        </p:blipFill>
        <p:spPr>
          <a:xfrm>
            <a:off x="9317376" y="6159814"/>
            <a:ext cx="2798424" cy="636779"/>
          </a:xfrm>
          <a:prstGeom prst="rect">
            <a:avLst/>
          </a:prstGeom>
          <a:noFill/>
          <a:ln>
            <a:noFill/>
          </a:ln>
        </p:spPr>
      </p:pic>
      <p:pic>
        <p:nvPicPr>
          <p:cNvPr id="1026" name="Picture 2">
            <a:extLst>
              <a:ext uri="{FF2B5EF4-FFF2-40B4-BE49-F238E27FC236}">
                <a16:creationId xmlns:a16="http://schemas.microsoft.com/office/drawing/2014/main" id="{584AD64E-08C8-C882-36AC-96C9FA59D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9" t="9776" r="2590" b="10397"/>
          <a:stretch/>
        </p:blipFill>
        <p:spPr bwMode="auto">
          <a:xfrm>
            <a:off x="28766" y="6121118"/>
            <a:ext cx="3095434" cy="703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video game&#10;&#10;Description automatically generated">
            <a:extLst>
              <a:ext uri="{FF2B5EF4-FFF2-40B4-BE49-F238E27FC236}">
                <a16:creationId xmlns:a16="http://schemas.microsoft.com/office/drawing/2014/main" id="{78EA0920-6EAB-5EA1-19BD-1E79AB01A0F0}"/>
              </a:ext>
            </a:extLst>
          </p:cNvPr>
          <p:cNvPicPr>
            <a:picLocks noChangeAspect="1"/>
          </p:cNvPicPr>
          <p:nvPr/>
        </p:nvPicPr>
        <p:blipFill rotWithShape="1">
          <a:blip r:embed="rId5">
            <a:extLst>
              <a:ext uri="{28A0092B-C50C-407E-A947-70E740481C1C}">
                <a14:useLocalDpi xmlns:a14="http://schemas.microsoft.com/office/drawing/2010/main" val="0"/>
              </a:ext>
            </a:extLst>
          </a:blip>
          <a:srcRect r="7946" b="2667"/>
          <a:stretch/>
        </p:blipFill>
        <p:spPr>
          <a:xfrm>
            <a:off x="8037052" y="820376"/>
            <a:ext cx="4147662" cy="2994013"/>
          </a:xfrm>
          <a:prstGeom prst="rect">
            <a:avLst/>
          </a:prstGeom>
        </p:spPr>
      </p:pic>
    </p:spTree>
    <p:extLst>
      <p:ext uri="{BB962C8B-B14F-4D97-AF65-F5344CB8AC3E}">
        <p14:creationId xmlns:p14="http://schemas.microsoft.com/office/powerpoint/2010/main" val="961992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3.xml><?xml version="1.0" encoding="utf-8"?>
<ds:datastoreItem xmlns:ds="http://schemas.openxmlformats.org/officeDocument/2006/customXml" ds:itemID="{B0913A82-260E-4EE4-B3B5-558A6A351E7F}">
  <ds:schemaRefs>
    <ds:schemaRef ds:uri="5cece13e-3376-4417-9525-be60b11a89a8"/>
    <ds:schemaRef ds:uri="http://purl.org/dc/terms/"/>
    <ds:schemaRef ds:uri="http://purl.org/dc/dcmitype/"/>
    <ds:schemaRef ds:uri="http://schemas.openxmlformats.org/package/2006/metadata/core-properties"/>
    <ds:schemaRef ds:uri="df1a08c3-14da-4669-a81b-4822034d70c2"/>
    <ds:schemaRef ds:uri="http://purl.org/dc/elements/1.1/"/>
    <ds:schemaRef ds:uri="http://schemas.microsoft.com/office/2006/metadata/properties"/>
    <ds:schemaRef ds:uri="http://schemas.microsoft.com/office/2006/documentManagement/types"/>
    <ds:schemaRef ds:uri="c984396b-6b2b-4702-b0ed-ddd4650c956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 template</Template>
  <TotalTime>5858</TotalTime>
  <Words>437</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Arial Nova</vt:lpstr>
      <vt:lpstr>Calibri</vt:lpstr>
      <vt:lpstr>Helvetica</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Gutowski, William J [GE AT]</cp:lastModifiedBy>
  <cp:revision>153</cp:revision>
  <cp:lastPrinted>2022-03-28T16:23:10Z</cp:lastPrinted>
  <dcterms:created xsi:type="dcterms:W3CDTF">2019-02-27T15:57:00Z</dcterms:created>
  <dcterms:modified xsi:type="dcterms:W3CDTF">2024-06-20T17:42:19Z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