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382" r:id="rId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es, Mike" initials="RM" lastIdx="10" clrIdx="0">
    <p:extLst>
      <p:ext uri="{19B8F6BF-5375-455C-9EA6-DF929625EA0E}">
        <p15:presenceInfo xmlns:p15="http://schemas.microsoft.com/office/powerpoint/2012/main" userId="S-1-5-21-414935543-1342250053-1793291686-4960" providerId="AD"/>
      </p:ext>
    </p:extLst>
  </p:cmAuthor>
  <p:cmAuthor id="2" name="Geernaert, Gerald" initials="GG" lastIdx="2" clrIdx="1">
    <p:extLst>
      <p:ext uri="{19B8F6BF-5375-455C-9EA6-DF929625EA0E}">
        <p15:presenceInfo xmlns:p15="http://schemas.microsoft.com/office/powerpoint/2012/main" userId="S-1-5-21-414935543-1342250053-1793291686-4723" providerId="AD"/>
      </p:ext>
    </p:extLst>
  </p:cmAuthor>
  <p:cmAuthor id="3" name="Anderson, Todd" initials="AT" lastIdx="6" clrIdx="2">
    <p:extLst>
      <p:ext uri="{19B8F6BF-5375-455C-9EA6-DF929625EA0E}">
        <p15:presenceInfo xmlns:p15="http://schemas.microsoft.com/office/powerpoint/2012/main" userId="S-1-5-21-414935543-1342250053-1793291686-4898" providerId="AD"/>
      </p:ext>
    </p:extLst>
  </p:cmAuthor>
  <p:cmAuthor id="4" name="Isakson, Linda U" initials="ILU" lastIdx="11" clrIdx="3">
    <p:extLst>
      <p:ext uri="{19B8F6BF-5375-455C-9EA6-DF929625EA0E}">
        <p15:presenceInfo xmlns:p15="http://schemas.microsoft.com/office/powerpoint/2012/main" userId="S::linda.isakson@pnnl.gov::2fb9b16b-847b-429e-b1d1-183f47ce9d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36"/>
    <a:srgbClr val="007837"/>
    <a:srgbClr val="FEFFE5"/>
    <a:srgbClr val="F2F2F2"/>
    <a:srgbClr val="06612F"/>
    <a:srgbClr val="6AAD89"/>
    <a:srgbClr val="106433"/>
    <a:srgbClr val="11134A"/>
    <a:srgbClr val="FFFFC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89796" autoAdjust="0"/>
  </p:normalViewPr>
  <p:slideViewPr>
    <p:cSldViewPr snapToGrid="0">
      <p:cViewPr varScale="1">
        <p:scale>
          <a:sx n="110" d="100"/>
          <a:sy n="110" d="100"/>
        </p:scale>
        <p:origin x="102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7105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>
              <a:defRPr sz="1200"/>
            </a:lvl1pPr>
          </a:lstStyle>
          <a:p>
            <a:fld id="{76432D7D-4958-459C-A757-1B834665ED1E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2"/>
            <a:ext cx="3077739" cy="471053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71053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>
              <a:defRPr sz="1200"/>
            </a:lvl1pPr>
          </a:lstStyle>
          <a:p>
            <a:fld id="{5FC274D9-AA59-431F-9AAD-4F2419B530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42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>
              <a:defRPr sz="1200"/>
            </a:lvl1pPr>
          </a:lstStyle>
          <a:p>
            <a:fld id="{D7505EE2-20AE-4EC6-B79A-9BC949FFC34E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6110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3" tIns="47107" rIns="94213" bIns="471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8"/>
            <a:ext cx="5681980" cy="4224814"/>
          </a:xfrm>
          <a:prstGeom prst="rect">
            <a:avLst/>
          </a:prstGeom>
        </p:spPr>
        <p:txBody>
          <a:bodyPr vert="horz" lIns="94213" tIns="47107" rIns="94213" bIns="471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>
              <a:defRPr sz="1200"/>
            </a:lvl1pPr>
          </a:lstStyle>
          <a:p>
            <a:fld id="{1BB79768-6CD1-4274-8D6F-55F7E56E67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5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800" dirty="0">
                <a:solidFill>
                  <a:srgbClr val="106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 highlight text here.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8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06400" y="6248400"/>
            <a:ext cx="3556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85344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50CC-E570-4C4C-A87C-24787CB3A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2800" y="304800"/>
            <a:ext cx="5105400" cy="85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02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167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9901" y="866775"/>
            <a:ext cx="11214100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8333" y="6351589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8A97BA-DB9B-4291-87AE-AF89EA7F18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9901" y="6297596"/>
            <a:ext cx="2759807" cy="4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676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8353" y="762000"/>
            <a:ext cx="7759881" cy="122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95000"/>
              </a:lnSpc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Challenge 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Current land models do not incorporate coastal processes or saltwater influences on methane production from wetlands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objective was to i</a:t>
            </a: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mprove predictive modeling of coastal wetland biogeochemistry and methane fluxes across gradients of salinity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endParaRPr lang="en-US" sz="1800" b="0" i="0" dirty="0">
              <a:solidFill>
                <a:srgbClr val="1C1D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39165" y="234881"/>
            <a:ext cx="117008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Simulating coastal wetland chemistry to improve methane modeling</a:t>
            </a:r>
          </a:p>
          <a:p>
            <a:pPr algn="ctr" eaLnBrk="1" hangingPunct="1"/>
            <a:endParaRPr lang="en-US" altLang="en-US" sz="24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7670014" y="4735831"/>
            <a:ext cx="4408873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Arial" charset="0"/>
              </a:rPr>
              <a:t>Simulated subsurface concentrations of sulfate and methane across a salinity gradient in the Mississippi Delta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D711938-5F57-4CD6-8D4E-B80CB7329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3" y="4419600"/>
            <a:ext cx="7618985" cy="127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None/>
            </a:pPr>
            <a:r>
              <a:rPr lang="en-US" alt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 and Impact</a:t>
            </a:r>
          </a:p>
          <a:p>
            <a:pPr marL="283464" indent="-283464">
              <a:lnSpc>
                <a:spcPct val="90000"/>
              </a:lnSpc>
              <a:buFont typeface="Arial" panose="020B0604020202020204" pitchFamily="34" charset="0"/>
              <a:buChar char="●"/>
            </a:pP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model developed in this study allows for more accurate simulations of methane production across coastal landscapes</a:t>
            </a:r>
          </a:p>
          <a:p>
            <a:pPr marL="283464" indent="-283464">
              <a:lnSpc>
                <a:spcPct val="90000"/>
              </a:lnSpc>
              <a:buFont typeface="Arial" panose="020B0604020202020204" pitchFamily="34" charset="0"/>
              <a:buChar char="●"/>
            </a:pPr>
            <a:r>
              <a:rPr lang="en-US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Integrating the reaction network into the E3SM Land Model will improve simulated coastal carbon cycling and methane emissions</a:t>
            </a:r>
            <a:endParaRPr lang="en-US" sz="1800" b="0" i="0" dirty="0">
              <a:solidFill>
                <a:srgbClr val="1C1D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B1C6242-7ACF-4806-8730-C141EE592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3" y="2098605"/>
            <a:ext cx="7759881" cy="331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95000"/>
              </a:lnSpc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and Findings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Built a reaction network model including carbon, nitrogen, and sulfur cycling and their influences on CO</a:t>
            </a:r>
            <a:r>
              <a:rPr lang="en-US" sz="1800" b="0" i="0" baseline="-2500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methane production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Modeled subsurface biogeochemistry and surface fluxes across a salinity gradient of sites in the Mississippi Delta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methane fluxes decline with increasing salinity due to a combination of lower production and higher consumption rates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Methane emission rates are sensitive to episodic bubbli</a:t>
            </a:r>
            <a:r>
              <a:rPr lang="en-US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events leading to high temporal variability</a:t>
            </a:r>
            <a:endParaRPr lang="en-US" sz="1800" b="0" i="0" dirty="0">
              <a:solidFill>
                <a:srgbClr val="1C1D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endParaRPr lang="en-US" sz="1800" b="0" i="0" dirty="0">
              <a:solidFill>
                <a:srgbClr val="1C1D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endParaRPr lang="en-US" sz="1800" b="0" i="0" dirty="0">
              <a:solidFill>
                <a:srgbClr val="1C1D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08382" y="5786735"/>
            <a:ext cx="1185501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1200" b="0" dirty="0" err="1">
                <a:solidFill>
                  <a:schemeClr val="tx1"/>
                </a:solidFill>
              </a:rPr>
              <a:t>Jiaze</a:t>
            </a:r>
            <a:r>
              <a:rPr lang="en-US" sz="1200" b="0" dirty="0">
                <a:solidFill>
                  <a:schemeClr val="tx1"/>
                </a:solidFill>
              </a:rPr>
              <a:t> Wang, T. O’Meara, S. LaFond-Hudson, S. He, K. </a:t>
            </a:r>
            <a:r>
              <a:rPr lang="en-US" sz="1200" b="0" dirty="0" err="1">
                <a:solidFill>
                  <a:schemeClr val="tx1"/>
                </a:solidFill>
              </a:rPr>
              <a:t>Maiti</a:t>
            </a:r>
            <a:r>
              <a:rPr lang="en-US" sz="1200" b="0" dirty="0">
                <a:solidFill>
                  <a:schemeClr val="tx1"/>
                </a:solidFill>
              </a:rPr>
              <a:t>, E. J. Ward, and B. N. Sulman. “Subsurface redox interactions regulate ebullitive methane flux in heterogeneous Mississippi River deltaic wetland.” Journal of Advances in Modeling Earth Systems, 2023. doi:10.1029/2023MS003762</a:t>
            </a:r>
          </a:p>
        </p:txBody>
      </p:sp>
      <p:sp>
        <p:nvSpPr>
          <p:cNvPr id="13" name="Rectangle 235">
            <a:extLst>
              <a:ext uri="{FF2B5EF4-FFF2-40B4-BE49-F238E27FC236}">
                <a16:creationId xmlns:a16="http://schemas.microsoft.com/office/drawing/2014/main" id="{21B71F70-0558-4303-9547-B61E5C461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7825" y="6465071"/>
            <a:ext cx="65643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 b="1" dirty="0">
                <a:solidFill>
                  <a:srgbClr val="106433"/>
                </a:solidFill>
                <a:latin typeface="Arial Nova" panose="020B0504020202020204" pitchFamily="34" charset="0"/>
                <a:ea typeface="Rod" charset="0"/>
                <a:cs typeface="Rod" charset="0"/>
              </a:rPr>
              <a:t>Department of Energy  •  Office of Science  •  Biological and Environmental Research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C85BF24-B36B-624D-5B58-16C735488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6549" y="2580422"/>
            <a:ext cx="11518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Figure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23E5B1-EC22-A52C-545C-007289214C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01"/>
          <a:stretch/>
        </p:blipFill>
        <p:spPr>
          <a:xfrm>
            <a:off x="7430947" y="1609795"/>
            <a:ext cx="4647941" cy="8673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25ADFF-BBCC-E29D-CD27-7F5564D02E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030" r="17277" b="51002"/>
          <a:stretch/>
        </p:blipFill>
        <p:spPr>
          <a:xfrm>
            <a:off x="7606923" y="2590800"/>
            <a:ext cx="4009655" cy="7916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07E3B6-87BE-A09D-F8C7-7D3980D29C3A}"/>
              </a:ext>
            </a:extLst>
          </p:cNvPr>
          <p:cNvSpPr txBox="1"/>
          <p:nvPr/>
        </p:nvSpPr>
        <p:spPr>
          <a:xfrm>
            <a:off x="11544769" y="2865582"/>
            <a:ext cx="688152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900" dirty="0">
                <a:latin typeface="+mn-lt"/>
              </a:rPr>
              <a:t>Sulfate</a:t>
            </a:r>
            <a:endParaRPr lang="en-US" sz="900" baseline="300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94923E-907B-1608-1043-31A77ED62B4D}"/>
              </a:ext>
            </a:extLst>
          </p:cNvPr>
          <p:cNvSpPr txBox="1"/>
          <p:nvPr/>
        </p:nvSpPr>
        <p:spPr>
          <a:xfrm>
            <a:off x="11544769" y="3750147"/>
            <a:ext cx="644728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800" dirty="0">
                <a:latin typeface="+mn-lt"/>
              </a:rPr>
              <a:t>Methane</a:t>
            </a:r>
            <a:endParaRPr lang="en-US" sz="800" baseline="-25000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7E547C-1A31-415A-E3B5-113A397436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15" t="76726" r="17491" b="-765"/>
          <a:stretch/>
        </p:blipFill>
        <p:spPr>
          <a:xfrm>
            <a:off x="7566174" y="3489296"/>
            <a:ext cx="4047352" cy="8743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A31FA1-1337-5A4F-C205-8A73DAA66AF2}"/>
              </a:ext>
            </a:extLst>
          </p:cNvPr>
          <p:cNvSpPr txBox="1"/>
          <p:nvPr/>
        </p:nvSpPr>
        <p:spPr>
          <a:xfrm>
            <a:off x="9361708" y="4360811"/>
            <a:ext cx="58221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3E7B15-9695-DCE3-214E-BC4D03D6642A}"/>
              </a:ext>
            </a:extLst>
          </p:cNvPr>
          <p:cNvSpPr txBox="1"/>
          <p:nvPr/>
        </p:nvSpPr>
        <p:spPr>
          <a:xfrm rot="16200000">
            <a:off x="7161173" y="3281035"/>
            <a:ext cx="649537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Depth</a:t>
            </a:r>
          </a:p>
        </p:txBody>
      </p:sp>
    </p:spTree>
    <p:extLst>
      <p:ext uri="{BB962C8B-B14F-4D97-AF65-F5344CB8AC3E}">
        <p14:creationId xmlns:p14="http://schemas.microsoft.com/office/powerpoint/2010/main" val="9619923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 2017 BER Transition briefing MRR 02102017 Gary Tris Todd.pptx" id="{950876FA-45CC-4CBB-8EB8-94848769055F}" vid="{E060FB21-235D-4E61-AB69-C8AF0AE30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E2EA1CCEDFE42ABC93D9292C873B0" ma:contentTypeVersion="15" ma:contentTypeDescription="Create a new document." ma:contentTypeScope="" ma:versionID="d0e421adeeb29216af584de8cfaaa04a">
  <xsd:schema xmlns:xsd="http://www.w3.org/2001/XMLSchema" xmlns:xs="http://www.w3.org/2001/XMLSchema" xmlns:p="http://schemas.microsoft.com/office/2006/metadata/properties" xmlns:ns2="c984396b-6b2b-4702-b0ed-ddd4650c9569" xmlns:ns3="df1a08c3-14da-4669-a81b-4822034d70c2" xmlns:ns4="5cece13e-3376-4417-9525-be60b11a89a8" targetNamespace="http://schemas.microsoft.com/office/2006/metadata/properties" ma:root="true" ma:fieldsID="2635d5d37e702e062bf6f3db5e2ece6e" ns2:_="" ns3:_="" ns4:_="">
    <xsd:import namespace="c984396b-6b2b-4702-b0ed-ddd4650c9569"/>
    <xsd:import namespace="df1a08c3-14da-4669-a81b-4822034d70c2"/>
    <xsd:import namespace="5cece13e-3376-4417-9525-be60b11a89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84396b-6b2b-4702-b0ed-ddd4650c95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a08c3-14da-4669-a81b-4822034d70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ce13e-3376-4417-9525-be60b11a89a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dbef186-2c9c-465c-b98c-3ee97403fb82}" ma:internalName="TaxCatchAll" ma:showField="CatchAllData" ma:web="c984396b-6b2b-4702-b0ed-ddd4650c95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1a08c3-14da-4669-a81b-4822034d70c2">
      <Terms xmlns="http://schemas.microsoft.com/office/infopath/2007/PartnerControls"/>
    </lcf76f155ced4ddcb4097134ff3c332f>
    <TaxCatchAll xmlns="5cece13e-3376-4417-9525-be60b11a89a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6A0052-45CF-4915-8A3A-5A80A05D34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84396b-6b2b-4702-b0ed-ddd4650c9569"/>
    <ds:schemaRef ds:uri="df1a08c3-14da-4669-a81b-4822034d70c2"/>
    <ds:schemaRef ds:uri="5cece13e-3376-4417-9525-be60b11a89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913A82-260E-4EE4-B3B5-558A6A351E7F}">
  <ds:schemaRefs>
    <ds:schemaRef ds:uri="5cece13e-3376-4417-9525-be60b11a89a8"/>
    <ds:schemaRef ds:uri="http://purl.org/dc/terms/"/>
    <ds:schemaRef ds:uri="http://purl.org/dc/dcmitype/"/>
    <ds:schemaRef ds:uri="http://schemas.openxmlformats.org/package/2006/metadata/core-properties"/>
    <ds:schemaRef ds:uri="df1a08c3-14da-4669-a81b-4822034d70c2"/>
    <ds:schemaRef ds:uri="http://purl.org/dc/elements/1.1/"/>
    <ds:schemaRef ds:uri="http://schemas.microsoft.com/office/2006/metadata/properties"/>
    <ds:schemaRef ds:uri="http://schemas.microsoft.com/office/2006/documentManagement/types"/>
    <ds:schemaRef ds:uri="c984396b-6b2b-4702-b0ed-ddd4650c9569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65C4C2-4478-4D9E-A6A1-E2DBA1C29A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 template</Template>
  <TotalTime>2959</TotalTime>
  <Words>253</Words>
  <Application>Microsoft Macintosh PowerPoint</Application>
  <PresentationFormat>Widescreen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Nova</vt:lpstr>
      <vt:lpstr>Calibri</vt:lpstr>
      <vt:lpstr>Times New Roman</vt:lpstr>
      <vt:lpstr>1_Office Theme</vt:lpstr>
      <vt:lpstr>PowerPoint Presentation</vt:lpstr>
    </vt:vector>
  </TitlesOfParts>
  <Company>US Department of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West, Tristram</dc:creator>
  <cp:lastModifiedBy>Sulman, Benjamin</cp:lastModifiedBy>
  <cp:revision>134</cp:revision>
  <cp:lastPrinted>2022-03-28T16:23:10Z</cp:lastPrinted>
  <dcterms:created xsi:type="dcterms:W3CDTF">2019-02-27T15:57:00Z</dcterms:created>
  <dcterms:modified xsi:type="dcterms:W3CDTF">2024-02-07T17:15:47Z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0x01010007EE2EA1CCEDFE42ABC93D9292C873B0</vt:lpwstr>
  </property>
  <property fmtid="{D5CDD505-2E9C-101B-9397-08002B2CF9AE}" pid="3" name="MediaServiceImageTags">
    <vt:lpwstr/>
  </property>
</Properties>
</file>