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9"/>
    <p:restoredTop sz="94577"/>
  </p:normalViewPr>
  <p:slideViewPr>
    <p:cSldViewPr>
      <p:cViewPr varScale="1">
        <p:scale>
          <a:sx n="112" d="100"/>
          <a:sy n="112" d="100"/>
        </p:scale>
        <p:origin x="848"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9/12/23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270785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a:p>
        </p:txBody>
      </p:sp>
    </p:spTree>
    <p:extLst>
      <p:ext uri="{BB962C8B-B14F-4D97-AF65-F5344CB8AC3E}">
        <p14:creationId xmlns:p14="http://schemas.microsoft.com/office/powerpoint/2010/main" val="123156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3147485" y="6634163"/>
            <a:ext cx="9046633"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sz="1800">
              <a:latin typeface="Arial" pitchFamily="34" charset="0"/>
            </a:endParaRPr>
          </a:p>
        </p:txBody>
      </p:sp>
      <p:sp>
        <p:nvSpPr>
          <p:cNvPr id="6" name="Rectangle 8"/>
          <p:cNvSpPr/>
          <p:nvPr userDrawn="1"/>
        </p:nvSpPr>
        <p:spPr bwMode="auto">
          <a:xfrm>
            <a:off x="1" y="6634163"/>
            <a:ext cx="311150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sz="1800">
              <a:latin typeface="Arial" pitchFamily="34" charset="0"/>
            </a:endParaRPr>
          </a:p>
        </p:txBody>
      </p:sp>
      <p:sp>
        <p:nvSpPr>
          <p:cNvPr id="7" name="Rectangle 235"/>
          <p:cNvSpPr>
            <a:spLocks noChangeArrowheads="1"/>
          </p:cNvSpPr>
          <p:nvPr/>
        </p:nvSpPr>
        <p:spPr bwMode="auto">
          <a:xfrm>
            <a:off x="3198285" y="6646864"/>
            <a:ext cx="8784167"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609600" y="3810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1117600" y="1600201"/>
            <a:ext cx="5130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451600" y="1600201"/>
            <a:ext cx="51308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46568" y="6646864"/>
            <a:ext cx="3094567"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9/12/23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9/12/23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9/12/23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9/12/23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9/12/23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9/12/23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9/12/23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968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2074451" y="127831"/>
            <a:ext cx="8039101" cy="707886"/>
          </a:xfrm>
          <a:prstGeom prst="rect">
            <a:avLst/>
          </a:prstGeom>
          <a:noFill/>
        </p:spPr>
        <p:txBody>
          <a:bodyPr wrap="square">
            <a:spAutoFit/>
          </a:bodyPr>
          <a:lstStyle/>
          <a:p>
            <a:pPr algn="ctr">
              <a:defRPr/>
            </a:pPr>
            <a:r>
              <a:rPr lang="en-US" sz="2000" b="1" dirty="0"/>
              <a:t>Investigation of Under-Ice Phytoplankton Growth in the Fully-Coupled, </a:t>
            </a:r>
          </a:p>
          <a:p>
            <a:pPr algn="ctr">
              <a:defRPr/>
            </a:pPr>
            <a:r>
              <a:rPr lang="en-US" sz="2000" b="1" dirty="0"/>
              <a:t>High-Resolution Regional Arctic System Model </a:t>
            </a:r>
          </a:p>
        </p:txBody>
      </p:sp>
      <p:sp>
        <p:nvSpPr>
          <p:cNvPr id="16" name="TextBox 15">
            <a:extLst>
              <a:ext uri="{FF2B5EF4-FFF2-40B4-BE49-F238E27FC236}">
                <a16:creationId xmlns:a16="http://schemas.microsoft.com/office/drawing/2014/main" id="{4A9FF80A-D7E1-DA4E-8E46-F34A599D7489}"/>
              </a:ext>
            </a:extLst>
          </p:cNvPr>
          <p:cNvSpPr txBox="1"/>
          <p:nvPr/>
        </p:nvSpPr>
        <p:spPr>
          <a:xfrm>
            <a:off x="262891" y="3887111"/>
            <a:ext cx="2445658" cy="1938992"/>
          </a:xfrm>
          <a:prstGeom prst="rect">
            <a:avLst/>
          </a:prstGeom>
          <a:noFill/>
        </p:spPr>
        <p:txBody>
          <a:bodyPr wrap="square" rtlCol="0">
            <a:spAutoFit/>
          </a:bodyPr>
          <a:lstStyle/>
          <a:p>
            <a:r>
              <a:rPr lang="en-US" sz="1200" b="1" dirty="0">
                <a:solidFill>
                  <a:srgbClr val="0070C0"/>
                </a:solidFill>
                <a:sym typeface="Wingdings" pitchFamily="2" charset="2"/>
              </a:rPr>
              <a:t> </a:t>
            </a:r>
            <a:r>
              <a:rPr lang="en-US" sz="1200" b="1" dirty="0">
                <a:solidFill>
                  <a:srgbClr val="0070C0"/>
                </a:solidFill>
              </a:rPr>
              <a:t>Top row: critical light and nutrient conditions during the peak under-ice growth periods in the western Arctic (a) and eastern Arctic (b) regions. Only the model grid cells where ice fraction is greater than 50% are shaded. Lower rows: surface </a:t>
            </a:r>
            <a:r>
              <a:rPr lang="en-US" sz="1200" b="1" dirty="0" err="1">
                <a:solidFill>
                  <a:srgbClr val="0070C0"/>
                </a:solidFill>
              </a:rPr>
              <a:t>chl</a:t>
            </a:r>
            <a:r>
              <a:rPr lang="en-US" sz="1200" b="1" dirty="0">
                <a:solidFill>
                  <a:srgbClr val="0070C0"/>
                </a:solidFill>
              </a:rPr>
              <a:t>-</a:t>
            </a:r>
            <a:r>
              <a:rPr lang="en-US" sz="1200" b="1" i="1" dirty="0">
                <a:solidFill>
                  <a:srgbClr val="0070C0"/>
                </a:solidFill>
              </a:rPr>
              <a:t>a</a:t>
            </a:r>
            <a:r>
              <a:rPr lang="en-US" sz="1200" b="1" dirty="0">
                <a:solidFill>
                  <a:srgbClr val="0070C0"/>
                </a:solidFill>
              </a:rPr>
              <a:t> for the same time periods. Region contours are shown in black.</a:t>
            </a:r>
            <a:r>
              <a:rPr lang="en-US" sz="1200" dirty="0">
                <a:solidFill>
                  <a:srgbClr val="0070C0"/>
                </a:solidFill>
              </a:rPr>
              <a:t>. </a:t>
            </a:r>
          </a:p>
        </p:txBody>
      </p:sp>
      <p:sp>
        <p:nvSpPr>
          <p:cNvPr id="18" name="TextBox 17"/>
          <p:cNvSpPr txBox="1"/>
          <p:nvPr/>
        </p:nvSpPr>
        <p:spPr>
          <a:xfrm>
            <a:off x="243841" y="758190"/>
            <a:ext cx="2672621" cy="2985433"/>
          </a:xfrm>
          <a:prstGeom prst="rect">
            <a:avLst/>
          </a:prstGeom>
          <a:noFill/>
        </p:spPr>
        <p:txBody>
          <a:bodyPr wrap="square" rtlCol="0">
            <a:spAutoFit/>
          </a:bodyPr>
          <a:lstStyle/>
          <a:p>
            <a:r>
              <a:rPr lang="en-US" sz="2000" u="sng" dirty="0"/>
              <a:t>Objective</a:t>
            </a:r>
          </a:p>
          <a:p>
            <a:r>
              <a:rPr lang="en-US" sz="1400" dirty="0"/>
              <a:t>We used the Regional Arctic System Model to investigate the phytoplankton that live beneath Arctic sea ice. We compared our numerical model results to recent observations and then used the model to provide a pan-Arctic view of these under-sea ice phytoplankton blooms.  We also determined the extent to which light and nutrients limit growth in different regions of the Arctic.</a:t>
            </a:r>
          </a:p>
        </p:txBody>
      </p:sp>
      <p:sp>
        <p:nvSpPr>
          <p:cNvPr id="12" name="TextBox 11"/>
          <p:cNvSpPr txBox="1"/>
          <p:nvPr/>
        </p:nvSpPr>
        <p:spPr>
          <a:xfrm>
            <a:off x="228600" y="6063571"/>
            <a:ext cx="1173480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US" sz="1400" dirty="0"/>
              <a:t>Clement Kinney, J., </a:t>
            </a:r>
            <a:r>
              <a:rPr lang="en-US" sz="1400" dirty="0" err="1"/>
              <a:t>Frants</a:t>
            </a:r>
            <a:r>
              <a:rPr lang="en-US" sz="1400" dirty="0"/>
              <a:t>, M., </a:t>
            </a:r>
            <a:r>
              <a:rPr lang="en-US" sz="1400" dirty="0" err="1"/>
              <a:t>Maslowski</a:t>
            </a:r>
            <a:r>
              <a:rPr lang="en-US" sz="1400" dirty="0"/>
              <a:t>, W., </a:t>
            </a:r>
            <a:r>
              <a:rPr lang="en-US" sz="1400" dirty="0" err="1"/>
              <a:t>Osinski</a:t>
            </a:r>
            <a:r>
              <a:rPr lang="en-US" sz="1400" dirty="0"/>
              <a:t>, R., Jeffery, N., </a:t>
            </a:r>
            <a:r>
              <a:rPr lang="en-US" sz="1400" dirty="0" err="1"/>
              <a:t>Jin</a:t>
            </a:r>
            <a:r>
              <a:rPr lang="en-US" sz="1400" dirty="0"/>
              <a:t>, M., &amp; Lee, Y. J. (2023). Investigation of under-ice phytoplankton growth in the fully-coupled, high-resolution Regional Arctic System Model. Journal of Geophysical Research: Oceans, 128, e2022JC019000. https://</a:t>
            </a:r>
            <a:r>
              <a:rPr lang="en-US" sz="1400" dirty="0" err="1"/>
              <a:t>doi</a:t>
            </a:r>
            <a:r>
              <a:rPr lang="en-US" sz="1400" dirty="0"/>
              <a:t>. org/10.1029/2022JC019000</a:t>
            </a:r>
          </a:p>
        </p:txBody>
      </p:sp>
      <p:pic>
        <p:nvPicPr>
          <p:cNvPr id="6" name="Picture 5" descr="A close-up of a beach&#10;&#10;Description automatically generated">
            <a:extLst>
              <a:ext uri="{FF2B5EF4-FFF2-40B4-BE49-F238E27FC236}">
                <a16:creationId xmlns:a16="http://schemas.microsoft.com/office/drawing/2014/main" id="{F9736382-E30F-37E3-A3E2-FF9C43274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8264" y="130912"/>
            <a:ext cx="1852736" cy="926369"/>
          </a:xfrm>
          <a:prstGeom prst="rect">
            <a:avLst/>
          </a:prstGeom>
        </p:spPr>
      </p:pic>
      <p:grpSp>
        <p:nvGrpSpPr>
          <p:cNvPr id="11" name="Group 10">
            <a:extLst>
              <a:ext uri="{FF2B5EF4-FFF2-40B4-BE49-F238E27FC236}">
                <a16:creationId xmlns:a16="http://schemas.microsoft.com/office/drawing/2014/main" id="{04BC13C2-D1BA-A3B5-7C8F-9EFB741653C2}"/>
              </a:ext>
            </a:extLst>
          </p:cNvPr>
          <p:cNvGrpSpPr>
            <a:grpSpLocks noChangeAspect="1"/>
          </p:cNvGrpSpPr>
          <p:nvPr/>
        </p:nvGrpSpPr>
        <p:grpSpPr>
          <a:xfrm>
            <a:off x="2819400" y="885879"/>
            <a:ext cx="4994929" cy="5010774"/>
            <a:chOff x="134177" y="691500"/>
            <a:chExt cx="5381461" cy="5398532"/>
          </a:xfrm>
        </p:grpSpPr>
        <p:pic>
          <p:nvPicPr>
            <p:cNvPr id="9" name="Picture 8" descr="A screenshot of a diagram of the earth&#10;&#10;Description automatically generated">
              <a:extLst>
                <a:ext uri="{FF2B5EF4-FFF2-40B4-BE49-F238E27FC236}">
                  <a16:creationId xmlns:a16="http://schemas.microsoft.com/office/drawing/2014/main" id="{2DF10BAE-04A0-3D69-5C52-038BAB015963}"/>
                </a:ext>
              </a:extLst>
            </p:cNvPr>
            <p:cNvPicPr>
              <a:picLocks noChangeAspect="1"/>
            </p:cNvPicPr>
            <p:nvPr/>
          </p:nvPicPr>
          <p:blipFill rotWithShape="1">
            <a:blip r:embed="rId4">
              <a:extLst>
                <a:ext uri="{28A0092B-C50C-407E-A947-70E740481C1C}">
                  <a14:useLocalDpi xmlns:a14="http://schemas.microsoft.com/office/drawing/2010/main" val="0"/>
                </a:ext>
              </a:extLst>
            </a:blip>
            <a:srcRect t="2222" b="24444"/>
            <a:stretch/>
          </p:blipFill>
          <p:spPr>
            <a:xfrm>
              <a:off x="216274" y="1060832"/>
              <a:ext cx="5299364" cy="5029200"/>
            </a:xfrm>
            <a:prstGeom prst="rect">
              <a:avLst/>
            </a:prstGeom>
          </p:spPr>
        </p:pic>
        <p:sp>
          <p:nvSpPr>
            <p:cNvPr id="10" name="TextBox 9">
              <a:extLst>
                <a:ext uri="{FF2B5EF4-FFF2-40B4-BE49-F238E27FC236}">
                  <a16:creationId xmlns:a16="http://schemas.microsoft.com/office/drawing/2014/main" id="{44A8E10E-367E-77B1-EB77-7AF222EFABD2}"/>
                </a:ext>
              </a:extLst>
            </p:cNvPr>
            <p:cNvSpPr txBox="1"/>
            <p:nvPr/>
          </p:nvSpPr>
          <p:spPr>
            <a:xfrm>
              <a:off x="134177" y="691500"/>
              <a:ext cx="4745723" cy="369332"/>
            </a:xfrm>
            <a:prstGeom prst="rect">
              <a:avLst/>
            </a:prstGeom>
            <a:noFill/>
          </p:spPr>
          <p:txBody>
            <a:bodyPr wrap="none" rtlCol="0">
              <a:spAutoFit/>
            </a:bodyPr>
            <a:lstStyle/>
            <a:p>
              <a:r>
                <a:rPr lang="en-US" dirty="0"/>
                <a:t>Western Arctic peak	Eastern Arctic peak</a:t>
              </a:r>
            </a:p>
          </p:txBody>
        </p:sp>
      </p:grpSp>
      <p:sp>
        <p:nvSpPr>
          <p:cNvPr id="19" name="TextBox 18"/>
          <p:cNvSpPr txBox="1"/>
          <p:nvPr/>
        </p:nvSpPr>
        <p:spPr>
          <a:xfrm>
            <a:off x="7772401" y="871715"/>
            <a:ext cx="4265658" cy="3200876"/>
          </a:xfrm>
          <a:prstGeom prst="rect">
            <a:avLst/>
          </a:prstGeom>
          <a:noFill/>
        </p:spPr>
        <p:txBody>
          <a:bodyPr wrap="square" rtlCol="0">
            <a:spAutoFit/>
          </a:bodyPr>
          <a:lstStyle/>
          <a:p>
            <a:r>
              <a:rPr lang="en-US" sz="2000" u="sng" dirty="0"/>
              <a:t>Research</a:t>
            </a:r>
          </a:p>
          <a:p>
            <a:pPr marL="285750" indent="-285750">
              <a:buFont typeface="Arial" panose="020B0604020202020204" pitchFamily="34" charset="0"/>
              <a:buChar char="•"/>
            </a:pPr>
            <a:r>
              <a:rPr lang="en-US" sz="1400" dirty="0"/>
              <a:t>Our results demonstrate the presence of extensive under-ice phytoplankton growth in the western Arctic in summer, with similar (but lower magnitude) values in the eastern Arctic. </a:t>
            </a:r>
          </a:p>
          <a:p>
            <a:pPr marL="285750" indent="-285750">
              <a:buFont typeface="Arial" panose="020B0604020202020204" pitchFamily="34" charset="0"/>
              <a:buChar char="•"/>
            </a:pPr>
            <a:r>
              <a:rPr lang="en-US" sz="1400" dirty="0"/>
              <a:t>We investigate the critical levels of nitrate (NO</a:t>
            </a:r>
            <a:r>
              <a:rPr lang="en-US" sz="1400" baseline="-25000" dirty="0"/>
              <a:t>3</a:t>
            </a:r>
            <a:r>
              <a:rPr lang="en-US" sz="1400" dirty="0"/>
              <a:t>) concentration and photosynthetically available radiation (PAR) that are necessary for under-ice phytoplankton growth to occur. </a:t>
            </a:r>
          </a:p>
          <a:p>
            <a:pPr marL="285750" indent="-285750">
              <a:buFont typeface="Arial" panose="020B0604020202020204" pitchFamily="34" charset="0"/>
              <a:buChar char="•"/>
            </a:pPr>
            <a:r>
              <a:rPr lang="en-US" sz="1400" dirty="0"/>
              <a:t>Our results show that while the majority of ice-covered Arctic waters have sufficient surface nitrate levels to sustain growth, PAR reaching the ocean surface through the sea ice in early summer only exceeds critical levels in the western Arctic. </a:t>
            </a:r>
          </a:p>
        </p:txBody>
      </p:sp>
      <p:sp>
        <p:nvSpPr>
          <p:cNvPr id="20" name="TextBox 19"/>
          <p:cNvSpPr txBox="1"/>
          <p:nvPr/>
        </p:nvSpPr>
        <p:spPr>
          <a:xfrm>
            <a:off x="7773943" y="4038600"/>
            <a:ext cx="4265658" cy="1908215"/>
          </a:xfrm>
          <a:prstGeom prst="rect">
            <a:avLst/>
          </a:prstGeom>
          <a:noFill/>
        </p:spPr>
        <p:txBody>
          <a:bodyPr wrap="square" rtlCol="0">
            <a:spAutoFit/>
          </a:bodyPr>
          <a:lstStyle/>
          <a:p>
            <a:r>
              <a:rPr lang="en-US" sz="2000" u="sng" dirty="0"/>
              <a:t>Impact</a:t>
            </a:r>
          </a:p>
          <a:p>
            <a:pPr marL="285750" indent="-285750">
              <a:buFont typeface="Arial" panose="020B0604020202020204" pitchFamily="34" charset="0"/>
              <a:buChar char="•"/>
            </a:pPr>
            <a:r>
              <a:rPr lang="en-US" sz="1400" dirty="0"/>
              <a:t>Phytoplankton blooms occur annually in the Arctic and are light-limited at the beginning of the growing season and nutrient-limited at the end of the growing season.</a:t>
            </a:r>
          </a:p>
          <a:p>
            <a:pPr marL="285750" indent="-285750">
              <a:buFont typeface="Arial" panose="020B0604020202020204" pitchFamily="34" charset="0"/>
              <a:buChar char="•"/>
            </a:pPr>
            <a:r>
              <a:rPr lang="en-US" sz="1400" dirty="0"/>
              <a:t>Western Arctic under-sea ice blooms are truly formed under sea ice, while the eastern Arctic blooms appear to be more influenced by advection.</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2111</TotalTime>
  <Words>371</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Kinney, Jaclyn (CIV)</cp:lastModifiedBy>
  <cp:revision>99</cp:revision>
  <dcterms:created xsi:type="dcterms:W3CDTF">2010-09-02T17:02:09Z</dcterms:created>
  <dcterms:modified xsi:type="dcterms:W3CDTF">2023-09-12T18:51:29Z</dcterms:modified>
</cp:coreProperties>
</file>