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9"/>
    <p:restoredTop sz="94577"/>
  </p:normalViewPr>
  <p:slideViewPr>
    <p:cSldViewPr>
      <p:cViewPr varScale="1">
        <p:scale>
          <a:sx n="116" d="100"/>
          <a:sy n="116" d="100"/>
        </p:scale>
        <p:origin x="188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4/5/22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a:p>
        </p:txBody>
      </p:sp>
    </p:spTree>
    <p:extLst>
      <p:ext uri="{BB962C8B-B14F-4D97-AF65-F5344CB8AC3E}">
        <p14:creationId xmlns:p14="http://schemas.microsoft.com/office/powerpoint/2010/main" val="270785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a:p>
        </p:txBody>
      </p:sp>
    </p:spTree>
    <p:extLst>
      <p:ext uri="{BB962C8B-B14F-4D97-AF65-F5344CB8AC3E}">
        <p14:creationId xmlns:p14="http://schemas.microsoft.com/office/powerpoint/2010/main" val="123156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4/5/22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4/5/22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4/5/22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4/5/22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4/5/22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4/5/22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4/5/22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4/5/22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228600" y="83373"/>
            <a:ext cx="8710667" cy="707886"/>
          </a:xfrm>
          <a:prstGeom prst="rect">
            <a:avLst/>
          </a:prstGeom>
          <a:noFill/>
        </p:spPr>
        <p:txBody>
          <a:bodyPr wrap="square">
            <a:spAutoFit/>
          </a:bodyPr>
          <a:lstStyle/>
          <a:p>
            <a:pPr algn="ctr">
              <a:defRPr/>
            </a:pPr>
            <a:r>
              <a:rPr lang="en-US" sz="2000" b="1" dirty="0"/>
              <a:t>On the variability of the Bering Sea Cold Pool and implications </a:t>
            </a:r>
          </a:p>
          <a:p>
            <a:pPr algn="ctr">
              <a:defRPr/>
            </a:pPr>
            <a:r>
              <a:rPr lang="en-US" sz="2000" b="1" dirty="0"/>
              <a:t>for the biophysical environment</a:t>
            </a:r>
          </a:p>
        </p:txBody>
      </p:sp>
      <p:sp>
        <p:nvSpPr>
          <p:cNvPr id="19" name="TextBox 18"/>
          <p:cNvSpPr txBox="1"/>
          <p:nvPr/>
        </p:nvSpPr>
        <p:spPr>
          <a:xfrm>
            <a:off x="4845881" y="719316"/>
            <a:ext cx="4067977" cy="3200876"/>
          </a:xfrm>
          <a:prstGeom prst="rect">
            <a:avLst/>
          </a:prstGeom>
          <a:noFill/>
        </p:spPr>
        <p:txBody>
          <a:bodyPr wrap="square" rtlCol="0">
            <a:spAutoFit/>
          </a:bodyPr>
          <a:lstStyle/>
          <a:p>
            <a:r>
              <a:rPr lang="en-US" sz="2000" u="sng" dirty="0"/>
              <a:t>Research</a:t>
            </a:r>
          </a:p>
          <a:p>
            <a:pPr marL="285750" indent="-285750">
              <a:buFont typeface="Arial" panose="020B0604020202020204" pitchFamily="34" charset="0"/>
              <a:buChar char="•"/>
            </a:pPr>
            <a:r>
              <a:rPr lang="en-US" sz="1400" dirty="0"/>
              <a:t>We use the Regional Arctic System Model (RASM) to examine the range of variability in the Cold Pool distribution.</a:t>
            </a:r>
          </a:p>
          <a:p>
            <a:pPr marL="285750" indent="-285750">
              <a:buFont typeface="Arial" panose="020B0604020202020204" pitchFamily="34" charset="0"/>
              <a:buChar char="•"/>
            </a:pPr>
            <a:r>
              <a:rPr lang="en-US" sz="1400" dirty="0"/>
              <a:t>Cold Pool distribution is found to be highly correlated with sea ice extent and was extremely small in 2018 (figure at left; only 31% of the long-term mean).</a:t>
            </a:r>
          </a:p>
          <a:p>
            <a:pPr marL="285750" indent="-285750">
              <a:buFont typeface="Arial" panose="020B0604020202020204" pitchFamily="34" charset="0"/>
              <a:buChar char="•"/>
            </a:pPr>
            <a:r>
              <a:rPr lang="en-US" sz="1400" dirty="0"/>
              <a:t>The timing of primary production (PP) is linked to the amount and melt timing of sea ice; heavy ice years have earlier PP (due to stratification following ice melt) and low ice years have later PP (due to lack of melt water and later stratification due to temperature).</a:t>
            </a:r>
          </a:p>
        </p:txBody>
      </p:sp>
      <p:sp>
        <p:nvSpPr>
          <p:cNvPr id="20" name="TextBox 19"/>
          <p:cNvSpPr txBox="1"/>
          <p:nvPr/>
        </p:nvSpPr>
        <p:spPr>
          <a:xfrm>
            <a:off x="4847423" y="3946029"/>
            <a:ext cx="4067977" cy="1692771"/>
          </a:xfrm>
          <a:prstGeom prst="rect">
            <a:avLst/>
          </a:prstGeom>
          <a:noFill/>
        </p:spPr>
        <p:txBody>
          <a:bodyPr wrap="square" rtlCol="0">
            <a:spAutoFit/>
          </a:bodyPr>
          <a:lstStyle/>
          <a:p>
            <a:r>
              <a:rPr lang="en-US" sz="2000" u="sng" dirty="0"/>
              <a:t>Impact</a:t>
            </a:r>
          </a:p>
          <a:p>
            <a:pPr marL="285750" indent="-285750">
              <a:buFont typeface="Arial" panose="020B0604020202020204" pitchFamily="34" charset="0"/>
              <a:buChar char="•"/>
            </a:pPr>
            <a:r>
              <a:rPr lang="en-US" sz="1400" dirty="0"/>
              <a:t>The Cold Pool is important for ecosystem functioning in the Bering Sea and has a very large range of variability.</a:t>
            </a:r>
          </a:p>
          <a:p>
            <a:pPr marL="285750" indent="-285750">
              <a:buFont typeface="Arial" panose="020B0604020202020204" pitchFamily="34" charset="0"/>
              <a:buChar char="•"/>
            </a:pPr>
            <a:r>
              <a:rPr lang="en-US" sz="1400" dirty="0"/>
              <a:t>RASM forecasts show potential for prediction of the winter sea ice cover and the subsequent summer Cold Pool area in the Bering Sea.</a:t>
            </a:r>
          </a:p>
        </p:txBody>
      </p:sp>
      <p:sp>
        <p:nvSpPr>
          <p:cNvPr id="16" name="TextBox 15">
            <a:extLst>
              <a:ext uri="{FF2B5EF4-FFF2-40B4-BE49-F238E27FC236}">
                <a16:creationId xmlns:a16="http://schemas.microsoft.com/office/drawing/2014/main" id="{4A9FF80A-D7E1-DA4E-8E46-F34A599D7489}"/>
              </a:ext>
            </a:extLst>
          </p:cNvPr>
          <p:cNvSpPr txBox="1"/>
          <p:nvPr/>
        </p:nvSpPr>
        <p:spPr>
          <a:xfrm>
            <a:off x="3106756" y="2254746"/>
            <a:ext cx="1541444" cy="3231654"/>
          </a:xfrm>
          <a:prstGeom prst="rect">
            <a:avLst/>
          </a:prstGeom>
          <a:noFill/>
        </p:spPr>
        <p:txBody>
          <a:bodyPr wrap="square" rtlCol="0">
            <a:spAutoFit/>
          </a:bodyPr>
          <a:lstStyle/>
          <a:p>
            <a:r>
              <a:rPr lang="en-US" sz="1200" b="1" dirty="0">
                <a:solidFill>
                  <a:srgbClr val="0070C0"/>
                </a:solidFill>
              </a:rPr>
              <a:t>Bottom water temperature in the Bering Sea. </a:t>
            </a:r>
            <a:r>
              <a:rPr lang="en-US" sz="1200" dirty="0">
                <a:solidFill>
                  <a:srgbClr val="0070C0"/>
                </a:solidFill>
              </a:rPr>
              <a:t>Bottom water temperature (</a:t>
            </a:r>
            <a:r>
              <a:rPr lang="en-US" sz="1200" baseline="30000" dirty="0" err="1">
                <a:solidFill>
                  <a:srgbClr val="0070C0"/>
                </a:solidFill>
              </a:rPr>
              <a:t>o</a:t>
            </a:r>
            <a:r>
              <a:rPr lang="en-US" sz="1200" dirty="0" err="1">
                <a:solidFill>
                  <a:srgbClr val="0070C0"/>
                </a:solidFill>
              </a:rPr>
              <a:t>C</a:t>
            </a:r>
            <a:r>
              <a:rPr lang="en-US" sz="1200" dirty="0">
                <a:solidFill>
                  <a:srgbClr val="0070C0"/>
                </a:solidFill>
              </a:rPr>
              <a:t>) during July 1980–2018 mean (a), 2012 (b), and 2018 (c) as calculated by the Regional Arctic System Model (RASM). The black contour line indicates the position of the 2</a:t>
            </a:r>
            <a:r>
              <a:rPr lang="en-US" sz="1200" baseline="30000" dirty="0">
                <a:solidFill>
                  <a:srgbClr val="0070C0"/>
                </a:solidFill>
              </a:rPr>
              <a:t>o</a:t>
            </a:r>
            <a:r>
              <a:rPr lang="en-US" sz="1200" dirty="0">
                <a:solidFill>
                  <a:srgbClr val="0070C0"/>
                </a:solidFill>
              </a:rPr>
              <a:t>C isotherm on the Bering Sea shelf and is the boundary of </a:t>
            </a:r>
            <a:r>
              <a:rPr lang="en-US" sz="1200">
                <a:solidFill>
                  <a:srgbClr val="0070C0"/>
                </a:solidFill>
              </a:rPr>
              <a:t>the Cold Pool. </a:t>
            </a:r>
            <a:endParaRPr lang="en-US" sz="1200" dirty="0">
              <a:solidFill>
                <a:srgbClr val="0070C0"/>
              </a:solidFill>
            </a:endParaRPr>
          </a:p>
        </p:txBody>
      </p:sp>
      <p:pic>
        <p:nvPicPr>
          <p:cNvPr id="3" name="Picture 2">
            <a:extLst>
              <a:ext uri="{FF2B5EF4-FFF2-40B4-BE49-F238E27FC236}">
                <a16:creationId xmlns:a16="http://schemas.microsoft.com/office/drawing/2014/main" id="{A0B99036-E768-3F4F-9FDA-44ADE8DC1239}"/>
              </a:ext>
            </a:extLst>
          </p:cNvPr>
          <p:cNvPicPr>
            <a:picLocks noChangeAspect="1"/>
          </p:cNvPicPr>
          <p:nvPr/>
        </p:nvPicPr>
        <p:blipFill rotWithShape="1">
          <a:blip r:embed="rId3">
            <a:extLst>
              <a:ext uri="{28A0092B-C50C-407E-A947-70E740481C1C}">
                <a14:useLocalDpi xmlns:a14="http://schemas.microsoft.com/office/drawing/2010/main" val="0"/>
              </a:ext>
            </a:extLst>
          </a:blip>
          <a:srcRect l="24814" t="17778" r="21852" b="22222"/>
          <a:stretch/>
        </p:blipFill>
        <p:spPr>
          <a:xfrm>
            <a:off x="435778" y="1905000"/>
            <a:ext cx="2641600" cy="3962400"/>
          </a:xfrm>
          <a:prstGeom prst="rect">
            <a:avLst/>
          </a:prstGeom>
        </p:spPr>
      </p:pic>
      <p:sp>
        <p:nvSpPr>
          <p:cNvPr id="18" name="TextBox 17"/>
          <p:cNvSpPr txBox="1"/>
          <p:nvPr/>
        </p:nvSpPr>
        <p:spPr>
          <a:xfrm>
            <a:off x="304800" y="719316"/>
            <a:ext cx="4267200" cy="1261884"/>
          </a:xfrm>
          <a:prstGeom prst="rect">
            <a:avLst/>
          </a:prstGeom>
          <a:noFill/>
        </p:spPr>
        <p:txBody>
          <a:bodyPr wrap="square" rtlCol="0">
            <a:spAutoFit/>
          </a:bodyPr>
          <a:lstStyle/>
          <a:p>
            <a:r>
              <a:rPr lang="en-US" sz="2000" u="sng" dirty="0"/>
              <a:t>Objective</a:t>
            </a:r>
          </a:p>
          <a:p>
            <a:r>
              <a:rPr lang="en-US" sz="1400" dirty="0"/>
              <a:t>We quantify the size and distribution of the Bering Sea Cold Pool and sea ice extent during the past (1980-2018) and future (6-mo forecasts), as well as associated changes in the timing of primary production.</a:t>
            </a:r>
          </a:p>
        </p:txBody>
      </p:sp>
      <p:sp>
        <p:nvSpPr>
          <p:cNvPr id="12" name="TextBox 11"/>
          <p:cNvSpPr txBox="1"/>
          <p:nvPr/>
        </p:nvSpPr>
        <p:spPr>
          <a:xfrm>
            <a:off x="228600" y="5867400"/>
            <a:ext cx="8710667"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n-US" sz="1400" dirty="0"/>
              <a:t>Clement Kinney, J., W. </a:t>
            </a:r>
            <a:r>
              <a:rPr lang="en-US" sz="1400" dirty="0" err="1"/>
              <a:t>Maslowski</a:t>
            </a:r>
            <a:r>
              <a:rPr lang="en-US" sz="1400" dirty="0"/>
              <a:t>, R. </a:t>
            </a:r>
            <a:r>
              <a:rPr lang="en-US" sz="1400" dirty="0" err="1"/>
              <a:t>Osinski</a:t>
            </a:r>
            <a:r>
              <a:rPr lang="en-US" sz="1400" dirty="0"/>
              <a:t>, Y. J. Lee, C. </a:t>
            </a:r>
            <a:r>
              <a:rPr lang="en-US" sz="1400" dirty="0" err="1"/>
              <a:t>Goethel</a:t>
            </a:r>
            <a:r>
              <a:rPr lang="en-US" sz="1400" dirty="0"/>
              <a:t>, K. Frey, A. Craig (2022) On the variability of the Bering Sea Cold Pool and implications for the biophysical environment. </a:t>
            </a:r>
            <a:r>
              <a:rPr lang="en-US" sz="1400" dirty="0" err="1"/>
              <a:t>PLoS</a:t>
            </a:r>
            <a:r>
              <a:rPr lang="en-US" sz="1400" dirty="0"/>
              <a:t> ONE 17(4), e0266180, https://</a:t>
            </a:r>
            <a:r>
              <a:rPr lang="en-US" sz="1400" dirty="0" err="1"/>
              <a:t>doi.org</a:t>
            </a:r>
            <a:r>
              <a:rPr lang="en-US" sz="1400" dirty="0"/>
              <a:t>/10.1371/journal.pone.0266180.</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2083</TotalTime>
  <Words>348</Words>
  <Application>Microsoft Macintosh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Kinney, Jaclyn (CIV)</cp:lastModifiedBy>
  <cp:revision>94</cp:revision>
  <dcterms:created xsi:type="dcterms:W3CDTF">2010-09-02T17:02:09Z</dcterms:created>
  <dcterms:modified xsi:type="dcterms:W3CDTF">2022-04-05T17:00:49Z</dcterms:modified>
</cp:coreProperties>
</file>