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7DFF0-9D57-4926-B6EF-297E10BBE95C}" v="11" dt="2023-04-01T15:57:54.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68" autoAdjust="0"/>
    <p:restoredTop sz="72177" autoAdjust="0"/>
  </p:normalViewPr>
  <p:slideViewPr>
    <p:cSldViewPr>
      <p:cViewPr varScale="1">
        <p:scale>
          <a:sx n="90" d="100"/>
          <a:sy n="90" d="100"/>
        </p:scale>
        <p:origin x="712" y="20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7/28/23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7/28/23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1" y="762000"/>
            <a:ext cx="6156483"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 </a:t>
            </a:r>
          </a:p>
          <a:p>
            <a:pPr marL="285750" indent="-285750">
              <a:lnSpc>
                <a:spcPct val="90000"/>
              </a:lnSpc>
              <a:buFont typeface="Arial" pitchFamily="34" charset="0"/>
              <a:buChar char="●"/>
              <a:defRPr/>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Lakes in the Arctic are important reservoirs of heat with much lower albedo in summer and greater absorption of solar radiation than surrounding tundra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vegetationUnder</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climate warming scenarios, we expect Arctic lakes to accelerate thawing of underlying permafrost due to warming water temperatures in the summer and winter.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a:p>
            <a:pPr>
              <a:lnSpc>
                <a:spcPct val="95000"/>
              </a:lnSpc>
              <a:defRPr/>
            </a:pPr>
            <a:endParaRPr lang="en-US" sz="18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39165" y="234881"/>
            <a:ext cx="117008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400" b="1" dirty="0">
                <a:solidFill>
                  <a:srgbClr val="006600"/>
                </a:solidFill>
                <a:latin typeface="Arial" panose="020B0604020202020204" pitchFamily="34" charset="0"/>
              </a:rPr>
              <a:t>Title</a:t>
            </a:r>
          </a:p>
        </p:txBody>
      </p:sp>
      <p:sp>
        <p:nvSpPr>
          <p:cNvPr id="3078" name="TextBox 9"/>
          <p:cNvSpPr txBox="1">
            <a:spLocks noChangeArrowheads="1"/>
          </p:cNvSpPr>
          <p:nvPr/>
        </p:nvSpPr>
        <p:spPr bwMode="auto">
          <a:xfrm>
            <a:off x="6402856" y="3380722"/>
            <a:ext cx="563523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Modeled and observed lake water temperature at 0.3m (a) and 2.5m (b) and modeled lake ice depth, lake snow depth, and measured monthly precipitation (vertical black bars) (c). Gray shading indicates periods of uncertainty in temperature sensor depth when ice-rafting may have moved the sensor to shallower water. The y axis of panel (a) is limited to water temperatures&gt;0C as the LAKE model water temperature is limited to &gt;0C.</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38100" y="4429191"/>
            <a:ext cx="6450208"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marL="283464" indent="-283464">
              <a:lnSpc>
                <a:spcPct val="90000"/>
              </a:lnSpc>
              <a:buFont typeface="Arial" panose="020B0604020202020204" pitchFamily="34" charset="0"/>
              <a:buChar char="●"/>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These findings suggest that reductions in lake ice thickness and duration could lead to more heat storage by lakes and enhanced permafrost degradation.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3464" indent="-283464" eaLnBrk="1" hangingPunct="1">
              <a:lnSpc>
                <a:spcPct val="90000"/>
              </a:lnSpc>
              <a:buFont typeface="Arial" panose="020B0604020202020204" pitchFamily="34" charset="0"/>
              <a:buChar char="●"/>
            </a:pP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108382" y="2700059"/>
            <a:ext cx="5992381" cy="197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Here we validated the Lake 2.0 model using water temperature data from lakes in northern Alaska. </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Snow depth and lake ice strongly affect water temperatures during the frozen season, which dominates the annual thermal regime of Arctic lakes. </a:t>
            </a:r>
            <a:endParaRPr lang="en-US" sz="1800" b="0" i="0" dirty="0">
              <a:solidFill>
                <a:srgbClr val="1C1D1E"/>
              </a:solidFill>
              <a:effectLst/>
              <a:latin typeface="Arial" panose="020B0604020202020204" pitchFamily="34" charset="0"/>
              <a:cs typeface="Arial" panose="020B0604020202020204" pitchFamily="34" charset="0"/>
            </a:endParaRP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3077" name="Text Box 6"/>
          <p:cNvSpPr txBox="1">
            <a:spLocks noChangeArrowheads="1"/>
          </p:cNvSpPr>
          <p:nvPr/>
        </p:nvSpPr>
        <p:spPr bwMode="auto">
          <a:xfrm>
            <a:off x="14287" y="5743042"/>
            <a:ext cx="11855018" cy="50334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a:lnSpc>
                <a:spcPct val="115000"/>
              </a:lnSpc>
              <a:spcBef>
                <a:spcPts val="0"/>
              </a:spcBef>
              <a:spcAft>
                <a:spcPts val="600"/>
              </a:spcAft>
              <a:buNone/>
            </a:pPr>
            <a:r>
              <a:rPr lang="en-US" sz="12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Clark, J. A., </a:t>
            </a:r>
            <a:r>
              <a:rPr lang="en-US" sz="12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Jafarov</a:t>
            </a:r>
            <a:r>
              <a:rPr lang="en-US" sz="12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E. E., Tape, K. D., Jones, B. M., and </a:t>
            </a:r>
            <a:r>
              <a:rPr lang="en-US" sz="12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Stepanenko</a:t>
            </a:r>
            <a:r>
              <a:rPr lang="en-US" sz="12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V.: Thermal modeling of three lakes within the continuous permafrost zone in Alaska using the LAKE 2.0 model, </a:t>
            </a:r>
            <a:r>
              <a:rPr lang="en-US" sz="12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Geosci</a:t>
            </a:r>
            <a:r>
              <a:rPr lang="en-US" sz="12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Model Dev., 15, 7421–7448, https://</a:t>
            </a:r>
            <a:r>
              <a:rPr lang="en-US" sz="12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doi.org</a:t>
            </a:r>
            <a:r>
              <a:rPr lang="en-US" sz="12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/10.5194/gmd-15-7421-2022, 2022. </a:t>
            </a:r>
            <a:endParaRPr lang="en-US" sz="1200" dirty="0">
              <a:effectLst/>
              <a:ea typeface="Times New Roman" panose="02020603050405020304" pitchFamily="18" charset="0"/>
              <a:cs typeface="Times New Roman" panose="02020603050405020304" pitchFamily="18" charset="0"/>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pic>
        <p:nvPicPr>
          <p:cNvPr id="2" name="Picture 1">
            <a:extLst>
              <a:ext uri="{FF2B5EF4-FFF2-40B4-BE49-F238E27FC236}">
                <a16:creationId xmlns:a16="http://schemas.microsoft.com/office/drawing/2014/main" id="{CD882E02-CA54-B7AB-0A24-389F8EDEB727}"/>
              </a:ext>
            </a:extLst>
          </p:cNvPr>
          <p:cNvPicPr>
            <a:picLocks noChangeAspect="1"/>
          </p:cNvPicPr>
          <p:nvPr/>
        </p:nvPicPr>
        <p:blipFill>
          <a:blip r:embed="rId3"/>
          <a:stretch>
            <a:fillRect/>
          </a:stretch>
        </p:blipFill>
        <p:spPr>
          <a:xfrm>
            <a:off x="6178320" y="825322"/>
            <a:ext cx="5937479" cy="2686792"/>
          </a:xfrm>
          <a:prstGeom prst="rect">
            <a:avLst/>
          </a:prstGeom>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2.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 template</Template>
  <TotalTime>2972</TotalTime>
  <Words>296</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Rowland, Joel C</cp:lastModifiedBy>
  <cp:revision>131</cp:revision>
  <cp:lastPrinted>2022-03-28T16:23:10Z</cp:lastPrinted>
  <dcterms:created xsi:type="dcterms:W3CDTF">2019-02-27T15:57:00Z</dcterms:created>
  <dcterms:modified xsi:type="dcterms:W3CDTF">2023-07-28T21:55:12Z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