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985000" cy="92837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hNEGKj0RG+hPINHh2ZGKJrIVyoS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undy, Beth E" initials="" lastIdx="6" clrIdx="0"/>
  <p:cmAuthor id="1" name="Maoyi Huang" initials="" lastIdx="2" clrIdx="1"/>
  <p:cmAuthor id="2" name="Mundy, Beth E" initials="MBE" lastIdx="4" clrIdx="2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3" name="Rice, Jennie S" initials="RJS" lastIdx="4" clrIdx="3">
    <p:extLst>
      <p:ext uri="{19B8F6BF-5375-455C-9EA6-DF929625EA0E}">
        <p15:presenceInfo xmlns:p15="http://schemas.microsoft.com/office/powerpoint/2012/main" userId="S::jennie.rice@pnnl.gov::c25ef22d-ccff-4345-a027-1c307086ba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3" d="100"/>
          <a:sy n="123" d="100"/>
        </p:scale>
        <p:origin x="125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4956CE77-28C4-4858-8CCA-8AC551EE8A8F}"/>
    <pc:docChg chg="undo custSel modSld">
      <pc:chgData name="Mundy, Beth E" userId="09c03546-1d2d-4d82-89e1-bb5e2a2e687b" providerId="ADAL" clId="{4956CE77-28C4-4858-8CCA-8AC551EE8A8F}" dt="2022-01-11T00:57:06.381" v="82" actId="1036"/>
      <pc:docMkLst>
        <pc:docMk/>
      </pc:docMkLst>
      <pc:sldChg chg="modSp mod">
        <pc:chgData name="Mundy, Beth E" userId="09c03546-1d2d-4d82-89e1-bb5e2a2e687b" providerId="ADAL" clId="{4956CE77-28C4-4858-8CCA-8AC551EE8A8F}" dt="2022-01-11T00:57:06.381" v="82" actId="1036"/>
        <pc:sldMkLst>
          <pc:docMk/>
          <pc:sldMk cId="2718486268" sldId="257"/>
        </pc:sldMkLst>
        <pc:spChg chg="mod">
          <ac:chgData name="Mundy, Beth E" userId="09c03546-1d2d-4d82-89e1-bb5e2a2e687b" providerId="ADAL" clId="{4956CE77-28C4-4858-8CCA-8AC551EE8A8F}" dt="2022-01-11T00:57:06.381" v="82" actId="1036"/>
          <ac:spMkLst>
            <pc:docMk/>
            <pc:sldMk cId="2718486268" sldId="257"/>
            <ac:spMk id="94" creationId="{00000000-0000-0000-0000-000000000000}"/>
          </ac:spMkLst>
        </pc:spChg>
        <pc:spChg chg="mod">
          <ac:chgData name="Mundy, Beth E" userId="09c03546-1d2d-4d82-89e1-bb5e2a2e687b" providerId="ADAL" clId="{4956CE77-28C4-4858-8CCA-8AC551EE8A8F}" dt="2022-01-11T00:57:06.381" v="82" actId="1036"/>
          <ac:spMkLst>
            <pc:docMk/>
            <pc:sldMk cId="2718486268" sldId="257"/>
            <ac:spMk id="95" creationId="{00000000-0000-0000-0000-000000000000}"/>
          </ac:spMkLst>
        </pc:spChg>
        <pc:picChg chg="mod">
          <ac:chgData name="Mundy, Beth E" userId="09c03546-1d2d-4d82-89e1-bb5e2a2e687b" providerId="ADAL" clId="{4956CE77-28C4-4858-8CCA-8AC551EE8A8F}" dt="2022-01-11T00:57:06.381" v="82" actId="1036"/>
          <ac:picMkLst>
            <pc:docMk/>
            <pc:sldMk cId="2718486268" sldId="257"/>
            <ac:picMk id="9" creationId="{5C185441-C2D2-654A-B53B-9237EA84FC19}"/>
          </ac:picMkLst>
        </pc:picChg>
      </pc:sldChg>
    </pc:docChg>
  </pc:docChgLst>
  <pc:docChgLst>
    <pc:chgData name="Mundy, Beth E" userId="09c03546-1d2d-4d82-89e1-bb5e2a2e687b" providerId="ADAL" clId="{150091D3-043A-4CC3-BE2A-FBC019400B83}"/>
    <pc:docChg chg="modSld">
      <pc:chgData name="Mundy, Beth E" userId="09c03546-1d2d-4d82-89e1-bb5e2a2e687b" providerId="ADAL" clId="{150091D3-043A-4CC3-BE2A-FBC019400B83}" dt="2022-01-27T22:14:23.710" v="1" actId="20577"/>
      <pc:docMkLst>
        <pc:docMk/>
      </pc:docMkLst>
      <pc:sldChg chg="modSp mod">
        <pc:chgData name="Mundy, Beth E" userId="09c03546-1d2d-4d82-89e1-bb5e2a2e687b" providerId="ADAL" clId="{150091D3-043A-4CC3-BE2A-FBC019400B83}" dt="2022-01-27T22:14:23.710" v="1" actId="20577"/>
        <pc:sldMkLst>
          <pc:docMk/>
          <pc:sldMk cId="2718486268" sldId="257"/>
        </pc:sldMkLst>
        <pc:spChg chg="mod">
          <ac:chgData name="Mundy, Beth E" userId="09c03546-1d2d-4d82-89e1-bb5e2a2e687b" providerId="ADAL" clId="{150091D3-043A-4CC3-BE2A-FBC019400B83}" dt="2022-01-27T22:14:23.710" v="1" actId="20577"/>
          <ac:spMkLst>
            <pc:docMk/>
            <pc:sldMk cId="2718486268" sldId="257"/>
            <ac:spMk id="9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50" tIns="46475" rIns="92950" bIns="464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56050" y="0"/>
            <a:ext cx="3027363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50" tIns="46475" rIns="92950" bIns="464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7157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50" tIns="46475" rIns="92950" bIns="464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18563"/>
            <a:ext cx="3027363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50" tIns="46475" rIns="92950" bIns="464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50" tIns="46475" rIns="92950" bIns="464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50" tIns="46475" rIns="92950" bIns="464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50" tIns="46475" rIns="92950" bIns="464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47244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AB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in graphic">
            <a:extLst>
              <a:ext uri="{FF2B5EF4-FFF2-40B4-BE49-F238E27FC236}">
                <a16:creationId xmlns:a16="http://schemas.microsoft.com/office/drawing/2014/main" id="{5C185441-C2D2-654A-B53B-9237EA84FC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4235669" y="1584539"/>
            <a:ext cx="4908331" cy="1906622"/>
          </a:xfrm>
          <a:prstGeom prst="rect">
            <a:avLst/>
          </a:prstGeom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31775" marR="0" lvl="0" indent="-23177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-1" y="1171089"/>
            <a:ext cx="4347276" cy="5586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31775" marR="0" lvl="0" indent="-231775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  <a:endParaRPr dirty="0">
              <a:solidFill>
                <a:schemeClr val="tx1"/>
              </a:solidFill>
            </a:endParaRPr>
          </a:p>
          <a:p>
            <a:pPr marL="285750" marR="0" lvl="0" indent="-285750" algn="l" rtl="0">
              <a:spcBef>
                <a:spcPts val="21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en-US" sz="14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Evaluate versions 4.5 and 5 of the Community Land Model, now referred to as the Community Terrestrial System Model (CTSM), at a scale where land surface heterogeneity and </a:t>
            </a:r>
            <a:r>
              <a:rPr lang="en-US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key</a:t>
            </a:r>
            <a:r>
              <a:rPr lang="en-US" sz="14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physical processes can be appropriately represented over the Contiguous United States (CONUS).</a:t>
            </a:r>
            <a:endParaRPr sz="1400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31775" marR="0" lvl="0" indent="-231775" algn="ctr" rtl="0">
              <a:spcBef>
                <a:spcPts val="21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Approach</a:t>
            </a:r>
            <a:endParaRPr dirty="0">
              <a:solidFill>
                <a:schemeClr val="tx1"/>
              </a:solidFill>
            </a:endParaRPr>
          </a:p>
          <a:p>
            <a:pPr marL="285750" lvl="0" indent="-285750">
              <a:spcBef>
                <a:spcPts val="210"/>
              </a:spcBef>
              <a:buSzPts val="1400"/>
              <a:buFont typeface="Arial"/>
              <a:buChar char="●"/>
            </a:pPr>
            <a:r>
              <a:rPr lang="en-US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Compare and contrast simulations of energy, water, and carbon cycles using three different configurations of CTSM over the CONUS at 0.125° during 1979 – 2018.</a:t>
            </a:r>
            <a:endParaRPr lang="en-US" sz="14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spcBef>
                <a:spcPts val="210"/>
              </a:spcBef>
              <a:buSzPts val="1400"/>
              <a:buFont typeface="Arial"/>
              <a:buChar char="●"/>
            </a:pPr>
            <a:r>
              <a:rPr lang="en-US" sz="14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Evaluate</a:t>
            </a:r>
            <a:r>
              <a:rPr lang="en-US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model performance</a:t>
            </a:r>
            <a:r>
              <a:rPr lang="en-US" sz="14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against various ground-based and remote-sensed datasets</a:t>
            </a:r>
            <a:r>
              <a:rPr lang="en-US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21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Impact</a:t>
            </a:r>
            <a:endParaRPr dirty="0">
              <a:solidFill>
                <a:schemeClr val="tx1"/>
              </a:solidFill>
            </a:endParaRPr>
          </a:p>
          <a:p>
            <a:pPr marL="283464" lvl="0" indent="-283464">
              <a:spcBef>
                <a:spcPts val="210"/>
              </a:spcBef>
              <a:buSzPts val="1400"/>
              <a:buFont typeface="Arial"/>
              <a:buChar char="●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results show that recent model enhancements improve CTSM land surface process simulations. </a:t>
            </a:r>
          </a:p>
          <a:p>
            <a:pPr marL="283464" lvl="0" indent="-283464">
              <a:spcBef>
                <a:spcPts val="210"/>
              </a:spcBef>
              <a:buSzPts val="1400"/>
              <a:buFont typeface="Arial"/>
              <a:buChar char="●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Evaluation against observations at small catchments suggests that hydrologic parameters need to be calibrated to improve simulations of runoff, especially subsurface runoff.</a:t>
            </a:r>
          </a:p>
          <a:p>
            <a:pPr marL="283464" lvl="0" indent="-283464">
              <a:spcBef>
                <a:spcPts val="210"/>
              </a:spcBef>
              <a:buSzPts val="1400"/>
              <a:buFont typeface="Arial"/>
              <a:buChar char="●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Demonstrates the need to incorporate spatially distributed plant phenology and physiology parameters, as well as regionally specific agricultural management practices.</a:t>
            </a:r>
            <a:endParaRPr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196850" algn="l" rtl="0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0" y="23787"/>
            <a:ext cx="91440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Benchmarking the Community Terrestrial System Model Over the Contiguous </a:t>
            </a: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United States</a:t>
            </a:r>
            <a:endParaRPr dirty="0"/>
          </a:p>
        </p:txBody>
      </p:sp>
      <p:sp>
        <p:nvSpPr>
          <p:cNvPr id="94" name="Google Shape;94;p1"/>
          <p:cNvSpPr txBox="1"/>
          <p:nvPr/>
        </p:nvSpPr>
        <p:spPr>
          <a:xfrm>
            <a:off x="4602063" y="5574531"/>
            <a:ext cx="4433004" cy="707846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Cheng, Y., Huang, M., Zhu, B., Bisht, G., Zhou, T., Liu, Y., Song, F., He, X., 2021, Validation of the Community Land Model Version 5 Over the Contiguous United States (CONUS) Using In Situ and Remote Sensing Data Sets. </a:t>
            </a:r>
            <a:r>
              <a:rPr lang="en-US" sz="10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Journal of Geophysical Research: Atmospheres</a:t>
            </a:r>
            <a:r>
              <a:rPr lang="en-US"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2, 1–27. 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[DOI: </a:t>
            </a:r>
            <a:r>
              <a:rPr lang="en-US"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10.1029/2020JD033539]</a:t>
            </a:r>
            <a:endParaRPr dirty="0"/>
          </a:p>
        </p:txBody>
      </p:sp>
      <p:sp>
        <p:nvSpPr>
          <p:cNvPr id="95" name="Google Shape;95;p1"/>
          <p:cNvSpPr txBox="1"/>
          <p:nvPr/>
        </p:nvSpPr>
        <p:spPr>
          <a:xfrm>
            <a:off x="4541939" y="3820245"/>
            <a:ext cx="4433004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rgbClr val="0000FF"/>
              </a:buClr>
              <a:buSzPts val="1200"/>
            </a:pPr>
            <a:r>
              <a:rPr lang="en-US" sz="1200" b="1" dirty="0">
                <a:solidFill>
                  <a:srgbClr val="0000FF"/>
                </a:solidFill>
              </a:rPr>
              <a:t>Comparison of mean monthly remote‐sensed and simulated variables from the three CTSM simulations that are averaged over the entire CONUS for (a</a:t>
            </a:r>
            <a:r>
              <a:rPr lang="en-US" sz="1200" b="1">
                <a:solidFill>
                  <a:srgbClr val="0000FF"/>
                </a:solidFill>
              </a:rPr>
              <a:t>) evapotranspiration </a:t>
            </a:r>
            <a:r>
              <a:rPr lang="en-US" sz="1200" b="1" dirty="0">
                <a:solidFill>
                  <a:srgbClr val="0000FF"/>
                </a:solidFill>
              </a:rPr>
              <a:t>(ET) and (b) total water storage anomaly (TWSA). The shaded areas represent the 5% and 95% percentiles of the reference data and model predictions to indicate interannual variability for each month. </a:t>
            </a:r>
          </a:p>
          <a:p>
            <a:pPr lvl="0">
              <a:buClr>
                <a:srgbClr val="0000FF"/>
              </a:buClr>
              <a:buSzPts val="1200"/>
            </a:pPr>
            <a:endParaRPr lang="en-US" sz="1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486268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302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9</cp:revision>
  <dcterms:created xsi:type="dcterms:W3CDTF">2017-11-02T21:19:41Z</dcterms:created>
  <dcterms:modified xsi:type="dcterms:W3CDTF">2022-01-27T22:14:28Z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  <property fmtid="{D5CDD505-2E9C-101B-9397-08002B2CF9AE}" pid="5" name="_AdHocReviewCycleID">
    <vt:i4>1944999517</vt:i4>
  </property>
  <property fmtid="{D5CDD505-2E9C-101B-9397-08002B2CF9AE}" pid="6" name="_NewReviewCycle">
    <vt:lpwstr/>
  </property>
  <property fmtid="{D5CDD505-2E9C-101B-9397-08002B2CF9AE}" pid="7" name="_EmailSubject">
    <vt:lpwstr>BER highlight</vt:lpwstr>
  </property>
  <property fmtid="{D5CDD505-2E9C-101B-9397-08002B2CF9AE}" pid="8" name="_AuthorEmail">
    <vt:lpwstr>casey.mcgrath@pnnl.gov</vt:lpwstr>
  </property>
  <property fmtid="{D5CDD505-2E9C-101B-9397-08002B2CF9AE}" pid="9" name="_AuthorEmailDisplayName">
    <vt:lpwstr>Mcgrath, Casey R</vt:lpwstr>
  </property>
  <property fmtid="{D5CDD505-2E9C-101B-9397-08002B2CF9AE}" pid="10" name="_PreviousAdHocReviewCycleID">
    <vt:i4>673629877</vt:i4>
  </property>
</Properties>
</file>