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6284"/>
    <a:srgbClr val="2D4059"/>
    <a:srgbClr val="5D8BBC"/>
    <a:srgbClr val="555657"/>
    <a:srgbClr val="BCE0F7"/>
    <a:srgbClr val="549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0"/>
    <p:restoredTop sz="66803"/>
  </p:normalViewPr>
  <p:slideViewPr>
    <p:cSldViewPr snapToGrid="0">
      <p:cViewPr varScale="1">
        <p:scale>
          <a:sx n="83" d="100"/>
          <a:sy n="83" d="100"/>
        </p:scale>
        <p:origin x="24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7E5FF-03D5-3A45-B164-E902DBD208C5}" type="datetimeFigureOut">
              <a:rPr lang="en-US" smtClean="0"/>
              <a:t>1/24/24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660C9-D211-9C4F-9AF9-B1301D5A8792}" type="slidenum">
              <a:rPr lang="en-US" smtClean="0"/>
              <a:t>‹#›</a:t>
            </a:fld>
            <a:endParaRPr lang="en-US"/>
          </a:p>
        </p:txBody>
      </p:sp>
    </p:spTree>
    <p:extLst>
      <p:ext uri="{BB962C8B-B14F-4D97-AF65-F5344CB8AC3E}">
        <p14:creationId xmlns:p14="http://schemas.microsoft.com/office/powerpoint/2010/main" val="413584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100"/>
              </a:lnSpc>
              <a:spcBef>
                <a:spcPts val="0"/>
              </a:spcBef>
              <a:spcAft>
                <a:spcPts val="300"/>
              </a:spcAft>
              <a:tabLst>
                <a:tab pos="2052955" algn="l"/>
              </a:tabLst>
            </a:pPr>
            <a:r>
              <a:rPr lang="en-US" sz="1800" b="1" dirty="0">
                <a:solidFill>
                  <a:srgbClr val="686868"/>
                </a:solidFill>
                <a:effectLst/>
                <a:latin typeface="Arial" panose="020B0604020202020204" pitchFamily="34" charset="0"/>
                <a:ea typeface="Times New Roman" panose="02020603050405020304" pitchFamily="18" charset="0"/>
                <a:cs typeface="Times New Roman" panose="02020603050405020304" pitchFamily="18" charset="0"/>
              </a:rPr>
              <a:t>The Science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15000"/>
              </a:lnSpc>
              <a:spcBef>
                <a:spcPts val="0"/>
              </a:spcBef>
              <a:spcAft>
                <a:spcPts val="0"/>
              </a:spcAft>
            </a:pPr>
            <a:r>
              <a:rPr lang="en-US" sz="1800" dirty="0">
                <a:solidFill>
                  <a:srgbClr val="353535"/>
                </a:solidFill>
                <a:effectLst/>
                <a:latin typeface="Arial" panose="020B0604020202020204" pitchFamily="34" charset="0"/>
                <a:ea typeface="Times New Roman" panose="02020603050405020304" pitchFamily="18" charset="0"/>
                <a:cs typeface="Times New Roman" panose="02020603050405020304" pitchFamily="18" charset="0"/>
              </a:rPr>
              <a:t>Scientists at PCMDI and Texas A&amp;M University assessed individual cloud feedback components in response to interannual variations in climate models by comparing against satellite observations. They found that climate models simulate a positive total cloud feedback that agrees with the observations in general. However, models consistently overestimate the decrease of the cloud cover over tropical ocean subsidence regions and underestimate the increase in the altitude of high clouds and the decrease in the reflectivity of high clouds over extratropical regions.</a:t>
            </a:r>
          </a:p>
          <a:p>
            <a:pPr marL="0" marR="0">
              <a:lnSpc>
                <a:spcPct val="115000"/>
              </a:lnSpc>
              <a:spcBef>
                <a:spcPts val="0"/>
              </a:spcBef>
              <a:spcAft>
                <a:spcPts val="0"/>
              </a:spcAft>
            </a:pP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ts val="2100"/>
              </a:lnSpc>
              <a:spcBef>
                <a:spcPts val="0"/>
              </a:spcBef>
              <a:spcAft>
                <a:spcPts val="300"/>
              </a:spcAft>
            </a:pPr>
            <a:r>
              <a:rPr lang="en-US" sz="1800" b="1" dirty="0">
                <a:solidFill>
                  <a:srgbClr val="686868"/>
                </a:solidFill>
                <a:effectLst/>
                <a:latin typeface="Arial" panose="020B0604020202020204" pitchFamily="34" charset="0"/>
                <a:ea typeface="Times New Roman" panose="02020603050405020304" pitchFamily="18" charset="0"/>
                <a:cs typeface="Times New Roman" panose="02020603050405020304" pitchFamily="18" charset="0"/>
              </a:rPr>
              <a:t>The Impact</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15000"/>
              </a:lnSpc>
              <a:spcBef>
                <a:spcPts val="0"/>
              </a:spcBef>
              <a:spcAft>
                <a:spcPts val="900"/>
              </a:spcAft>
            </a:pPr>
            <a:r>
              <a:rPr lang="en-US" sz="1800" dirty="0">
                <a:solidFill>
                  <a:srgbClr val="363636"/>
                </a:solidFill>
                <a:effectLst/>
                <a:latin typeface="Arial" panose="020B0604020202020204" pitchFamily="34" charset="0"/>
                <a:ea typeface="Times New Roman" panose="02020603050405020304" pitchFamily="18" charset="0"/>
                <a:cs typeface="Times New Roman" panose="02020603050405020304" pitchFamily="18" charset="0"/>
              </a:rPr>
              <a:t>Cloud feedback is highly uncertain since it is determined by various cloud types that are often challenging to represent in global climate models. Evaluating the performance of models in accurately reproducing individual observed cloud feedback components is therefore crucial. The systematic model biases identified in this study highlight the need for improving the representation of high clouds and tropical marine low clouds and the processes governing those changes in climate models. </a:t>
            </a:r>
          </a:p>
          <a:p>
            <a:pPr marL="0" marR="0">
              <a:lnSpc>
                <a:spcPct val="115000"/>
              </a:lnSpc>
              <a:spcBef>
                <a:spcPts val="0"/>
              </a:spcBef>
              <a:spcAft>
                <a:spcPts val="900"/>
              </a:spcAft>
            </a:pP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ts val="2100"/>
              </a:lnSpc>
              <a:spcBef>
                <a:spcPts val="0"/>
              </a:spcBef>
              <a:spcAft>
                <a:spcPts val="300"/>
              </a:spcAft>
            </a:pPr>
            <a:r>
              <a:rPr lang="en-US" sz="1800" b="1" dirty="0">
                <a:solidFill>
                  <a:srgbClr val="686868"/>
                </a:solidFill>
                <a:effectLst/>
                <a:latin typeface="Arial" panose="020B0604020202020204" pitchFamily="34" charset="0"/>
                <a:ea typeface="Times New Roman" panose="02020603050405020304" pitchFamily="18" charset="0"/>
                <a:cs typeface="Times New Roman" panose="02020603050405020304" pitchFamily="18" charset="0"/>
              </a:rPr>
              <a:t>Summary</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15000"/>
              </a:lnSpc>
              <a:spcBef>
                <a:spcPts val="0"/>
              </a:spcBef>
              <a:spcAft>
                <a:spcPts val="1000"/>
              </a:spcAft>
            </a:pPr>
            <a:r>
              <a:rPr lang="en-US" sz="1800" dirty="0">
                <a:solidFill>
                  <a:srgbClr val="353535"/>
                </a:solidFill>
                <a:effectLst/>
                <a:latin typeface="Arial" panose="020B0604020202020204" pitchFamily="34" charset="0"/>
                <a:ea typeface="Times New Roman" panose="02020603050405020304" pitchFamily="18" charset="0"/>
                <a:cs typeface="Times New Roman" panose="02020603050405020304" pitchFamily="18" charset="0"/>
              </a:rPr>
              <a:t>This study quantifies the contribution of individual cloud feedbacks to the total short-term cloud feedback in satellite observations over the period 2002-2014 and evaluates how they are represented in climate models. The observed positive total cloud feedback is primarily due to positive high-cloud altitude, extratropical high- and low-cloud optical depth, and land cloud amount feedbacks partially offset by negative tropical marine low-cloud feedback. Seventeen models from the Atmosphere Model Intercomparison Project (AMIP) of the 6th Coupled Model Intercomparison Project (CMIP6) are analyzed. The models generally reproduce the observed moderate positive short-term cloud feedback. However, compared to satellite estimates, the models are systematically high-biased in tropical marine low-cloud and land cloud amount feedbacks and systematically low-biased in high-cloud altitude and extratropical high- and low-cloud optical depth feedbacks. Errors in modeled short-term cloud feedback components identified in this analysis highlight the need for improvements in model simulations of the response of high clouds and tropical marine low clouds. Our results suggest that skill in simulating interannual cloud feedback components may not indicate skill in simulating long-term cloud feedback components.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5D660C9-D211-9C4F-9AF9-B1301D5A8792}" type="slidenum">
              <a:rPr lang="en-US" smtClean="0"/>
              <a:t>1</a:t>
            </a:fld>
            <a:endParaRPr lang="en-US"/>
          </a:p>
        </p:txBody>
      </p:sp>
    </p:spTree>
    <p:extLst>
      <p:ext uri="{BB962C8B-B14F-4D97-AF65-F5344CB8AC3E}">
        <p14:creationId xmlns:p14="http://schemas.microsoft.com/office/powerpoint/2010/main" val="1175947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EE4A0-DA22-B9C3-B8B4-9B26AD47A817}"/>
              </a:ext>
            </a:extLst>
          </p:cNvPr>
          <p:cNvSpPr/>
          <p:nvPr userDrawn="1"/>
        </p:nvSpPr>
        <p:spPr>
          <a:xfrm>
            <a:off x="1" y="6213473"/>
            <a:ext cx="10654747" cy="644527"/>
          </a:xfrm>
          <a:prstGeom prst="rect">
            <a:avLst/>
          </a:prstGeom>
          <a:solidFill>
            <a:srgbClr val="2D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186069-F076-2D37-9828-5FDDE69766B0}"/>
              </a:ext>
            </a:extLst>
          </p:cNvPr>
          <p:cNvSpPr/>
          <p:nvPr userDrawn="1"/>
        </p:nvSpPr>
        <p:spPr>
          <a:xfrm>
            <a:off x="0" y="14736"/>
            <a:ext cx="12192000" cy="955291"/>
          </a:xfrm>
          <a:prstGeom prst="rect">
            <a:avLst/>
          </a:prstGeom>
          <a:solidFill>
            <a:srgbClr val="2D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8CC64AF-240B-8092-859C-ECAF7C7A5B0A}"/>
              </a:ext>
            </a:extLst>
          </p:cNvPr>
          <p:cNvSpPr/>
          <p:nvPr userDrawn="1"/>
        </p:nvSpPr>
        <p:spPr>
          <a:xfrm>
            <a:off x="10377938" y="6181572"/>
            <a:ext cx="709955" cy="709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C Logos | U.S. DOE Office of Science (SC)">
            <a:extLst>
              <a:ext uri="{FF2B5EF4-FFF2-40B4-BE49-F238E27FC236}">
                <a16:creationId xmlns:a16="http://schemas.microsoft.com/office/drawing/2014/main" id="{4DE1D5AB-E320-1E35-9E2F-6A9B36AF89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294956"/>
            <a:ext cx="2969250" cy="4983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4">
            <a:extLst>
              <a:ext uri="{FF2B5EF4-FFF2-40B4-BE49-F238E27FC236}">
                <a16:creationId xmlns:a16="http://schemas.microsoft.com/office/drawing/2014/main" id="{B34C7779-5143-21CE-FA35-ACD1CDF425BE}"/>
              </a:ext>
            </a:extLst>
          </p:cNvPr>
          <p:cNvSpPr>
            <a:spLocks noGrp="1"/>
          </p:cNvSpPr>
          <p:nvPr userDrawn="1">
            <p:ph type="body" sz="quarter" idx="10"/>
          </p:nvPr>
        </p:nvSpPr>
        <p:spPr>
          <a:xfrm>
            <a:off x="0" y="12739"/>
            <a:ext cx="12192000" cy="957289"/>
          </a:xfrm>
        </p:spPr>
        <p:txBody>
          <a:bodyPr anchor="ctr"/>
          <a:lstStyle>
            <a:lvl1pPr marL="0" indent="0" algn="ctr">
              <a:buNone/>
              <a:defRPr b="1">
                <a:solidFill>
                  <a:schemeClr val="bg1"/>
                </a:solidFill>
              </a:defRPr>
            </a:lvl1pPr>
            <a:lvl5pPr marL="1828800" indent="0">
              <a:buNone/>
              <a:defRPr/>
            </a:lvl5pPr>
          </a:lstStyle>
          <a:p>
            <a:pPr lvl="0"/>
            <a:endParaRPr lang="en-US" dirty="0"/>
          </a:p>
        </p:txBody>
      </p:sp>
      <p:pic>
        <p:nvPicPr>
          <p:cNvPr id="1030" name="Picture 6">
            <a:extLst>
              <a:ext uri="{FF2B5EF4-FFF2-40B4-BE49-F238E27FC236}">
                <a16:creationId xmlns:a16="http://schemas.microsoft.com/office/drawing/2014/main" id="{A055F77E-E214-34DD-BC3A-A80EB3981838}"/>
              </a:ext>
            </a:extLst>
          </p:cNvPr>
          <p:cNvPicPr>
            <a:picLocks noChangeAspect="1" noChangeArrowheads="1"/>
          </p:cNvPicPr>
          <p:nvPr userDrawn="1"/>
        </p:nvPicPr>
        <p:blipFill rotWithShape="1">
          <a:blip r:embed="rId3">
            <a:biLevel thresh="25000"/>
            <a:extLst>
              <a:ext uri="{28A0092B-C50C-407E-A947-70E740481C1C}">
                <a14:useLocalDpi xmlns:a14="http://schemas.microsoft.com/office/drawing/2010/main" val="0"/>
              </a:ext>
            </a:extLst>
          </a:blip>
          <a:srcRect/>
          <a:stretch/>
        </p:blipFill>
        <p:spPr bwMode="auto">
          <a:xfrm>
            <a:off x="3481377" y="6316901"/>
            <a:ext cx="2357532" cy="454464"/>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0">
            <a:extLst>
              <a:ext uri="{FF2B5EF4-FFF2-40B4-BE49-F238E27FC236}">
                <a16:creationId xmlns:a16="http://schemas.microsoft.com/office/drawing/2014/main" id="{C71597FA-8566-9AF9-690D-67DE107126BC}"/>
              </a:ext>
            </a:extLst>
          </p:cNvPr>
          <p:cNvSpPr>
            <a:spLocks noGrp="1"/>
          </p:cNvSpPr>
          <p:nvPr userDrawn="1">
            <p:ph sz="quarter" idx="11"/>
          </p:nvPr>
        </p:nvSpPr>
        <p:spPr>
          <a:xfrm>
            <a:off x="228600" y="1173164"/>
            <a:ext cx="7046843" cy="418402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55D447D5-7B3B-8FF1-8321-75D254327083}"/>
              </a:ext>
            </a:extLst>
          </p:cNvPr>
          <p:cNvSpPr>
            <a:spLocks noGrp="1"/>
          </p:cNvSpPr>
          <p:nvPr userDrawn="1">
            <p:ph type="pic" sz="quarter" idx="12" hasCustomPrompt="1"/>
          </p:nvPr>
        </p:nvSpPr>
        <p:spPr>
          <a:xfrm>
            <a:off x="7345018" y="1173162"/>
            <a:ext cx="4642196" cy="4999569"/>
          </a:xfrm>
        </p:spPr>
        <p:txBody>
          <a:bodyPr/>
          <a:lstStyle>
            <a:lvl1pPr marL="0" indent="0">
              <a:buNone/>
              <a:defRPr/>
            </a:lvl1pPr>
          </a:lstStyle>
          <a:p>
            <a:r>
              <a:rPr lang="en-US" dirty="0"/>
              <a:t>Figure</a:t>
            </a:r>
          </a:p>
        </p:txBody>
      </p:sp>
      <p:sp>
        <p:nvSpPr>
          <p:cNvPr id="25" name="Text Placeholder 24">
            <a:extLst>
              <a:ext uri="{FF2B5EF4-FFF2-40B4-BE49-F238E27FC236}">
                <a16:creationId xmlns:a16="http://schemas.microsoft.com/office/drawing/2014/main" id="{A6169E90-7E91-3B26-3F25-4158CE351257}"/>
              </a:ext>
            </a:extLst>
          </p:cNvPr>
          <p:cNvSpPr>
            <a:spLocks noGrp="1"/>
          </p:cNvSpPr>
          <p:nvPr userDrawn="1">
            <p:ph type="body" sz="quarter" idx="13" hasCustomPrompt="1"/>
          </p:nvPr>
        </p:nvSpPr>
        <p:spPr>
          <a:xfrm>
            <a:off x="39756" y="5517094"/>
            <a:ext cx="7235687" cy="655637"/>
          </a:xfrm>
          <a:solidFill>
            <a:schemeClr val="accent5">
              <a:lumMod val="20000"/>
              <a:lumOff val="80000"/>
            </a:schemeClr>
          </a:solidFill>
          <a:ln>
            <a:noFill/>
          </a:ln>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dirty="0"/>
              <a:t>Citation</a:t>
            </a:r>
          </a:p>
        </p:txBody>
      </p:sp>
      <p:pic>
        <p:nvPicPr>
          <p:cNvPr id="26" name="Picture 25">
            <a:extLst>
              <a:ext uri="{FF2B5EF4-FFF2-40B4-BE49-F238E27FC236}">
                <a16:creationId xmlns:a16="http://schemas.microsoft.com/office/drawing/2014/main" id="{D866935B-5243-53C5-4A66-C8100B5DDA70}"/>
              </a:ext>
            </a:extLst>
          </p:cNvPr>
          <p:cNvPicPr>
            <a:picLocks noChangeAspect="1"/>
          </p:cNvPicPr>
          <p:nvPr userDrawn="1"/>
        </p:nvPicPr>
        <p:blipFill>
          <a:blip r:embed="rId4"/>
          <a:stretch>
            <a:fillRect/>
          </a:stretch>
        </p:blipFill>
        <p:spPr>
          <a:xfrm>
            <a:off x="10341826" y="6197597"/>
            <a:ext cx="1856766" cy="680814"/>
          </a:xfrm>
          <a:prstGeom prst="rect">
            <a:avLst/>
          </a:prstGeom>
        </p:spPr>
      </p:pic>
    </p:spTree>
    <p:extLst>
      <p:ext uri="{BB962C8B-B14F-4D97-AF65-F5344CB8AC3E}">
        <p14:creationId xmlns:p14="http://schemas.microsoft.com/office/powerpoint/2010/main" val="35598148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D6C4F-31F1-BD78-32FE-7304AA80B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1A31DF-B457-FC01-4847-402DDABE3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0878B-27F9-975A-04C4-F2976FB7F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4E65F-3932-8741-91B4-E7F3FA2AE57B}" type="datetimeFigureOut">
              <a:rPr lang="en-US" smtClean="0"/>
              <a:t>1/24/24</a:t>
            </a:fld>
            <a:endParaRPr lang="en-US"/>
          </a:p>
        </p:txBody>
      </p:sp>
      <p:sp>
        <p:nvSpPr>
          <p:cNvPr id="5" name="Footer Placeholder 4">
            <a:extLst>
              <a:ext uri="{FF2B5EF4-FFF2-40B4-BE49-F238E27FC236}">
                <a16:creationId xmlns:a16="http://schemas.microsoft.com/office/drawing/2014/main" id="{730C4DBD-A917-9197-F0E0-A48D1B4522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3F1A4A-DAFB-80AC-757D-84513CCABA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92244-F714-3B47-A3E2-A1980DE0C5F1}" type="slidenum">
              <a:rPr lang="en-US" smtClean="0"/>
              <a:t>‹#›</a:t>
            </a:fld>
            <a:endParaRPr lang="en-US"/>
          </a:p>
        </p:txBody>
      </p:sp>
    </p:spTree>
    <p:extLst>
      <p:ext uri="{BB962C8B-B14F-4D97-AF65-F5344CB8AC3E}">
        <p14:creationId xmlns:p14="http://schemas.microsoft.com/office/powerpoint/2010/main" val="201927933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59A55-77B6-F553-B636-0345EE8DF323}"/>
              </a:ext>
            </a:extLst>
          </p:cNvPr>
          <p:cNvSpPr>
            <a:spLocks noGrp="1"/>
          </p:cNvSpPr>
          <p:nvPr>
            <p:ph type="body" sz="quarter" idx="10"/>
          </p:nvPr>
        </p:nvSpPr>
        <p:spPr/>
        <p:txBody>
          <a:bodyPr>
            <a:normAutofit/>
          </a:bodyPr>
          <a:lstStyle/>
          <a:p>
            <a:pPr>
              <a:spcBef>
                <a:spcPts val="0"/>
              </a:spcBef>
            </a:pPr>
            <a:r>
              <a:rPr lang="en-US" dirty="0"/>
              <a:t>Evaluating Cloud Feedback Components in Observations and </a:t>
            </a:r>
          </a:p>
          <a:p>
            <a:pPr>
              <a:spcBef>
                <a:spcPts val="0"/>
              </a:spcBef>
            </a:pPr>
            <a:r>
              <a:rPr lang="en-US" dirty="0"/>
              <a:t>Their Representation in Climate Models</a:t>
            </a:r>
          </a:p>
        </p:txBody>
      </p:sp>
      <p:sp>
        <p:nvSpPr>
          <p:cNvPr id="8" name="Content Placeholder 7">
            <a:extLst>
              <a:ext uri="{FF2B5EF4-FFF2-40B4-BE49-F238E27FC236}">
                <a16:creationId xmlns:a16="http://schemas.microsoft.com/office/drawing/2014/main" id="{4BD4CC3C-6069-1668-7FFD-790859CF46AA}"/>
              </a:ext>
            </a:extLst>
          </p:cNvPr>
          <p:cNvSpPr>
            <a:spLocks noGrp="1"/>
          </p:cNvSpPr>
          <p:nvPr>
            <p:ph sz="quarter" idx="11"/>
          </p:nvPr>
        </p:nvSpPr>
        <p:spPr>
          <a:xfrm>
            <a:off x="174344" y="1052365"/>
            <a:ext cx="6191287" cy="4184028"/>
          </a:xfrm>
        </p:spPr>
        <p:txBody>
          <a:bodyPr>
            <a:noAutofit/>
          </a:bodyPr>
          <a:lstStyle/>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Science Question</a:t>
            </a:r>
          </a:p>
          <a:p>
            <a:pPr marL="285750" indent="-285750" defTabSz="914400">
              <a:spcBef>
                <a:spcPts val="0"/>
              </a:spcBef>
              <a:buFont typeface="Arial" panose="020B0604020202020204" pitchFamily="34" charset="0"/>
              <a:buChar char="•"/>
            </a:pPr>
            <a:r>
              <a:rPr lang="en-US" sz="1400" dirty="0"/>
              <a:t>How well do climate models reproduce individual short-term cloud feedback components diagnosed from satellite observations?</a:t>
            </a:r>
          </a:p>
          <a:p>
            <a:pPr marL="285750" indent="-285750" defTabSz="914400">
              <a:spcBef>
                <a:spcPts val="0"/>
              </a:spcBef>
              <a:buFont typeface="Arial" panose="020B0604020202020204" pitchFamily="34" charset="0"/>
              <a:buChar char="•"/>
            </a:pPr>
            <a:r>
              <a:rPr lang="en-US" sz="1400" dirty="0"/>
              <a:t>How do cloud feedbacks in response to short-term variations relate to those in response to long-term warming?</a:t>
            </a:r>
            <a:br>
              <a:rPr lang="en-US" sz="1400" dirty="0"/>
            </a:br>
            <a:endParaRPr lang="en-US" sz="600" b="0" dirty="0">
              <a:solidFill>
                <a:schemeClr val="tx1"/>
              </a:solidFill>
            </a:endParaRPr>
          </a:p>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Key Accomplishments</a:t>
            </a:r>
          </a:p>
          <a:p>
            <a:pPr marL="285750" indent="-285750">
              <a:spcBef>
                <a:spcPts val="0"/>
              </a:spcBef>
            </a:pPr>
            <a:r>
              <a:rPr lang="en-US" sz="1400" b="0" dirty="0">
                <a:solidFill>
                  <a:schemeClr val="tx1"/>
                </a:solidFill>
                <a:latin typeface="+mn-lt"/>
              </a:rPr>
              <a:t>The team found that climate models simulate a positive total cloud feedback that agrees with the observations in general</a:t>
            </a:r>
          </a:p>
          <a:p>
            <a:pPr marL="285750" indent="-285750">
              <a:spcBef>
                <a:spcPts val="0"/>
              </a:spcBef>
            </a:pPr>
            <a:r>
              <a:rPr lang="en-US" sz="1400" dirty="0"/>
              <a:t>The models consistently overestimate tropical marine low cloud feedback and underestimate the high-cloud altitude and extratropical high-cloud optical depth feedbacks </a:t>
            </a:r>
            <a:r>
              <a:rPr lang="en-US" sz="1400" i="1" dirty="0"/>
              <a:t>(see figure)</a:t>
            </a:r>
          </a:p>
          <a:p>
            <a:pPr marL="285750" indent="-285750">
              <a:spcBef>
                <a:spcPts val="0"/>
              </a:spcBef>
            </a:pPr>
            <a:r>
              <a:rPr lang="en-US" sz="1400" b="0" dirty="0">
                <a:solidFill>
                  <a:schemeClr val="tx1"/>
                </a:solidFill>
                <a:latin typeface="+mn-lt"/>
              </a:rPr>
              <a:t>Models that better simulate short-term cloud feedbacks generally do not better simulate long-term cloud feedbacks</a:t>
            </a:r>
            <a:br>
              <a:rPr lang="en-US" sz="1400" b="0" dirty="0">
                <a:solidFill>
                  <a:schemeClr val="tx1"/>
                </a:solidFill>
                <a:latin typeface="+mn-lt"/>
              </a:rPr>
            </a:br>
            <a:endParaRPr lang="en-US" sz="600" b="0" dirty="0">
              <a:solidFill>
                <a:schemeClr val="tx1"/>
              </a:solidFill>
              <a:latin typeface="+mn-lt"/>
            </a:endParaRPr>
          </a:p>
          <a:p>
            <a:pPr marL="0" indent="0" defTabSz="91440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Impact</a:t>
            </a:r>
          </a:p>
          <a:p>
            <a:pPr marL="285750" indent="-285750">
              <a:spcBef>
                <a:spcPts val="0"/>
              </a:spcBef>
            </a:pPr>
            <a:r>
              <a:rPr lang="en-US" sz="1400" b="0" dirty="0">
                <a:solidFill>
                  <a:schemeClr val="tx1"/>
                </a:solidFill>
                <a:latin typeface="+mn-lt"/>
              </a:rPr>
              <a:t>An apples-to-apples comparison of climate models against observations helps reveal errors in simulated cloud feedbacks.</a:t>
            </a:r>
          </a:p>
          <a:p>
            <a:pPr marL="285750" indent="-285750">
              <a:spcBef>
                <a:spcPts val="0"/>
              </a:spcBef>
            </a:pPr>
            <a:r>
              <a:rPr lang="en-US" sz="1400" b="0" dirty="0">
                <a:solidFill>
                  <a:schemeClr val="tx1"/>
                </a:solidFill>
                <a:latin typeface="+mn-lt"/>
              </a:rPr>
              <a:t>The systematic model biases highlight the need for </a:t>
            </a:r>
            <a:r>
              <a:rPr lang="en-US" sz="1400" dirty="0"/>
              <a:t>improving the </a:t>
            </a:r>
            <a:r>
              <a:rPr lang="en-US" sz="1400" b="0" dirty="0">
                <a:solidFill>
                  <a:schemeClr val="tx1"/>
                </a:solidFill>
                <a:latin typeface="+mn-lt"/>
              </a:rPr>
              <a:t>simulation of high clouds and tropical marine low clouds. </a:t>
            </a:r>
          </a:p>
        </p:txBody>
      </p:sp>
      <p:sp>
        <p:nvSpPr>
          <p:cNvPr id="4" name="Text Placeholder 3">
            <a:extLst>
              <a:ext uri="{FF2B5EF4-FFF2-40B4-BE49-F238E27FC236}">
                <a16:creationId xmlns:a16="http://schemas.microsoft.com/office/drawing/2014/main" id="{4A13955A-96F7-AEA0-D308-041FEEBA1610}"/>
              </a:ext>
            </a:extLst>
          </p:cNvPr>
          <p:cNvSpPr>
            <a:spLocks noGrp="1"/>
          </p:cNvSpPr>
          <p:nvPr>
            <p:ph type="body" sz="quarter" idx="13"/>
          </p:nvPr>
        </p:nvSpPr>
        <p:spPr>
          <a:xfrm>
            <a:off x="39756" y="5517094"/>
            <a:ext cx="6467757" cy="655637"/>
          </a:xfrm>
        </p:spPr>
        <p:txBody>
          <a:bodyPr/>
          <a:lstStyle/>
          <a:p>
            <a:pPr algn="ctr"/>
            <a:r>
              <a:rPr lang="en-US" dirty="0">
                <a:effectLst/>
                <a:ea typeface="Times New Roman" panose="02020603050405020304" pitchFamily="18" charset="0"/>
              </a:rPr>
              <a:t>Chao, L.-W., </a:t>
            </a:r>
            <a:r>
              <a:rPr lang="en-US" dirty="0" err="1">
                <a:effectLst/>
                <a:ea typeface="Times New Roman" panose="02020603050405020304" pitchFamily="18" charset="0"/>
              </a:rPr>
              <a:t>Zelinka</a:t>
            </a:r>
            <a:r>
              <a:rPr lang="en-US" dirty="0">
                <a:effectLst/>
                <a:ea typeface="Times New Roman" panose="02020603050405020304" pitchFamily="18" charset="0"/>
              </a:rPr>
              <a:t>, M. D., &amp; </a:t>
            </a:r>
            <a:r>
              <a:rPr lang="en-US" dirty="0" err="1">
                <a:effectLst/>
                <a:ea typeface="Times New Roman" panose="02020603050405020304" pitchFamily="18" charset="0"/>
              </a:rPr>
              <a:t>Dessler</a:t>
            </a:r>
            <a:r>
              <a:rPr lang="en-US" dirty="0">
                <a:effectLst/>
                <a:ea typeface="Times New Roman" panose="02020603050405020304" pitchFamily="18" charset="0"/>
              </a:rPr>
              <a:t>, A. E. (2024). Evaluating cloud feedback components in observations and their representation in climate models. Journal of Geophysical Research: Atmospheres, 129, e2023JD039427. </a:t>
            </a:r>
            <a:r>
              <a:rPr lang="en-US" u="none" strike="noStrike" dirty="0">
                <a:effectLst/>
                <a:ea typeface="Times New Roman" panose="02020603050405020304" pitchFamily="18" charset="0"/>
              </a:rPr>
              <a:t>doi: 10.1029/2023JD039427</a:t>
            </a:r>
            <a:endParaRPr lang="en-US" sz="1000" dirty="0"/>
          </a:p>
        </p:txBody>
      </p:sp>
      <p:pic>
        <p:nvPicPr>
          <p:cNvPr id="6" name="Picture 5">
            <a:extLst>
              <a:ext uri="{FF2B5EF4-FFF2-40B4-BE49-F238E27FC236}">
                <a16:creationId xmlns:a16="http://schemas.microsoft.com/office/drawing/2014/main" id="{FF9735EB-6BC2-FB66-79B2-1B8A5CFFAFF7}"/>
              </a:ext>
            </a:extLst>
          </p:cNvPr>
          <p:cNvPicPr>
            <a:picLocks noChangeAspect="1"/>
          </p:cNvPicPr>
          <p:nvPr/>
        </p:nvPicPr>
        <p:blipFill rotWithShape="1">
          <a:blip r:embed="rId3"/>
          <a:srcRect r="23115"/>
          <a:stretch/>
        </p:blipFill>
        <p:spPr>
          <a:xfrm>
            <a:off x="6507514" y="1161964"/>
            <a:ext cx="5620986" cy="4164692"/>
          </a:xfrm>
          <a:prstGeom prst="rect">
            <a:avLst/>
          </a:prstGeom>
        </p:spPr>
      </p:pic>
      <p:pic>
        <p:nvPicPr>
          <p:cNvPr id="9" name="Picture 8">
            <a:extLst>
              <a:ext uri="{FF2B5EF4-FFF2-40B4-BE49-F238E27FC236}">
                <a16:creationId xmlns:a16="http://schemas.microsoft.com/office/drawing/2014/main" id="{836EBA0D-A6E7-1256-16FF-28AC5DE023E9}"/>
              </a:ext>
            </a:extLst>
          </p:cNvPr>
          <p:cNvPicPr>
            <a:picLocks noChangeAspect="1"/>
          </p:cNvPicPr>
          <p:nvPr/>
        </p:nvPicPr>
        <p:blipFill rotWithShape="1">
          <a:blip r:embed="rId3"/>
          <a:srcRect l="76367" t="2701" b="57232"/>
          <a:stretch/>
        </p:blipFill>
        <p:spPr>
          <a:xfrm>
            <a:off x="6943392" y="1285688"/>
            <a:ext cx="1735822" cy="1676400"/>
          </a:xfrm>
          <a:prstGeom prst="rect">
            <a:avLst/>
          </a:prstGeom>
        </p:spPr>
      </p:pic>
      <p:sp>
        <p:nvSpPr>
          <p:cNvPr id="10" name="TextBox 9">
            <a:extLst>
              <a:ext uri="{FF2B5EF4-FFF2-40B4-BE49-F238E27FC236}">
                <a16:creationId xmlns:a16="http://schemas.microsoft.com/office/drawing/2014/main" id="{26DB5F48-2712-9BFB-6F02-978CB5C7503B}"/>
              </a:ext>
            </a:extLst>
          </p:cNvPr>
          <p:cNvSpPr txBox="1"/>
          <p:nvPr/>
        </p:nvSpPr>
        <p:spPr>
          <a:xfrm>
            <a:off x="6770900" y="5355534"/>
            <a:ext cx="5381344" cy="646331"/>
          </a:xfrm>
          <a:prstGeom prst="rect">
            <a:avLst/>
          </a:prstGeom>
          <a:noFill/>
        </p:spPr>
        <p:txBody>
          <a:bodyPr wrap="square" rtlCol="0">
            <a:spAutoFit/>
          </a:bodyPr>
          <a:lstStyle/>
          <a:p>
            <a:pPr algn="ctr"/>
            <a:r>
              <a:rPr lang="en-US" sz="1200" i="1" dirty="0"/>
              <a:t>The mean squared error of modeled cloud feedback against observations calculated from 13 components. The components that are significantly biased high and low at 90% confidence are indicated by stippling and hatching, respectively. </a:t>
            </a:r>
          </a:p>
        </p:txBody>
      </p:sp>
    </p:spTree>
    <p:extLst>
      <p:ext uri="{BB962C8B-B14F-4D97-AF65-F5344CB8AC3E}">
        <p14:creationId xmlns:p14="http://schemas.microsoft.com/office/powerpoint/2010/main" val="2707981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6439</TotalTime>
  <Words>592</Words>
  <Application>Microsoft Macintosh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Ullrich, Paul Aaron</dc:creator>
  <cp:lastModifiedBy>Chao, Li-Wei</cp:lastModifiedBy>
  <cp:revision>24</cp:revision>
  <dcterms:created xsi:type="dcterms:W3CDTF">2023-03-22T21:09:49Z</dcterms:created>
  <dcterms:modified xsi:type="dcterms:W3CDTF">2024-01-24T20:14:04Z</dcterms:modified>
</cp:coreProperties>
</file>