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FF10154-FB4E-128B-3EBB-5A9484DC441A}" name="Grasty, Sarah E" initials="GSE" userId="S::sarah.grasty@pnnl.gov::d843d92e-d185-4bdb-926c-410d7b5c1cf3" providerId="AD"/>
  <p188:author id="{67DD7A8B-7914-EF45-194D-63C47381F611}" name="Tackett, Susan M" initials="ST" userId="S::susan.tackett@pnnl.gov::167ce18c-b39f-4abc-bc03-028e1caa666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92" autoAdjust="0"/>
    <p:restoredTop sz="94625" autoAdjust="0"/>
  </p:normalViewPr>
  <p:slideViewPr>
    <p:cSldViewPr>
      <p:cViewPr varScale="1">
        <p:scale>
          <a:sx n="180" d="100"/>
          <a:sy n="180" d="100"/>
        </p:scale>
        <p:origin x="435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sty, Sarah E" userId="d843d92e-d185-4bdb-926c-410d7b5c1cf3" providerId="ADAL" clId="{65435163-9FFB-48E9-A0C5-B4FA42C67219}"/>
    <pc:docChg chg="modSld">
      <pc:chgData name="Grasty, Sarah E" userId="d843d92e-d185-4bdb-926c-410d7b5c1cf3" providerId="ADAL" clId="{65435163-9FFB-48E9-A0C5-B4FA42C67219}" dt="2024-11-19T19:04:51.948" v="51" actId="20577"/>
      <pc:docMkLst>
        <pc:docMk/>
      </pc:docMkLst>
      <pc:sldChg chg="modSp mod delCm modCm">
        <pc:chgData name="Grasty, Sarah E" userId="d843d92e-d185-4bdb-926c-410d7b5c1cf3" providerId="ADAL" clId="{65435163-9FFB-48E9-A0C5-B4FA42C67219}" dt="2024-11-19T19:04:51.948" v="51" actId="20577"/>
        <pc:sldMkLst>
          <pc:docMk/>
          <pc:sldMk cId="0" sldId="258"/>
        </pc:sldMkLst>
        <pc:spChg chg="mod">
          <ac:chgData name="Grasty, Sarah E" userId="d843d92e-d185-4bdb-926c-410d7b5c1cf3" providerId="ADAL" clId="{65435163-9FFB-48E9-A0C5-B4FA42C67219}" dt="2024-11-19T19:04:51.948" v="51" actId="20577"/>
          <ac:spMkLst>
            <pc:docMk/>
            <pc:sldMk cId="0" sldId="258"/>
            <ac:spMk id="307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Grasty, Sarah E" userId="d843d92e-d185-4bdb-926c-410d7b5c1cf3" providerId="ADAL" clId="{65435163-9FFB-48E9-A0C5-B4FA42C67219}" dt="2024-11-19T18:46:10.723" v="29"/>
              <pc2:cmMkLst xmlns:pc2="http://schemas.microsoft.com/office/powerpoint/2019/9/main/command">
                <pc:docMk/>
                <pc:sldMk cId="0" sldId="258"/>
                <pc2:cmMk id="{99E73A7F-CC79-44EE-83B5-BAE2C8515306}"/>
              </pc2:cmMkLst>
            </pc226:cmChg>
            <pc226:cmChg xmlns:pc226="http://schemas.microsoft.com/office/powerpoint/2022/06/main/command" chg="del">
              <pc226:chgData name="Grasty, Sarah E" userId="d843d92e-d185-4bdb-926c-410d7b5c1cf3" providerId="ADAL" clId="{65435163-9FFB-48E9-A0C5-B4FA42C67219}" dt="2024-11-19T18:46:14.391" v="32"/>
              <pc2:cmMkLst xmlns:pc2="http://schemas.microsoft.com/office/powerpoint/2019/9/main/command">
                <pc:docMk/>
                <pc:sldMk cId="0" sldId="258"/>
                <pc2:cmMk id="{8BF0F6C3-E583-4044-85A0-717D45942D57}"/>
              </pc2:cmMkLst>
            </pc226:cmChg>
            <pc226:cmChg xmlns:pc226="http://schemas.microsoft.com/office/powerpoint/2022/06/main/command" chg="del">
              <pc226:chgData name="Grasty, Sarah E" userId="d843d92e-d185-4bdb-926c-410d7b5c1cf3" providerId="ADAL" clId="{65435163-9FFB-48E9-A0C5-B4FA42C67219}" dt="2024-11-19T18:46:13.146" v="31"/>
              <pc2:cmMkLst xmlns:pc2="http://schemas.microsoft.com/office/powerpoint/2019/9/main/command">
                <pc:docMk/>
                <pc:sldMk cId="0" sldId="258"/>
                <pc2:cmMk id="{83C9B4D4-26BF-40E3-9450-27FD2E8CB4B8}"/>
              </pc2:cmMkLst>
            </pc226:cmChg>
            <pc226:cmChg xmlns:pc226="http://schemas.microsoft.com/office/powerpoint/2022/06/main/command" chg="del">
              <pc226:chgData name="Grasty, Sarah E" userId="d843d92e-d185-4bdb-926c-410d7b5c1cf3" providerId="ADAL" clId="{65435163-9FFB-48E9-A0C5-B4FA42C67219}" dt="2024-11-19T18:46:11.876" v="30"/>
              <pc2:cmMkLst xmlns:pc2="http://schemas.microsoft.com/office/powerpoint/2019/9/main/command">
                <pc:docMk/>
                <pc:sldMk cId="0" sldId="258"/>
                <pc2:cmMk id="{81DEA0E0-119D-4EE8-91E5-B4B09FA398F1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11/19/2024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11/19/2024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11/19/2024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11/19/2024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11/19/2024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11/19/2024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11/19/2024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BA4B7F8-4A58-E44C-CD44-8DF7DCEAC5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6040" y="609600"/>
            <a:ext cx="5667688" cy="4620885"/>
          </a:xfrm>
          <a:prstGeom prst="rect">
            <a:avLst/>
          </a:prstGeom>
        </p:spPr>
      </p:pic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4800600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b="0" i="0" dirty="0">
                <a:solidFill>
                  <a:srgbClr val="334155"/>
                </a:solidFill>
                <a:effectLst/>
                <a:latin typeface="__Inter_36bd41"/>
              </a:rPr>
              <a:t>Quantify discrepancies in estimates of urban land cover from various datasets and their implications for monitoring urban climate hazards and for urban weather/climate modeling.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Analyzed spatiotemporal patterns of urban land using multiple global datasets, including thirteen historical urban land cover products, two datasets specifically used in process-based models, and four future projections of urbanization.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These differences have implications for monitoring urban climate hazards, simulating regional weather, and urban climate modeling.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Illustrated the impact of the choice of urban dataset on a few use cases, including estimating urban heat and flood hazards.</a:t>
            </a:r>
            <a:endParaRPr lang="en-US" altLang="en-US" sz="1400" b="1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ea typeface="Times New Roman" panose="02020603050405020304" pitchFamily="18" charset="0"/>
              </a:rPr>
              <a:t>Results e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mphasize the need for choosing fit-for-purpose datasets for specific urbanization studies. 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study calls for a sustained effort within the urban scientific community to evaluate and adopt suitable datasets for different research and policy applications.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Discrepancies in Urban Land Estimates Leads to Difficulties in Quantifying Climate Risks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32914" y="6338559"/>
            <a:ext cx="6882886" cy="430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b="0" i="0" dirty="0">
                <a:solidFill>
                  <a:srgbClr val="222222"/>
                </a:solidFill>
                <a:effectLst/>
                <a:latin typeface="+mn-lt"/>
              </a:rPr>
              <a:t>Chakraborty, T., Venter, Z.S., Demuzere, M. </a:t>
            </a:r>
            <a:r>
              <a:rPr lang="en-US" sz="1100" b="0" i="1" dirty="0">
                <a:solidFill>
                  <a:srgbClr val="222222"/>
                </a:solidFill>
                <a:effectLst/>
                <a:latin typeface="+mn-lt"/>
              </a:rPr>
              <a:t>et al.</a:t>
            </a:r>
            <a:r>
              <a:rPr lang="en-US" sz="1100" b="0" i="0" dirty="0">
                <a:solidFill>
                  <a:srgbClr val="222222"/>
                </a:solidFill>
                <a:effectLst/>
                <a:latin typeface="+mn-lt"/>
              </a:rPr>
              <a:t> Large disagreements in estimates of urban land across scales and their implications. </a:t>
            </a:r>
            <a:r>
              <a:rPr lang="en-US" sz="1100" b="0" i="1" dirty="0">
                <a:solidFill>
                  <a:srgbClr val="222222"/>
                </a:solidFill>
                <a:effectLst/>
                <a:latin typeface="+mn-lt"/>
              </a:rPr>
              <a:t>Nat </a:t>
            </a:r>
            <a:r>
              <a:rPr lang="en-US" sz="1100" b="0" i="1" dirty="0" err="1">
                <a:solidFill>
                  <a:srgbClr val="222222"/>
                </a:solidFill>
                <a:effectLst/>
                <a:latin typeface="+mn-lt"/>
              </a:rPr>
              <a:t>Commun</a:t>
            </a:r>
            <a:r>
              <a:rPr lang="en-US" sz="1100" b="0" i="0" dirty="0">
                <a:solidFill>
                  <a:srgbClr val="222222"/>
                </a:solidFill>
                <a:effectLst/>
                <a:latin typeface="+mn-lt"/>
              </a:rPr>
              <a:t> </a:t>
            </a:r>
            <a:r>
              <a:rPr lang="en-US" sz="1100" b="1" i="0" dirty="0">
                <a:solidFill>
                  <a:srgbClr val="222222"/>
                </a:solidFill>
                <a:effectLst/>
                <a:latin typeface="+mn-lt"/>
              </a:rPr>
              <a:t>15</a:t>
            </a:r>
            <a:r>
              <a:rPr lang="en-US" sz="1100" b="0" i="0" dirty="0">
                <a:solidFill>
                  <a:srgbClr val="222222"/>
                </a:solidFill>
                <a:effectLst/>
                <a:latin typeface="+mn-lt"/>
              </a:rPr>
              <a:t>, 9165 (2024). https://doi.org/10.1038/s41467-024-52241-5</a:t>
            </a:r>
            <a:endParaRPr lang="en-US" altLang="en-US" sz="1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5232914" y="5155371"/>
            <a:ext cx="688288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0000FF"/>
                </a:solidFill>
                <a:latin typeface="Arial" panose="020B0604020202020204" pitchFamily="34" charset="0"/>
              </a:rPr>
              <a:t>The impact of the choice of urban land estimate on various use cases was considered. </a:t>
            </a:r>
            <a:r>
              <a:rPr lang="en-US" altLang="en-US" sz="1400" b="1" dirty="0">
                <a:solidFill>
                  <a:srgbClr val="0000FF"/>
                </a:solidFill>
                <a:latin typeface="Arial" panose="020B0604020202020204" pitchFamily="34" charset="0"/>
              </a:rPr>
              <a:t>a </a:t>
            </a:r>
            <a:r>
              <a:rPr lang="en-US" altLang="en-US" sz="1400" dirty="0">
                <a:solidFill>
                  <a:srgbClr val="0000FF"/>
                </a:solidFill>
                <a:latin typeface="Arial" panose="020B0604020202020204" pitchFamily="34" charset="0"/>
              </a:rPr>
              <a:t>Coefficient of variation in estimates of summertime surface urban heat island intensity derived from different land cover datasets for over 10,000 global clusters across </a:t>
            </a:r>
            <a:r>
              <a:rPr lang="en-US" altLang="en-US" sz="1400">
                <a:solidFill>
                  <a:srgbClr val="0000FF"/>
                </a:solidFill>
                <a:latin typeface="Arial" panose="020B0604020202020204" pitchFamily="34" charset="0"/>
              </a:rPr>
              <a:t>eight current-generation datasets</a:t>
            </a:r>
            <a:r>
              <a:rPr lang="en-US" altLang="en-US" sz="1400" dirty="0">
                <a:solidFill>
                  <a:srgbClr val="0000FF"/>
                </a:solidFill>
                <a:latin typeface="Arial" panose="020B0604020202020204" pitchFamily="34" charset="0"/>
              </a:rPr>
              <a:t>; </a:t>
            </a:r>
            <a:r>
              <a:rPr lang="en-US" altLang="en-US" sz="1400" b="1" dirty="0">
                <a:solidFill>
                  <a:srgbClr val="0000FF"/>
                </a:solidFill>
                <a:latin typeface="Arial" panose="020B0604020202020204" pitchFamily="34" charset="0"/>
              </a:rPr>
              <a:t>b </a:t>
            </a:r>
            <a:r>
              <a:rPr lang="en-US" altLang="en-US" sz="1400" dirty="0">
                <a:solidFill>
                  <a:srgbClr val="0000FF"/>
                </a:solidFill>
                <a:latin typeface="Arial" panose="020B0604020202020204" pitchFamily="34" charset="0"/>
              </a:rPr>
              <a:t>Impact of choice of land cover dataset for quantifying change in urban flood hazard between 1985 and 2015.</a:t>
            </a:r>
            <a:endParaRPr lang="en-US" altLang="en-US" sz="1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522C35C9ABB64B81B56AE93BD8121A" ma:contentTypeVersion="6" ma:contentTypeDescription="Create a new document." ma:contentTypeScope="" ma:versionID="9d624290c367736fe56a967e31f7a987">
  <xsd:schema xmlns:xsd="http://www.w3.org/2001/XMLSchema" xmlns:xs="http://www.w3.org/2001/XMLSchema" xmlns:p="http://schemas.microsoft.com/office/2006/metadata/properties" xmlns:ns2="34ce37e6-51e5-4700-bc4a-ee453d0b2e1a" targetNamespace="http://schemas.microsoft.com/office/2006/metadata/properties" ma:root="true" ma:fieldsID="2db02a63a5a8a8ad5401177501251ca7" ns2:_="">
    <xsd:import namespace="34ce37e6-51e5-4700-bc4a-ee453d0b2e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ce37e6-51e5-4700-bc4a-ee453d0b2e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20CC44-E570-40E8-8322-8BE88B7D66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ce37e6-51e5-4700-bc4a-ee453d0b2e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34ce37e6-51e5-4700-bc4a-ee453d0b2e1a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6054</TotalTime>
  <Words>288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__Inter_36bd41</vt:lpstr>
      <vt:lpstr>Arial</vt:lpstr>
      <vt:lpstr>Calibri</vt:lpstr>
      <vt:lpstr>Times New Roman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Grasty, Sarah E</cp:lastModifiedBy>
  <cp:revision>12</cp:revision>
  <cp:lastPrinted>2011-05-11T17:30:12Z</cp:lastPrinted>
  <dcterms:created xsi:type="dcterms:W3CDTF">2017-11-02T21:19:41Z</dcterms:created>
  <dcterms:modified xsi:type="dcterms:W3CDTF">2024-11-19T19:04:52Z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0x010100C4522C35C9ABB64B81B56AE93BD8121A</vt:lpwstr>
  </property>
  <property fmtid="{D5CDD505-2E9C-101B-9397-08002B2CF9AE}" pid="4" name="Order">
    <vt:r8>3400</vt:r8>
  </property>
</Properties>
</file>