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6284"/>
    <a:srgbClr val="2D4059"/>
    <a:srgbClr val="5D8BBC"/>
    <a:srgbClr val="555657"/>
    <a:srgbClr val="BCE0F7"/>
    <a:srgbClr val="549A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79497"/>
  </p:normalViewPr>
  <p:slideViewPr>
    <p:cSldViewPr snapToGrid="0">
      <p:cViewPr varScale="1">
        <p:scale>
          <a:sx n="141" d="100"/>
          <a:sy n="141" d="100"/>
        </p:scale>
        <p:origin x="224" y="376"/>
      </p:cViewPr>
      <p:guideLst/>
    </p:cSldViewPr>
  </p:slideViewPr>
  <p:notesTextViewPr>
    <p:cViewPr>
      <p:scale>
        <a:sx n="1" d="1"/>
        <a:sy n="1" d="1"/>
      </p:scale>
      <p:origin x="0" y="-24"/>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47E5FF-03D5-3A45-B164-E902DBD208C5}" type="datetimeFigureOut">
              <a:rPr lang="en-US" smtClean="0"/>
              <a:t>6/17/24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D660C9-D211-9C4F-9AF9-B1301D5A8792}" type="slidenum">
              <a:rPr lang="en-US" smtClean="0"/>
              <a:t>‹#›</a:t>
            </a:fld>
            <a:endParaRPr lang="en-US"/>
          </a:p>
        </p:txBody>
      </p:sp>
    </p:spTree>
    <p:extLst>
      <p:ext uri="{BB962C8B-B14F-4D97-AF65-F5344CB8AC3E}">
        <p14:creationId xmlns:p14="http://schemas.microsoft.com/office/powerpoint/2010/main" val="4135841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ts val="2100"/>
              </a:lnSpc>
              <a:spcBef>
                <a:spcPts val="0"/>
              </a:spcBef>
              <a:spcAft>
                <a:spcPts val="300"/>
              </a:spcAft>
              <a:tabLst>
                <a:tab pos="2052955" algn="l"/>
              </a:tabLs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The Science	</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Scientists at Lawrence Livermore National Laboratory collaborated with colleagues at Columbia University and elsewhere in investigating the radiative feedback arising from changes in cloud optical depth with warming and their dependence on mean-state cloud properties. Previous work suggested that models with too much mean-state cloud ice experienced a too-strong negative “phase feedback” from the transition of ice clouds to liquid clouds. In this work, instrument simulators were used to rigorously inter-compare model cloud phase distributions to each other and to satellite observations. The relationship between mean-state cloud phase and cloud feedback was then elucidated using single model experimentation and multi-model analysis.</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ts val="2100"/>
              </a:lnSpc>
              <a:spcBef>
                <a:spcPts val="0"/>
              </a:spcBef>
              <a:spcAft>
                <a:spcPts val="300"/>
              </a:spcAft>
            </a:pPr>
            <a:endPar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a:lnSpc>
                <a:spcPts val="2100"/>
              </a:lnSpc>
              <a:spcBef>
                <a:spcPts val="0"/>
              </a:spcBef>
              <a:spcAft>
                <a:spcPts val="300"/>
              </a:spcAf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The Impact</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90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The team made two major findings in this work: First they showed that the most recent generation of models overestimates the relative amount of supercooled cloud liquid water at sub-freezing temperatures, contrary to previous studies that suggested the opposite. Secondly, they showed that models with a greater relative amount of supercooled liquid tend to have stronger negative cloud feedbacks, contrary to previous studies based on single model analysis. This stronger negative feedback is tied to the shift from supercooled clouds to warm clouds that precipitate less readily, leading to longer-lived and thicker clouds that reflect more sunlight back to space. Because of the linkage between mean-state cloud phase and the cloud feedback, observationally constraining the mean-state phase helps constrain climate sensitivity.</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ts val="2100"/>
              </a:lnSpc>
              <a:spcBef>
                <a:spcPts val="0"/>
              </a:spcBef>
              <a:spcAft>
                <a:spcPts val="300"/>
              </a:spcAft>
            </a:pPr>
            <a:endPar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a:lnSpc>
                <a:spcPts val="2100"/>
              </a:lnSpc>
              <a:spcBef>
                <a:spcPts val="0"/>
              </a:spcBef>
              <a:spcAft>
                <a:spcPts val="300"/>
              </a:spcAf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Summary</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300"/>
              </a:spcAft>
            </a:pPr>
            <a:r>
              <a:rPr lang="en-US" sz="1800" dirty="0">
                <a:effectLst/>
                <a:latin typeface="Arial" panose="020B0604020202020204" pitchFamily="34" charset="0"/>
                <a:ea typeface="MS Mincho" panose="02020609040205080304" pitchFamily="49" charset="-128"/>
                <a:cs typeface="Times New Roman" panose="02020603050405020304" pitchFamily="18" charset="0"/>
              </a:rPr>
              <a:t>The increase of carbon-dioxide-doubling-induced warming (climate sensitivity) in the latest climate models is primarily attributed to a larger extratropical cloud feedback. This is thought to be partly driven by a greater ratio of supercooled liquid-phase clouds to all clouds, termed liquid phase ratio. We use an instrument simulator approach to show that this ratio has increased in the latest climate models and is overestimated rather than underestimated as previously thought. In our analysis of multiple models, a greater ratio corresponds to stronger negative cloud feedback, in contradiction with single model-based studies. We trace this unexpected result to a cloud feedback involving a shift from supercooled to warm clouds as climate warms, which corresponds to greater cloud amount and optical depth and weakens the extratropical cloud feedback. Better constraining this ratio in climate models – and thus this supercooled cloud feedback – impacts their climate sensitivities by up to 1 °C and reduces inter-model spread.</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5D660C9-D211-9C4F-9AF9-B1301D5A8792}" type="slidenum">
              <a:rPr lang="en-US" smtClean="0"/>
              <a:t>1</a:t>
            </a:fld>
            <a:endParaRPr lang="en-US"/>
          </a:p>
        </p:txBody>
      </p:sp>
    </p:spTree>
    <p:extLst>
      <p:ext uri="{BB962C8B-B14F-4D97-AF65-F5344CB8AC3E}">
        <p14:creationId xmlns:p14="http://schemas.microsoft.com/office/powerpoint/2010/main" val="11759475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FEE4A0-DA22-B9C3-B8B4-9B26AD47A817}"/>
              </a:ext>
            </a:extLst>
          </p:cNvPr>
          <p:cNvSpPr/>
          <p:nvPr userDrawn="1"/>
        </p:nvSpPr>
        <p:spPr>
          <a:xfrm>
            <a:off x="1" y="6213473"/>
            <a:ext cx="10654747" cy="644527"/>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186069-F076-2D37-9828-5FDDE69766B0}"/>
              </a:ext>
            </a:extLst>
          </p:cNvPr>
          <p:cNvSpPr/>
          <p:nvPr userDrawn="1"/>
        </p:nvSpPr>
        <p:spPr>
          <a:xfrm>
            <a:off x="0" y="14736"/>
            <a:ext cx="12192000" cy="955291"/>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28CC64AF-240B-8092-859C-ECAF7C7A5B0A}"/>
              </a:ext>
            </a:extLst>
          </p:cNvPr>
          <p:cNvSpPr/>
          <p:nvPr userDrawn="1"/>
        </p:nvSpPr>
        <p:spPr>
          <a:xfrm>
            <a:off x="10377938" y="6181572"/>
            <a:ext cx="709955" cy="709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SC Logos | U.S. DOE Office of Science (SC)">
            <a:extLst>
              <a:ext uri="{FF2B5EF4-FFF2-40B4-BE49-F238E27FC236}">
                <a16:creationId xmlns:a16="http://schemas.microsoft.com/office/drawing/2014/main" id="{4DE1D5AB-E320-1E35-9E2F-6A9B36AF896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6294956"/>
            <a:ext cx="2969250" cy="498354"/>
          </a:xfrm>
          <a:prstGeom prst="rect">
            <a:avLst/>
          </a:prstGeom>
          <a:noFill/>
          <a:extLst>
            <a:ext uri="{909E8E84-426E-40DD-AFC4-6F175D3DCCD1}">
              <a14:hiddenFill xmlns:a14="http://schemas.microsoft.com/office/drawing/2010/main">
                <a:solidFill>
                  <a:srgbClr val="FFFFFF"/>
                </a:solidFill>
              </a14:hiddenFill>
            </a:ext>
          </a:extLst>
        </p:spPr>
      </p:pic>
      <p:sp>
        <p:nvSpPr>
          <p:cNvPr id="15" name="Text Placeholder 14">
            <a:extLst>
              <a:ext uri="{FF2B5EF4-FFF2-40B4-BE49-F238E27FC236}">
                <a16:creationId xmlns:a16="http://schemas.microsoft.com/office/drawing/2014/main" id="{B34C7779-5143-21CE-FA35-ACD1CDF425BE}"/>
              </a:ext>
            </a:extLst>
          </p:cNvPr>
          <p:cNvSpPr>
            <a:spLocks noGrp="1"/>
          </p:cNvSpPr>
          <p:nvPr userDrawn="1">
            <p:ph type="body" sz="quarter" idx="10"/>
          </p:nvPr>
        </p:nvSpPr>
        <p:spPr>
          <a:xfrm>
            <a:off x="0" y="12739"/>
            <a:ext cx="12192000" cy="957289"/>
          </a:xfrm>
        </p:spPr>
        <p:txBody>
          <a:bodyPr anchor="ctr"/>
          <a:lstStyle>
            <a:lvl1pPr marL="0" indent="0" algn="ctr">
              <a:buNone/>
              <a:defRPr b="1">
                <a:solidFill>
                  <a:schemeClr val="bg1"/>
                </a:solidFill>
              </a:defRPr>
            </a:lvl1pPr>
            <a:lvl5pPr marL="1828800" indent="0">
              <a:buNone/>
              <a:defRPr/>
            </a:lvl5pPr>
          </a:lstStyle>
          <a:p>
            <a:pPr lvl="0"/>
            <a:endParaRPr lang="en-US" dirty="0"/>
          </a:p>
        </p:txBody>
      </p:sp>
      <p:pic>
        <p:nvPicPr>
          <p:cNvPr id="1030" name="Picture 6">
            <a:extLst>
              <a:ext uri="{FF2B5EF4-FFF2-40B4-BE49-F238E27FC236}">
                <a16:creationId xmlns:a16="http://schemas.microsoft.com/office/drawing/2014/main" id="{A055F77E-E214-34DD-BC3A-A80EB3981838}"/>
              </a:ext>
            </a:extLst>
          </p:cNvPr>
          <p:cNvPicPr>
            <a:picLocks noChangeAspect="1" noChangeArrowheads="1"/>
          </p:cNvPicPr>
          <p:nvPr userDrawn="1"/>
        </p:nvPicPr>
        <p:blipFill rotWithShape="1">
          <a:blip r:embed="rId3">
            <a:biLevel thresh="25000"/>
            <a:extLst>
              <a:ext uri="{28A0092B-C50C-407E-A947-70E740481C1C}">
                <a14:useLocalDpi xmlns:a14="http://schemas.microsoft.com/office/drawing/2010/main" val="0"/>
              </a:ext>
            </a:extLst>
          </a:blip>
          <a:srcRect/>
          <a:stretch/>
        </p:blipFill>
        <p:spPr bwMode="auto">
          <a:xfrm>
            <a:off x="3481377" y="6316901"/>
            <a:ext cx="2357532" cy="454464"/>
          </a:xfrm>
          <a:prstGeom prst="rect">
            <a:avLst/>
          </a:prstGeom>
          <a:noFill/>
          <a:extLst>
            <a:ext uri="{909E8E84-426E-40DD-AFC4-6F175D3DCCD1}">
              <a14:hiddenFill xmlns:a14="http://schemas.microsoft.com/office/drawing/2010/main">
                <a:solidFill>
                  <a:srgbClr val="FFFFFF"/>
                </a:solidFill>
              </a14:hiddenFill>
            </a:ext>
          </a:extLst>
        </p:spPr>
      </p:pic>
      <p:sp>
        <p:nvSpPr>
          <p:cNvPr id="21" name="Content Placeholder 20">
            <a:extLst>
              <a:ext uri="{FF2B5EF4-FFF2-40B4-BE49-F238E27FC236}">
                <a16:creationId xmlns:a16="http://schemas.microsoft.com/office/drawing/2014/main" id="{C71597FA-8566-9AF9-690D-67DE107126BC}"/>
              </a:ext>
            </a:extLst>
          </p:cNvPr>
          <p:cNvSpPr>
            <a:spLocks noGrp="1"/>
          </p:cNvSpPr>
          <p:nvPr userDrawn="1">
            <p:ph sz="quarter" idx="11"/>
          </p:nvPr>
        </p:nvSpPr>
        <p:spPr>
          <a:xfrm>
            <a:off x="228600" y="1173164"/>
            <a:ext cx="7046843" cy="418402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Picture Placeholder 22">
            <a:extLst>
              <a:ext uri="{FF2B5EF4-FFF2-40B4-BE49-F238E27FC236}">
                <a16:creationId xmlns:a16="http://schemas.microsoft.com/office/drawing/2014/main" id="{55D447D5-7B3B-8FF1-8321-75D254327083}"/>
              </a:ext>
            </a:extLst>
          </p:cNvPr>
          <p:cNvSpPr>
            <a:spLocks noGrp="1"/>
          </p:cNvSpPr>
          <p:nvPr userDrawn="1">
            <p:ph type="pic" sz="quarter" idx="12" hasCustomPrompt="1"/>
          </p:nvPr>
        </p:nvSpPr>
        <p:spPr>
          <a:xfrm>
            <a:off x="7345018" y="1173162"/>
            <a:ext cx="4642196" cy="4999569"/>
          </a:xfrm>
        </p:spPr>
        <p:txBody>
          <a:bodyPr/>
          <a:lstStyle>
            <a:lvl1pPr marL="0" indent="0">
              <a:buNone/>
              <a:defRPr/>
            </a:lvl1pPr>
          </a:lstStyle>
          <a:p>
            <a:r>
              <a:rPr lang="en-US" dirty="0"/>
              <a:t>Figure</a:t>
            </a:r>
          </a:p>
        </p:txBody>
      </p:sp>
      <p:sp>
        <p:nvSpPr>
          <p:cNvPr id="25" name="Text Placeholder 24">
            <a:extLst>
              <a:ext uri="{FF2B5EF4-FFF2-40B4-BE49-F238E27FC236}">
                <a16:creationId xmlns:a16="http://schemas.microsoft.com/office/drawing/2014/main" id="{A6169E90-7E91-3B26-3F25-4158CE351257}"/>
              </a:ext>
            </a:extLst>
          </p:cNvPr>
          <p:cNvSpPr>
            <a:spLocks noGrp="1"/>
          </p:cNvSpPr>
          <p:nvPr userDrawn="1">
            <p:ph type="body" sz="quarter" idx="13" hasCustomPrompt="1"/>
          </p:nvPr>
        </p:nvSpPr>
        <p:spPr>
          <a:xfrm>
            <a:off x="39756" y="5517094"/>
            <a:ext cx="7235687" cy="655637"/>
          </a:xfrm>
          <a:solidFill>
            <a:schemeClr val="accent5">
              <a:lumMod val="20000"/>
              <a:lumOff val="80000"/>
            </a:schemeClr>
          </a:solidFill>
          <a:ln>
            <a:noFill/>
          </a:ln>
        </p:spPr>
        <p:txBody>
          <a:bodyPr anchor="ctr">
            <a:noAutofit/>
          </a:bodyPr>
          <a:lstStyle>
            <a:lvl1pPr marL="0" indent="0">
              <a:buNone/>
              <a:defRPr sz="1200"/>
            </a:lvl1pPr>
            <a:lvl2pPr>
              <a:defRPr sz="1200"/>
            </a:lvl2pPr>
            <a:lvl3pPr>
              <a:defRPr sz="1200"/>
            </a:lvl3pPr>
            <a:lvl4pPr>
              <a:defRPr sz="1200"/>
            </a:lvl4pPr>
            <a:lvl5pPr>
              <a:defRPr sz="1200"/>
            </a:lvl5pPr>
          </a:lstStyle>
          <a:p>
            <a:pPr lvl="0"/>
            <a:r>
              <a:rPr lang="en-US" dirty="0"/>
              <a:t>Citation</a:t>
            </a:r>
          </a:p>
        </p:txBody>
      </p:sp>
      <p:pic>
        <p:nvPicPr>
          <p:cNvPr id="26" name="Picture 25">
            <a:extLst>
              <a:ext uri="{FF2B5EF4-FFF2-40B4-BE49-F238E27FC236}">
                <a16:creationId xmlns:a16="http://schemas.microsoft.com/office/drawing/2014/main" id="{D866935B-5243-53C5-4A66-C8100B5DDA70}"/>
              </a:ext>
            </a:extLst>
          </p:cNvPr>
          <p:cNvPicPr>
            <a:picLocks noChangeAspect="1"/>
          </p:cNvPicPr>
          <p:nvPr userDrawn="1"/>
        </p:nvPicPr>
        <p:blipFill>
          <a:blip r:embed="rId4"/>
          <a:stretch>
            <a:fillRect/>
          </a:stretch>
        </p:blipFill>
        <p:spPr>
          <a:xfrm>
            <a:off x="10341826" y="6197597"/>
            <a:ext cx="1856766" cy="680814"/>
          </a:xfrm>
          <a:prstGeom prst="rect">
            <a:avLst/>
          </a:prstGeom>
        </p:spPr>
      </p:pic>
    </p:spTree>
    <p:extLst>
      <p:ext uri="{BB962C8B-B14F-4D97-AF65-F5344CB8AC3E}">
        <p14:creationId xmlns:p14="http://schemas.microsoft.com/office/powerpoint/2010/main" val="355981484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8D6C4F-31F1-BD78-32FE-7304AA80BF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11A31DF-B457-FC01-4847-402DDABE36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70878B-27F9-975A-04C4-F2976FB7FF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4E65F-3932-8741-91B4-E7F3FA2AE57B}" type="datetimeFigureOut">
              <a:rPr lang="en-US" smtClean="0"/>
              <a:t>6/17/24</a:t>
            </a:fld>
            <a:endParaRPr lang="en-US"/>
          </a:p>
        </p:txBody>
      </p:sp>
      <p:sp>
        <p:nvSpPr>
          <p:cNvPr id="5" name="Footer Placeholder 4">
            <a:extLst>
              <a:ext uri="{FF2B5EF4-FFF2-40B4-BE49-F238E27FC236}">
                <a16:creationId xmlns:a16="http://schemas.microsoft.com/office/drawing/2014/main" id="{730C4DBD-A917-9197-F0E0-A48D1B4522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3F1A4A-DAFB-80AC-757D-84513CCABA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192244-F714-3B47-A3E2-A1980DE0C5F1}" type="slidenum">
              <a:rPr lang="en-US" smtClean="0"/>
              <a:t>‹#›</a:t>
            </a:fld>
            <a:endParaRPr lang="en-US"/>
          </a:p>
        </p:txBody>
      </p:sp>
    </p:spTree>
    <p:extLst>
      <p:ext uri="{BB962C8B-B14F-4D97-AF65-F5344CB8AC3E}">
        <p14:creationId xmlns:p14="http://schemas.microsoft.com/office/powerpoint/2010/main" val="201927933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DF59A55-77B6-F553-B636-0345EE8DF323}"/>
              </a:ext>
            </a:extLst>
          </p:cNvPr>
          <p:cNvSpPr>
            <a:spLocks noGrp="1"/>
          </p:cNvSpPr>
          <p:nvPr>
            <p:ph type="body" sz="quarter" idx="10"/>
          </p:nvPr>
        </p:nvSpPr>
        <p:spPr/>
        <p:txBody>
          <a:bodyPr/>
          <a:lstStyle/>
          <a:p>
            <a:r>
              <a:rPr lang="en-US" dirty="0"/>
              <a:t>Observational constraint on a feedback from supercooled clouds </a:t>
            </a:r>
            <a:br>
              <a:rPr lang="en-US" dirty="0"/>
            </a:br>
            <a:r>
              <a:rPr lang="en-US" dirty="0"/>
              <a:t>reduces projected warming uncertainty</a:t>
            </a:r>
          </a:p>
        </p:txBody>
      </p:sp>
      <p:sp>
        <p:nvSpPr>
          <p:cNvPr id="8" name="Content Placeholder 7">
            <a:extLst>
              <a:ext uri="{FF2B5EF4-FFF2-40B4-BE49-F238E27FC236}">
                <a16:creationId xmlns:a16="http://schemas.microsoft.com/office/drawing/2014/main" id="{4BD4CC3C-6069-1668-7FFD-790859CF46AA}"/>
              </a:ext>
            </a:extLst>
          </p:cNvPr>
          <p:cNvSpPr>
            <a:spLocks noGrp="1"/>
          </p:cNvSpPr>
          <p:nvPr>
            <p:ph sz="quarter" idx="11"/>
          </p:nvPr>
        </p:nvSpPr>
        <p:spPr>
          <a:xfrm>
            <a:off x="228600" y="1063835"/>
            <a:ext cx="6679193" cy="4184028"/>
          </a:xfrm>
        </p:spPr>
        <p:txBody>
          <a:bodyPr>
            <a:noAutofit/>
          </a:bodyPr>
          <a:lstStyle/>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Science Question</a:t>
            </a:r>
          </a:p>
          <a:p>
            <a:pPr marL="285750" indent="-285750" defTabSz="914400">
              <a:spcBef>
                <a:spcPts val="0"/>
              </a:spcBef>
              <a:buFont typeface="Arial" panose="020B0604020202020204" pitchFamily="34" charset="0"/>
              <a:buChar char="•"/>
            </a:pPr>
            <a:r>
              <a:rPr lang="en-US" sz="1400" dirty="0"/>
              <a:t>How and why is the cloud feedback related to mean-state cloud phase? </a:t>
            </a:r>
          </a:p>
          <a:p>
            <a:pPr marL="285750" indent="-285750" defTabSz="914400">
              <a:spcBef>
                <a:spcPts val="0"/>
              </a:spcBef>
              <a:buFont typeface="Arial" panose="020B0604020202020204" pitchFamily="34" charset="0"/>
              <a:buChar char="•"/>
            </a:pPr>
            <a:r>
              <a:rPr lang="en-US" sz="1400" dirty="0"/>
              <a:t>Can we use observations of cloud phase to constrain the feedback?</a:t>
            </a:r>
            <a:br>
              <a:rPr lang="en-US" sz="1400" dirty="0"/>
            </a:br>
            <a:endParaRPr lang="en-US" sz="600" b="0" dirty="0">
              <a:solidFill>
                <a:schemeClr val="tx1"/>
              </a:solidFill>
            </a:endParaRPr>
          </a:p>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Key Accomplishments</a:t>
            </a:r>
          </a:p>
          <a:p>
            <a:pPr marL="285750" indent="-285750">
              <a:spcBef>
                <a:spcPts val="0"/>
              </a:spcBef>
            </a:pPr>
            <a:r>
              <a:rPr lang="en-US" sz="1400" b="0" dirty="0">
                <a:solidFill>
                  <a:schemeClr val="tx1"/>
                </a:solidFill>
                <a:latin typeface="+mn-lt"/>
              </a:rPr>
              <a:t>The team showed that models with </a:t>
            </a:r>
            <a:r>
              <a:rPr lang="en-US" sz="1400" dirty="0"/>
              <a:t>more </a:t>
            </a:r>
            <a:r>
              <a:rPr lang="en-US" sz="1400" b="0" dirty="0">
                <a:solidFill>
                  <a:schemeClr val="tx1"/>
                </a:solidFill>
                <a:latin typeface="+mn-lt"/>
              </a:rPr>
              <a:t>supercooled liquid tend to </a:t>
            </a:r>
            <a:br>
              <a:rPr lang="en-US" sz="1400" b="0" dirty="0">
                <a:solidFill>
                  <a:schemeClr val="tx1"/>
                </a:solidFill>
                <a:latin typeface="+mn-lt"/>
              </a:rPr>
            </a:br>
            <a:r>
              <a:rPr lang="en-US" sz="1400" b="0" dirty="0">
                <a:solidFill>
                  <a:schemeClr val="tx1"/>
                </a:solidFill>
                <a:latin typeface="+mn-lt"/>
              </a:rPr>
              <a:t>have stronger negative cloud feedbacks. This is because supercooled clouds </a:t>
            </a:r>
            <a:br>
              <a:rPr lang="en-US" sz="1400" b="0" dirty="0">
                <a:solidFill>
                  <a:schemeClr val="tx1"/>
                </a:solidFill>
                <a:latin typeface="+mn-lt"/>
              </a:rPr>
            </a:br>
            <a:r>
              <a:rPr lang="en-US" sz="1400" b="0" dirty="0">
                <a:solidFill>
                  <a:schemeClr val="tx1"/>
                </a:solidFill>
                <a:latin typeface="+mn-lt"/>
              </a:rPr>
              <a:t>shift to warm clouds that precipitate less readily, leading to longer-lived and </a:t>
            </a:r>
            <a:br>
              <a:rPr lang="en-US" sz="1400" b="0" dirty="0">
                <a:solidFill>
                  <a:schemeClr val="tx1"/>
                </a:solidFill>
                <a:latin typeface="+mn-lt"/>
              </a:rPr>
            </a:br>
            <a:r>
              <a:rPr lang="en-US" sz="1400" b="0" dirty="0">
                <a:solidFill>
                  <a:schemeClr val="tx1"/>
                </a:solidFill>
                <a:latin typeface="+mn-lt"/>
              </a:rPr>
              <a:t>thicker clouds. </a:t>
            </a:r>
          </a:p>
          <a:p>
            <a:pPr marL="285750" indent="-285750">
              <a:spcBef>
                <a:spcPts val="0"/>
              </a:spcBef>
            </a:pPr>
            <a:r>
              <a:rPr lang="en-US" sz="1400" b="0" dirty="0">
                <a:solidFill>
                  <a:schemeClr val="tx1"/>
                </a:solidFill>
                <a:latin typeface="+mn-lt"/>
              </a:rPr>
              <a:t>Contrary to conventional wisdom, the team showed that most models </a:t>
            </a:r>
            <a:br>
              <a:rPr lang="en-US" sz="1400" b="0" dirty="0">
                <a:solidFill>
                  <a:schemeClr val="tx1"/>
                </a:solidFill>
                <a:latin typeface="+mn-lt"/>
              </a:rPr>
            </a:br>
            <a:r>
              <a:rPr lang="en-US" sz="1400" b="0" dirty="0">
                <a:solidFill>
                  <a:schemeClr val="tx1"/>
                </a:solidFill>
                <a:latin typeface="+mn-lt"/>
              </a:rPr>
              <a:t>simulate too much supercooled liquid, and that observationally constraining </a:t>
            </a:r>
            <a:br>
              <a:rPr lang="en-US" sz="1400" b="0" dirty="0">
                <a:solidFill>
                  <a:schemeClr val="tx1"/>
                </a:solidFill>
                <a:latin typeface="+mn-lt"/>
              </a:rPr>
            </a:br>
            <a:r>
              <a:rPr lang="en-US" sz="1400" b="0" dirty="0">
                <a:solidFill>
                  <a:schemeClr val="tx1"/>
                </a:solidFill>
                <a:latin typeface="+mn-lt"/>
              </a:rPr>
              <a:t>the mean-state phase helps constrain climate sensitivity. </a:t>
            </a:r>
            <a:br>
              <a:rPr lang="en-US" sz="1400" b="0" dirty="0">
                <a:solidFill>
                  <a:schemeClr val="tx1"/>
                </a:solidFill>
                <a:latin typeface="+mn-lt"/>
              </a:rPr>
            </a:br>
            <a:endParaRPr lang="en-US" sz="600" b="0" dirty="0">
              <a:solidFill>
                <a:schemeClr val="tx1"/>
              </a:solidFill>
              <a:latin typeface="+mn-lt"/>
            </a:endParaRPr>
          </a:p>
          <a:p>
            <a:pPr marL="0" indent="0" defTabSz="91440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Impact</a:t>
            </a:r>
          </a:p>
          <a:p>
            <a:pPr marL="285750" indent="-285750" defTabSz="914400">
              <a:spcBef>
                <a:spcPts val="0"/>
              </a:spcBef>
              <a:buFont typeface="Arial" panose="020B0604020202020204" pitchFamily="34" charset="0"/>
              <a:buChar char="•"/>
            </a:pPr>
            <a:r>
              <a:rPr lang="en-US" sz="1400" b="0" dirty="0">
                <a:solidFill>
                  <a:schemeClr val="tx1"/>
                </a:solidFill>
                <a:latin typeface="+mn-lt"/>
              </a:rPr>
              <a:t>The research highlights the importance of using satellite instrument simulators </a:t>
            </a:r>
            <a:br>
              <a:rPr lang="en-US" sz="1400" b="0" dirty="0">
                <a:solidFill>
                  <a:schemeClr val="tx1"/>
                </a:solidFill>
                <a:latin typeface="+mn-lt"/>
              </a:rPr>
            </a:br>
            <a:r>
              <a:rPr lang="en-US" sz="1400" b="0" dirty="0">
                <a:solidFill>
                  <a:schemeClr val="tx1"/>
                </a:solidFill>
                <a:latin typeface="+mn-lt"/>
              </a:rPr>
              <a:t>when comparing modeled cloud properties to those observed </a:t>
            </a:r>
            <a:r>
              <a:rPr lang="en-US" sz="1400" dirty="0"/>
              <a:t>from space.</a:t>
            </a:r>
            <a:r>
              <a:rPr lang="en-US" sz="1400" b="0" dirty="0">
                <a:solidFill>
                  <a:schemeClr val="tx1"/>
                </a:solidFill>
                <a:latin typeface="+mn-lt"/>
              </a:rPr>
              <a:t> So doing allows for an apples-to-apples comparison that, in this case, overturned conventional wisdom about mean-state cloud biases. </a:t>
            </a:r>
          </a:p>
          <a:p>
            <a:pPr marL="285750" indent="-285750" defTabSz="914400">
              <a:spcBef>
                <a:spcPts val="0"/>
              </a:spcBef>
              <a:buFont typeface="Arial" panose="020B0604020202020204" pitchFamily="34" charset="0"/>
              <a:buChar char="•"/>
            </a:pPr>
            <a:r>
              <a:rPr lang="en-US" sz="1400" dirty="0"/>
              <a:t>The research also highlights a previously overlooked negative feedback from supercooled liquid clouds transitioning to warm liquid clouds that are longer-lived.</a:t>
            </a:r>
          </a:p>
        </p:txBody>
      </p:sp>
      <p:sp>
        <p:nvSpPr>
          <p:cNvPr id="4" name="Text Placeholder 3">
            <a:extLst>
              <a:ext uri="{FF2B5EF4-FFF2-40B4-BE49-F238E27FC236}">
                <a16:creationId xmlns:a16="http://schemas.microsoft.com/office/drawing/2014/main" id="{4A13955A-96F7-AEA0-D308-041FEEBA1610}"/>
              </a:ext>
            </a:extLst>
          </p:cNvPr>
          <p:cNvSpPr>
            <a:spLocks noGrp="1"/>
          </p:cNvSpPr>
          <p:nvPr>
            <p:ph type="body" sz="quarter" idx="13"/>
          </p:nvPr>
        </p:nvSpPr>
        <p:spPr>
          <a:xfrm>
            <a:off x="0" y="5517094"/>
            <a:ext cx="12192000" cy="655637"/>
          </a:xfrm>
        </p:spPr>
        <p:txBody>
          <a:bodyPr/>
          <a:lstStyle/>
          <a:p>
            <a:pPr algn="ctr"/>
            <a:r>
              <a:rPr lang="en-US" dirty="0" err="1"/>
              <a:t>Cesana</a:t>
            </a:r>
            <a:r>
              <a:rPr lang="en-US" dirty="0"/>
              <a:t>, G. V., A. S. Ackerman, A. M. </a:t>
            </a:r>
            <a:r>
              <a:rPr lang="en-US" dirty="0" err="1"/>
              <a:t>Fridlind</a:t>
            </a:r>
            <a:r>
              <a:rPr lang="en-US" dirty="0"/>
              <a:t>, I. Silber, A. D. Del </a:t>
            </a:r>
            <a:r>
              <a:rPr lang="en-US" dirty="0" err="1"/>
              <a:t>Genio</a:t>
            </a:r>
            <a:r>
              <a:rPr lang="en-US" dirty="0"/>
              <a:t>, M. D. Zelinka, H. </a:t>
            </a:r>
            <a:r>
              <a:rPr lang="en-US" dirty="0" err="1"/>
              <a:t>Chepfer</a:t>
            </a:r>
            <a:r>
              <a:rPr lang="en-US" dirty="0"/>
              <a:t>, T. Khadir, and R. </a:t>
            </a:r>
            <a:r>
              <a:rPr lang="en-US" dirty="0" err="1"/>
              <a:t>Roehrig</a:t>
            </a:r>
            <a:r>
              <a:rPr lang="en-US" dirty="0"/>
              <a:t>, 2024: Observational constraint on a </a:t>
            </a:r>
            <a:br>
              <a:rPr lang="en-US" dirty="0"/>
            </a:br>
            <a:r>
              <a:rPr lang="en-US" dirty="0"/>
              <a:t>feedback from supercooled clouds reduces projected warming uncertainty, </a:t>
            </a:r>
            <a:r>
              <a:rPr lang="en-US" i="1" dirty="0" err="1"/>
              <a:t>Commun</a:t>
            </a:r>
            <a:r>
              <a:rPr lang="en-US" i="1" dirty="0"/>
              <a:t>. Earth Environ.</a:t>
            </a:r>
            <a:r>
              <a:rPr lang="en-US" dirty="0"/>
              <a:t>, 5, 181, doi:10.1038/s43247-024-01339-1.</a:t>
            </a:r>
          </a:p>
        </p:txBody>
      </p:sp>
      <p:sp>
        <p:nvSpPr>
          <p:cNvPr id="7" name="TextBox 6">
            <a:extLst>
              <a:ext uri="{FF2B5EF4-FFF2-40B4-BE49-F238E27FC236}">
                <a16:creationId xmlns:a16="http://schemas.microsoft.com/office/drawing/2014/main" id="{51725B87-2D41-5EFF-C7B4-4789422CDEDD}"/>
              </a:ext>
            </a:extLst>
          </p:cNvPr>
          <p:cNvSpPr txBox="1"/>
          <p:nvPr/>
        </p:nvSpPr>
        <p:spPr>
          <a:xfrm>
            <a:off x="6563762" y="3740386"/>
            <a:ext cx="5628238" cy="646331"/>
          </a:xfrm>
          <a:prstGeom prst="rect">
            <a:avLst/>
          </a:prstGeom>
          <a:noFill/>
        </p:spPr>
        <p:txBody>
          <a:bodyPr wrap="square" rtlCol="0">
            <a:spAutoFit/>
          </a:bodyPr>
          <a:lstStyle/>
          <a:p>
            <a:pPr algn="ctr"/>
            <a:r>
              <a:rPr lang="en-US" sz="1200" i="1" dirty="0"/>
              <a:t>Supercooled clouds become less precipitation-efficient warm clouds in response to warming, which increases overall liquid cloud amount and optical thickness, and therefore their reflection, constituting a negative feedback.</a:t>
            </a:r>
          </a:p>
        </p:txBody>
      </p:sp>
      <p:pic>
        <p:nvPicPr>
          <p:cNvPr id="11" name="Picture 10">
            <a:extLst>
              <a:ext uri="{FF2B5EF4-FFF2-40B4-BE49-F238E27FC236}">
                <a16:creationId xmlns:a16="http://schemas.microsoft.com/office/drawing/2014/main" id="{E594FC0E-F6BC-3149-151E-A93C0978393C}"/>
              </a:ext>
            </a:extLst>
          </p:cNvPr>
          <p:cNvPicPr>
            <a:picLocks noChangeAspect="1"/>
          </p:cNvPicPr>
          <p:nvPr/>
        </p:nvPicPr>
        <p:blipFill>
          <a:blip r:embed="rId3"/>
          <a:stretch>
            <a:fillRect/>
          </a:stretch>
        </p:blipFill>
        <p:spPr>
          <a:xfrm>
            <a:off x="6311900" y="2000486"/>
            <a:ext cx="5880100" cy="1739900"/>
          </a:xfrm>
          <a:prstGeom prst="rect">
            <a:avLst/>
          </a:prstGeom>
        </p:spPr>
      </p:pic>
    </p:spTree>
    <p:extLst>
      <p:ext uri="{BB962C8B-B14F-4D97-AF65-F5344CB8AC3E}">
        <p14:creationId xmlns:p14="http://schemas.microsoft.com/office/powerpoint/2010/main" val="2707981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371</TotalTime>
  <Words>706</Words>
  <Application>Microsoft Macintosh PowerPoint</Application>
  <PresentationFormat>Widescreen</PresentationFormat>
  <Paragraphs>21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Ullrich, Paul Aaron</dc:creator>
  <cp:lastModifiedBy>Zelinka, Mark</cp:lastModifiedBy>
  <cp:revision>13</cp:revision>
  <dcterms:created xsi:type="dcterms:W3CDTF">2023-03-22T21:09:49Z</dcterms:created>
  <dcterms:modified xsi:type="dcterms:W3CDTF">2024-06-17T21:05:15Z</dcterms:modified>
</cp:coreProperties>
</file>