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
  </p:notesMasterIdLst>
  <p:sldIdLst>
    <p:sldId id="257"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16284"/>
    <a:srgbClr val="2D4059"/>
    <a:srgbClr val="5D8BBC"/>
    <a:srgbClr val="555657"/>
    <a:srgbClr val="BCE0F7"/>
    <a:srgbClr val="549AD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477"/>
    <p:restoredTop sz="77244"/>
  </p:normalViewPr>
  <p:slideViewPr>
    <p:cSldViewPr snapToGrid="0">
      <p:cViewPr>
        <p:scale>
          <a:sx n="141" d="100"/>
          <a:sy n="141" d="100"/>
        </p:scale>
        <p:origin x="416" y="376"/>
      </p:cViewPr>
      <p:guideLst/>
    </p:cSldViewPr>
  </p:slideViewPr>
  <p:notesTextViewPr>
    <p:cViewPr>
      <p:scale>
        <a:sx n="66" d="100"/>
        <a:sy n="66"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047E5FF-03D5-3A45-B164-E902DBD208C5}" type="datetimeFigureOut">
              <a:rPr lang="en-US" smtClean="0"/>
              <a:t>12/16/24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5D660C9-D211-9C4F-9AF9-B1301D5A8792}" type="slidenum">
              <a:rPr lang="en-US" smtClean="0"/>
              <a:t>‹#›</a:t>
            </a:fld>
            <a:endParaRPr lang="en-US"/>
          </a:p>
        </p:txBody>
      </p:sp>
    </p:spTree>
    <p:extLst>
      <p:ext uri="{BB962C8B-B14F-4D97-AF65-F5344CB8AC3E}">
        <p14:creationId xmlns:p14="http://schemas.microsoft.com/office/powerpoint/2010/main" val="41358416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ts val="2100"/>
              </a:lnSpc>
              <a:spcAft>
                <a:spcPts val="300"/>
              </a:spcAft>
              <a:tabLst>
                <a:tab pos="2052955" algn="l"/>
              </a:tabLst>
            </a:pPr>
            <a:r>
              <a:rPr lang="en-US" sz="1800" b="1" dirty="0">
                <a:solidFill>
                  <a:srgbClr val="686868"/>
                </a:solidFill>
                <a:effectLst/>
                <a:latin typeface="Arial" panose="020B0604020202020204" pitchFamily="34" charset="0"/>
                <a:ea typeface="Times New Roman" panose="02020603050405020304" pitchFamily="18" charset="0"/>
                <a:cs typeface="Times New Roman" panose="02020603050405020304" pitchFamily="18" charset="0"/>
              </a:rPr>
              <a:t>The Science	</a:t>
            </a:r>
            <a:endParaRPr lang="en-US" sz="1800" dirty="0">
              <a:effectLst/>
              <a:latin typeface="Calibri" panose="020F0502020204030204" pitchFamily="34" charset="0"/>
              <a:ea typeface="MS Mincho" panose="02020609040205080304" pitchFamily="49" charset="-128"/>
              <a:cs typeface="Times New Roman" panose="02020603050405020304" pitchFamily="18" charset="0"/>
            </a:endParaRPr>
          </a:p>
          <a:p>
            <a:pPr marL="0" marR="0">
              <a:lnSpc>
                <a:spcPct val="115000"/>
              </a:lnSpc>
              <a:spcAft>
                <a:spcPts val="1000"/>
              </a:spcAft>
            </a:pPr>
            <a:r>
              <a:rPr lang="en-US" sz="1800" dirty="0">
                <a:solidFill>
                  <a:srgbClr val="353535"/>
                </a:solidFill>
                <a:effectLst/>
                <a:latin typeface="Arial" panose="020B0604020202020204" pitchFamily="34" charset="0"/>
                <a:ea typeface="Times New Roman" panose="02020603050405020304" pitchFamily="18" charset="0"/>
                <a:cs typeface="Times New Roman" panose="02020603050405020304" pitchFamily="18" charset="0"/>
              </a:rPr>
              <a:t>Scientists at Imperial College London in collaboration with scientists at PCMDI and elsewhere derived a new observationally-based estimate of how strongly changes in low-level cloud properties amplify global warming. They </a:t>
            </a:r>
            <a:r>
              <a:rPr lang="en-US" sz="1800">
                <a:solidFill>
                  <a:srgbClr val="353535"/>
                </a:solidFill>
                <a:effectLst/>
                <a:latin typeface="Arial" panose="020B0604020202020204" pitchFamily="34" charset="0"/>
                <a:ea typeface="Times New Roman" panose="02020603050405020304" pitchFamily="18" charset="0"/>
                <a:cs typeface="Times New Roman" panose="02020603050405020304" pitchFamily="18" charset="0"/>
              </a:rPr>
              <a:t>found </a:t>
            </a:r>
            <a:r>
              <a:rPr lang="en-US" sz="1800">
                <a:solidFill>
                  <a:srgbClr val="353535"/>
                </a:solidFill>
                <a:effectLst/>
                <a:latin typeface="Arial" panose="020B0604020202020204" pitchFamily="34" charset="0"/>
                <a:ea typeface="Times New Roman" panose="02020603050405020304" pitchFamily="18" charset="0"/>
              </a:rPr>
              <a:t>a moderately strong amplifying feedback </a:t>
            </a:r>
            <a:r>
              <a:rPr lang="en-US" sz="1800">
                <a:solidFill>
                  <a:srgbClr val="353535"/>
                </a:solidFill>
                <a:effectLst/>
                <a:latin typeface="Arial" panose="020B0604020202020204" pitchFamily="34" charset="0"/>
                <a:ea typeface="Times New Roman" panose="02020603050405020304" pitchFamily="18" charset="0"/>
                <a:cs typeface="Times New Roman" panose="02020603050405020304" pitchFamily="18" charset="0"/>
              </a:rPr>
              <a:t>that </a:t>
            </a:r>
            <a:r>
              <a:rPr lang="en-US" sz="1800" dirty="0">
                <a:solidFill>
                  <a:srgbClr val="353535"/>
                </a:solidFill>
                <a:effectLst/>
                <a:latin typeface="Arial" panose="020B0604020202020204" pitchFamily="34" charset="0"/>
                <a:ea typeface="Times New Roman" panose="02020603050405020304" pitchFamily="18" charset="0"/>
                <a:cs typeface="Times New Roman" panose="02020603050405020304" pitchFamily="18" charset="0"/>
              </a:rPr>
              <a:t>is generally underestimated by global climate models. This underestimate is tied to the fact that models systematically lack sufficient low-level cloudiness in the mean-state.</a:t>
            </a:r>
            <a:endParaRPr lang="en-US" sz="1800" dirty="0">
              <a:effectLst/>
              <a:latin typeface="Calibri" panose="020F0502020204030204" pitchFamily="34" charset="0"/>
              <a:ea typeface="MS Mincho" panose="02020609040205080304" pitchFamily="49" charset="-128"/>
              <a:cs typeface="Times New Roman" panose="02020603050405020304" pitchFamily="18" charset="0"/>
            </a:endParaRPr>
          </a:p>
          <a:p>
            <a:pPr marL="0" marR="0">
              <a:lnSpc>
                <a:spcPts val="2100"/>
              </a:lnSpc>
              <a:spcAft>
                <a:spcPts val="300"/>
              </a:spcAft>
            </a:pPr>
            <a:endParaRPr lang="en-US" sz="1800" b="1" dirty="0">
              <a:solidFill>
                <a:srgbClr val="686868"/>
              </a:solidFill>
              <a:effectLst/>
              <a:latin typeface="Arial" panose="020B0604020202020204" pitchFamily="34" charset="0"/>
              <a:ea typeface="Times New Roman" panose="02020603050405020304" pitchFamily="18" charset="0"/>
              <a:cs typeface="Times New Roman" panose="02020603050405020304" pitchFamily="18" charset="0"/>
            </a:endParaRPr>
          </a:p>
          <a:p>
            <a:pPr marL="0" marR="0">
              <a:lnSpc>
                <a:spcPts val="2100"/>
              </a:lnSpc>
              <a:spcAft>
                <a:spcPts val="300"/>
              </a:spcAft>
            </a:pPr>
            <a:r>
              <a:rPr lang="en-US" sz="1800" b="1" dirty="0">
                <a:solidFill>
                  <a:srgbClr val="686868"/>
                </a:solidFill>
                <a:effectLst/>
                <a:latin typeface="Arial" panose="020B0604020202020204" pitchFamily="34" charset="0"/>
                <a:ea typeface="Times New Roman" panose="02020603050405020304" pitchFamily="18" charset="0"/>
                <a:cs typeface="Times New Roman" panose="02020603050405020304" pitchFamily="18" charset="0"/>
              </a:rPr>
              <a:t>The Impact</a:t>
            </a:r>
            <a:endParaRPr lang="en-US" sz="1800" dirty="0">
              <a:effectLst/>
              <a:latin typeface="Calibri" panose="020F0502020204030204" pitchFamily="34" charset="0"/>
              <a:ea typeface="MS Mincho" panose="02020609040205080304" pitchFamily="49" charset="-128"/>
              <a:cs typeface="Times New Roman" panose="02020603050405020304" pitchFamily="18" charset="0"/>
            </a:endParaRPr>
          </a:p>
          <a:p>
            <a:pPr marL="0" marR="0">
              <a:lnSpc>
                <a:spcPct val="115000"/>
              </a:lnSpc>
              <a:spcAft>
                <a:spcPts val="900"/>
              </a:spcAft>
            </a:pPr>
            <a:r>
              <a:rPr lang="en-US" sz="1800" dirty="0">
                <a:solidFill>
                  <a:srgbClr val="363636"/>
                </a:solidFill>
                <a:effectLst/>
                <a:latin typeface="Arial" panose="020B0604020202020204" pitchFamily="34" charset="0"/>
                <a:ea typeface="Times New Roman" panose="02020603050405020304" pitchFamily="18" charset="0"/>
                <a:cs typeface="Times New Roman" panose="02020603050405020304" pitchFamily="18" charset="0"/>
              </a:rPr>
              <a:t>Reductions in low cloud amount with warming are proportional to present-day cloud amount. Hence the pervasive “too-few” bias leads to a muted sensitivity of clouds to warming in most models.</a:t>
            </a:r>
            <a:r>
              <a:rPr lang="en-US" sz="1800" dirty="0">
                <a:solidFill>
                  <a:srgbClr val="353535"/>
                </a:solidFill>
                <a:effectLst/>
                <a:latin typeface="Arial" panose="020B0604020202020204" pitchFamily="34" charset="0"/>
                <a:ea typeface="Times New Roman" panose="02020603050405020304" pitchFamily="18" charset="0"/>
                <a:cs typeface="Times New Roman" panose="02020603050405020304" pitchFamily="18" charset="0"/>
              </a:rPr>
              <a:t> To provide more accurate future climate projections, it is imperative to reduce model biases in both present-day cloud properties and their sensitivities to environmental factors.</a:t>
            </a:r>
            <a:endParaRPr lang="en-US" sz="1800" dirty="0">
              <a:effectLst/>
              <a:latin typeface="Calibri" panose="020F0502020204030204" pitchFamily="34" charset="0"/>
              <a:ea typeface="MS Mincho" panose="02020609040205080304" pitchFamily="49" charset="-128"/>
              <a:cs typeface="Times New Roman" panose="02020603050405020304" pitchFamily="18" charset="0"/>
            </a:endParaRPr>
          </a:p>
          <a:p>
            <a:pPr marL="0" marR="0">
              <a:lnSpc>
                <a:spcPts val="2100"/>
              </a:lnSpc>
              <a:spcAft>
                <a:spcPts val="300"/>
              </a:spcAft>
            </a:pPr>
            <a:endParaRPr lang="en-US" sz="1800" b="1" dirty="0">
              <a:solidFill>
                <a:srgbClr val="686868"/>
              </a:solidFill>
              <a:effectLst/>
              <a:latin typeface="Arial" panose="020B0604020202020204" pitchFamily="34" charset="0"/>
              <a:ea typeface="Times New Roman" panose="02020603050405020304" pitchFamily="18" charset="0"/>
              <a:cs typeface="Times New Roman" panose="02020603050405020304" pitchFamily="18" charset="0"/>
            </a:endParaRPr>
          </a:p>
          <a:p>
            <a:pPr marL="0" marR="0">
              <a:lnSpc>
                <a:spcPts val="2100"/>
              </a:lnSpc>
              <a:spcAft>
                <a:spcPts val="300"/>
              </a:spcAft>
            </a:pPr>
            <a:r>
              <a:rPr lang="en-US" sz="1800" b="1" dirty="0">
                <a:solidFill>
                  <a:srgbClr val="686868"/>
                </a:solidFill>
                <a:effectLst/>
                <a:latin typeface="Arial" panose="020B0604020202020204" pitchFamily="34" charset="0"/>
                <a:ea typeface="Times New Roman" panose="02020603050405020304" pitchFamily="18" charset="0"/>
                <a:cs typeface="Times New Roman" panose="02020603050405020304" pitchFamily="18" charset="0"/>
              </a:rPr>
              <a:t>Summary</a:t>
            </a:r>
            <a:endParaRPr lang="en-US" sz="1800" dirty="0">
              <a:effectLst/>
              <a:latin typeface="Calibri" panose="020F0502020204030204" pitchFamily="34" charset="0"/>
              <a:ea typeface="MS Mincho" panose="02020609040205080304" pitchFamily="49" charset="-128"/>
              <a:cs typeface="Times New Roman" panose="02020603050405020304" pitchFamily="18" charset="0"/>
            </a:endParaRPr>
          </a:p>
          <a:p>
            <a:pPr marL="0" marR="0">
              <a:lnSpc>
                <a:spcPct val="115000"/>
              </a:lnSpc>
              <a:spcAft>
                <a:spcPts val="1000"/>
              </a:spcAft>
            </a:pPr>
            <a:r>
              <a:rPr lang="en-US" sz="1800" dirty="0">
                <a:solidFill>
                  <a:srgbClr val="353535"/>
                </a:solidFill>
                <a:effectLst/>
                <a:latin typeface="Arial" panose="020B0604020202020204" pitchFamily="34" charset="0"/>
                <a:ea typeface="Times New Roman" panose="02020603050405020304" pitchFamily="18" charset="0"/>
                <a:cs typeface="Times New Roman" panose="02020603050405020304" pitchFamily="18" charset="0"/>
              </a:rPr>
              <a:t>How low clouds respond to warming constitutes a key uncertainty for climate projections. Here we observationally constrain low-cloud feedback through a controlling factor analysis based on ridge regression. We find a moderately positive global low-cloud feedback (0.45 W m</a:t>
            </a:r>
            <a:r>
              <a:rPr lang="en-US" sz="1800" baseline="30000" dirty="0">
                <a:solidFill>
                  <a:srgbClr val="353535"/>
                </a:solidFill>
                <a:effectLst/>
                <a:latin typeface="Arial" panose="020B0604020202020204" pitchFamily="34" charset="0"/>
                <a:ea typeface="Times New Roman" panose="02020603050405020304" pitchFamily="18" charset="0"/>
                <a:cs typeface="Times New Roman" panose="02020603050405020304" pitchFamily="18" charset="0"/>
              </a:rPr>
              <a:t>−2</a:t>
            </a:r>
            <a:r>
              <a:rPr lang="en-US" sz="1800" dirty="0">
                <a:solidFill>
                  <a:srgbClr val="353535"/>
                </a:solidFill>
                <a:effectLst/>
                <a:latin typeface="Arial" panose="020B0604020202020204" pitchFamily="34" charset="0"/>
                <a:ea typeface="Times New Roman" panose="02020603050405020304" pitchFamily="18" charset="0"/>
                <a:cs typeface="Times New Roman" panose="02020603050405020304" pitchFamily="18" charset="0"/>
              </a:rPr>
              <a:t> K</a:t>
            </a:r>
            <a:r>
              <a:rPr lang="en-US" sz="1800" baseline="30000" dirty="0">
                <a:solidFill>
                  <a:srgbClr val="353535"/>
                </a:solidFill>
                <a:effectLst/>
                <a:latin typeface="Arial" panose="020B0604020202020204" pitchFamily="34" charset="0"/>
                <a:ea typeface="Times New Roman" panose="02020603050405020304" pitchFamily="18" charset="0"/>
                <a:cs typeface="Times New Roman" panose="02020603050405020304" pitchFamily="18" charset="0"/>
              </a:rPr>
              <a:t>−1</a:t>
            </a:r>
            <a:r>
              <a:rPr lang="en-US" sz="1800" dirty="0">
                <a:solidFill>
                  <a:srgbClr val="353535"/>
                </a:solidFill>
                <a:effectLst/>
                <a:latin typeface="Arial" panose="020B0604020202020204" pitchFamily="34" charset="0"/>
                <a:ea typeface="Times New Roman" panose="02020603050405020304" pitchFamily="18" charset="0"/>
                <a:cs typeface="Times New Roman" panose="02020603050405020304" pitchFamily="18" charset="0"/>
              </a:rPr>
              <a:t>, 90% range 0.18–0.72 W m</a:t>
            </a:r>
            <a:r>
              <a:rPr lang="en-US" sz="1800" baseline="30000" dirty="0">
                <a:solidFill>
                  <a:srgbClr val="353535"/>
                </a:solidFill>
                <a:effectLst/>
                <a:latin typeface="Arial" panose="020B0604020202020204" pitchFamily="34" charset="0"/>
                <a:ea typeface="Times New Roman" panose="02020603050405020304" pitchFamily="18" charset="0"/>
                <a:cs typeface="Times New Roman" panose="02020603050405020304" pitchFamily="18" charset="0"/>
              </a:rPr>
              <a:t>−2</a:t>
            </a:r>
            <a:r>
              <a:rPr lang="en-US" sz="1800" dirty="0">
                <a:solidFill>
                  <a:srgbClr val="353535"/>
                </a:solidFill>
                <a:effectLst/>
                <a:latin typeface="Arial" panose="020B0604020202020204" pitchFamily="34" charset="0"/>
                <a:ea typeface="Times New Roman" panose="02020603050405020304" pitchFamily="18" charset="0"/>
                <a:cs typeface="Times New Roman" panose="02020603050405020304" pitchFamily="18" charset="0"/>
              </a:rPr>
              <a:t> K</a:t>
            </a:r>
            <a:r>
              <a:rPr lang="en-US" sz="1800" baseline="30000" dirty="0">
                <a:solidFill>
                  <a:srgbClr val="353535"/>
                </a:solidFill>
                <a:effectLst/>
                <a:latin typeface="Arial" panose="020B0604020202020204" pitchFamily="34" charset="0"/>
                <a:ea typeface="Times New Roman" panose="02020603050405020304" pitchFamily="18" charset="0"/>
                <a:cs typeface="Times New Roman" panose="02020603050405020304" pitchFamily="18" charset="0"/>
              </a:rPr>
              <a:t>−1</a:t>
            </a:r>
            <a:r>
              <a:rPr lang="en-US" sz="1800" dirty="0">
                <a:solidFill>
                  <a:srgbClr val="353535"/>
                </a:solidFill>
                <a:effectLst/>
                <a:latin typeface="Arial" panose="020B0604020202020204" pitchFamily="34" charset="0"/>
                <a:ea typeface="Times New Roman" panose="02020603050405020304" pitchFamily="18" charset="0"/>
                <a:cs typeface="Times New Roman" panose="02020603050405020304" pitchFamily="18" charset="0"/>
              </a:rPr>
              <a:t>), about twice the mean value (0.22 W m</a:t>
            </a:r>
            <a:r>
              <a:rPr lang="en-US" sz="1800" baseline="30000" dirty="0">
                <a:solidFill>
                  <a:srgbClr val="353535"/>
                </a:solidFill>
                <a:effectLst/>
                <a:latin typeface="Arial" panose="020B0604020202020204" pitchFamily="34" charset="0"/>
                <a:ea typeface="Times New Roman" panose="02020603050405020304" pitchFamily="18" charset="0"/>
                <a:cs typeface="Times New Roman" panose="02020603050405020304" pitchFamily="18" charset="0"/>
              </a:rPr>
              <a:t>−2</a:t>
            </a:r>
            <a:r>
              <a:rPr lang="en-US" sz="1800" dirty="0">
                <a:solidFill>
                  <a:srgbClr val="353535"/>
                </a:solidFill>
                <a:effectLst/>
                <a:latin typeface="Arial" panose="020B0604020202020204" pitchFamily="34" charset="0"/>
                <a:ea typeface="Times New Roman" panose="02020603050405020304" pitchFamily="18" charset="0"/>
                <a:cs typeface="Times New Roman" panose="02020603050405020304" pitchFamily="18" charset="0"/>
              </a:rPr>
              <a:t> K</a:t>
            </a:r>
            <a:r>
              <a:rPr lang="en-US" sz="1800" baseline="30000" dirty="0">
                <a:solidFill>
                  <a:srgbClr val="353535"/>
                </a:solidFill>
                <a:effectLst/>
                <a:latin typeface="Arial" panose="020B0604020202020204" pitchFamily="34" charset="0"/>
                <a:ea typeface="Times New Roman" panose="02020603050405020304" pitchFamily="18" charset="0"/>
                <a:cs typeface="Times New Roman" panose="02020603050405020304" pitchFamily="18" charset="0"/>
              </a:rPr>
              <a:t>−1</a:t>
            </a:r>
            <a:r>
              <a:rPr lang="en-US" sz="1800" dirty="0">
                <a:solidFill>
                  <a:srgbClr val="353535"/>
                </a:solidFill>
                <a:effectLst/>
                <a:latin typeface="Arial" panose="020B0604020202020204" pitchFamily="34" charset="0"/>
                <a:ea typeface="Times New Roman" panose="02020603050405020304" pitchFamily="18" charset="0"/>
                <a:cs typeface="Times New Roman" panose="02020603050405020304" pitchFamily="18" charset="0"/>
              </a:rPr>
              <a:t>) of 16 models from the Coupled Model Intercomparison Project. We link this discrepancy to a pervasive model mean-state bias: models underestimate the low-cloud response to warming because (a) they systematically underestimate present-day tropical marine low-cloud amount, and (b) the low-cloud sensitivity to warming is proportional to this present-day low-cloud amount. Our results hence highlight the importance of reducing model biases in both the mean state of clouds and their sensitivity to environmental factors for accurate climate change projections.</a:t>
            </a:r>
            <a:endParaRPr lang="en-US" sz="1800" dirty="0">
              <a:effectLst/>
              <a:latin typeface="Calibri" panose="020F0502020204030204" pitchFamily="34" charset="0"/>
              <a:ea typeface="MS Mincho" panose="02020609040205080304" pitchFamily="49" charset="-128"/>
              <a:cs typeface="Times New Roman" panose="02020603050405020304" pitchFamily="18" charset="0"/>
            </a:endParaRPr>
          </a:p>
          <a:p>
            <a:pPr marL="0" marR="0">
              <a:lnSpc>
                <a:spcPct val="115000"/>
              </a:lnSpc>
              <a:spcAft>
                <a:spcPts val="1000"/>
              </a:spcAft>
            </a:pPr>
            <a:br>
              <a:rPr lang="en-US" sz="1800" b="1" dirty="0">
                <a:solidFill>
                  <a:srgbClr val="686868"/>
                </a:solidFill>
                <a:effectLst/>
                <a:latin typeface="Arial" panose="020B0604020202020204" pitchFamily="34" charset="0"/>
                <a:ea typeface="Times New Roman" panose="02020603050405020304" pitchFamily="18" charset="0"/>
              </a:rPr>
            </a:br>
            <a:r>
              <a:rPr lang="en-US" sz="1800" b="1" dirty="0">
                <a:solidFill>
                  <a:srgbClr val="686868"/>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1800" dirty="0">
              <a:effectLst/>
              <a:latin typeface="Calibri" panose="020F0502020204030204" pitchFamily="34" charset="0"/>
              <a:ea typeface="MS Mincho" panose="02020609040205080304" pitchFamily="49" charset="-128"/>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35D660C9-D211-9C4F-9AF9-B1301D5A8792}" type="slidenum">
              <a:rPr lang="en-US" smtClean="0"/>
              <a:t>1</a:t>
            </a:fld>
            <a:endParaRPr lang="en-US"/>
          </a:p>
        </p:txBody>
      </p:sp>
    </p:spTree>
    <p:extLst>
      <p:ext uri="{BB962C8B-B14F-4D97-AF65-F5344CB8AC3E}">
        <p14:creationId xmlns:p14="http://schemas.microsoft.com/office/powerpoint/2010/main" val="117594751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8FEE4A0-DA22-B9C3-B8B4-9B26AD47A817}"/>
              </a:ext>
            </a:extLst>
          </p:cNvPr>
          <p:cNvSpPr/>
          <p:nvPr userDrawn="1"/>
        </p:nvSpPr>
        <p:spPr>
          <a:xfrm>
            <a:off x="1" y="6213473"/>
            <a:ext cx="10654747" cy="644527"/>
          </a:xfrm>
          <a:prstGeom prst="rect">
            <a:avLst/>
          </a:prstGeom>
          <a:solidFill>
            <a:srgbClr val="2D40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30186069-F076-2D37-9828-5FDDE69766B0}"/>
              </a:ext>
            </a:extLst>
          </p:cNvPr>
          <p:cNvSpPr/>
          <p:nvPr userDrawn="1"/>
        </p:nvSpPr>
        <p:spPr>
          <a:xfrm>
            <a:off x="0" y="14736"/>
            <a:ext cx="12192000" cy="955291"/>
          </a:xfrm>
          <a:prstGeom prst="rect">
            <a:avLst/>
          </a:prstGeom>
          <a:solidFill>
            <a:srgbClr val="2D40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28CC64AF-240B-8092-859C-ECAF7C7A5B0A}"/>
              </a:ext>
            </a:extLst>
          </p:cNvPr>
          <p:cNvSpPr/>
          <p:nvPr userDrawn="1"/>
        </p:nvSpPr>
        <p:spPr>
          <a:xfrm>
            <a:off x="10377938" y="6181572"/>
            <a:ext cx="709955" cy="709955"/>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8" name="Picture 4" descr="SC Logos | U.S. DOE Office of Science (SC)">
            <a:extLst>
              <a:ext uri="{FF2B5EF4-FFF2-40B4-BE49-F238E27FC236}">
                <a16:creationId xmlns:a16="http://schemas.microsoft.com/office/drawing/2014/main" id="{4DE1D5AB-E320-1E35-9E2F-6A9B36AF8961}"/>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52400" y="6294956"/>
            <a:ext cx="2969250" cy="498354"/>
          </a:xfrm>
          <a:prstGeom prst="rect">
            <a:avLst/>
          </a:prstGeom>
          <a:noFill/>
          <a:extLst>
            <a:ext uri="{909E8E84-426E-40DD-AFC4-6F175D3DCCD1}">
              <a14:hiddenFill xmlns:a14="http://schemas.microsoft.com/office/drawing/2010/main">
                <a:solidFill>
                  <a:srgbClr val="FFFFFF"/>
                </a:solidFill>
              </a14:hiddenFill>
            </a:ext>
          </a:extLst>
        </p:spPr>
      </p:pic>
      <p:sp>
        <p:nvSpPr>
          <p:cNvPr id="15" name="Text Placeholder 14">
            <a:extLst>
              <a:ext uri="{FF2B5EF4-FFF2-40B4-BE49-F238E27FC236}">
                <a16:creationId xmlns:a16="http://schemas.microsoft.com/office/drawing/2014/main" id="{B34C7779-5143-21CE-FA35-ACD1CDF425BE}"/>
              </a:ext>
            </a:extLst>
          </p:cNvPr>
          <p:cNvSpPr>
            <a:spLocks noGrp="1"/>
          </p:cNvSpPr>
          <p:nvPr userDrawn="1">
            <p:ph type="body" sz="quarter" idx="10"/>
          </p:nvPr>
        </p:nvSpPr>
        <p:spPr>
          <a:xfrm>
            <a:off x="0" y="12739"/>
            <a:ext cx="12192000" cy="957289"/>
          </a:xfrm>
        </p:spPr>
        <p:txBody>
          <a:bodyPr anchor="ctr"/>
          <a:lstStyle>
            <a:lvl1pPr marL="0" indent="0" algn="ctr">
              <a:buNone/>
              <a:defRPr b="1">
                <a:solidFill>
                  <a:schemeClr val="bg1"/>
                </a:solidFill>
              </a:defRPr>
            </a:lvl1pPr>
            <a:lvl5pPr marL="1828800" indent="0">
              <a:buNone/>
              <a:defRPr/>
            </a:lvl5pPr>
          </a:lstStyle>
          <a:p>
            <a:pPr lvl="0"/>
            <a:endParaRPr lang="en-US" dirty="0"/>
          </a:p>
        </p:txBody>
      </p:sp>
      <p:pic>
        <p:nvPicPr>
          <p:cNvPr id="1030" name="Picture 6">
            <a:extLst>
              <a:ext uri="{FF2B5EF4-FFF2-40B4-BE49-F238E27FC236}">
                <a16:creationId xmlns:a16="http://schemas.microsoft.com/office/drawing/2014/main" id="{A055F77E-E214-34DD-BC3A-A80EB3981838}"/>
              </a:ext>
            </a:extLst>
          </p:cNvPr>
          <p:cNvPicPr>
            <a:picLocks noChangeAspect="1" noChangeArrowheads="1"/>
          </p:cNvPicPr>
          <p:nvPr userDrawn="1"/>
        </p:nvPicPr>
        <p:blipFill rotWithShape="1">
          <a:blip r:embed="rId3">
            <a:biLevel thresh="25000"/>
            <a:extLst>
              <a:ext uri="{28A0092B-C50C-407E-A947-70E740481C1C}">
                <a14:useLocalDpi xmlns:a14="http://schemas.microsoft.com/office/drawing/2010/main" val="0"/>
              </a:ext>
            </a:extLst>
          </a:blip>
          <a:srcRect/>
          <a:stretch/>
        </p:blipFill>
        <p:spPr bwMode="auto">
          <a:xfrm>
            <a:off x="3481377" y="6316901"/>
            <a:ext cx="2357532" cy="454464"/>
          </a:xfrm>
          <a:prstGeom prst="rect">
            <a:avLst/>
          </a:prstGeom>
          <a:noFill/>
          <a:extLst>
            <a:ext uri="{909E8E84-426E-40DD-AFC4-6F175D3DCCD1}">
              <a14:hiddenFill xmlns:a14="http://schemas.microsoft.com/office/drawing/2010/main">
                <a:solidFill>
                  <a:srgbClr val="FFFFFF"/>
                </a:solidFill>
              </a14:hiddenFill>
            </a:ext>
          </a:extLst>
        </p:spPr>
      </p:pic>
      <p:sp>
        <p:nvSpPr>
          <p:cNvPr id="21" name="Content Placeholder 20">
            <a:extLst>
              <a:ext uri="{FF2B5EF4-FFF2-40B4-BE49-F238E27FC236}">
                <a16:creationId xmlns:a16="http://schemas.microsoft.com/office/drawing/2014/main" id="{C71597FA-8566-9AF9-690D-67DE107126BC}"/>
              </a:ext>
            </a:extLst>
          </p:cNvPr>
          <p:cNvSpPr>
            <a:spLocks noGrp="1"/>
          </p:cNvSpPr>
          <p:nvPr userDrawn="1">
            <p:ph sz="quarter" idx="11"/>
          </p:nvPr>
        </p:nvSpPr>
        <p:spPr>
          <a:xfrm>
            <a:off x="228600" y="1173164"/>
            <a:ext cx="7046843" cy="4184028"/>
          </a:xfrm>
        </p:spPr>
        <p:txBody>
          <a:bodyPr/>
          <a:lstStyle>
            <a:lvl1pPr>
              <a:lnSpc>
                <a:spcPct val="100000"/>
              </a:lnSpc>
              <a:defRPr/>
            </a:lvl1pPr>
            <a:lvl2pPr>
              <a:lnSpc>
                <a:spcPct val="100000"/>
              </a:lnSpc>
              <a:defRPr/>
            </a:lvl2pPr>
            <a:lvl3pPr>
              <a:lnSpc>
                <a:spcPct val="100000"/>
              </a:lnSpc>
              <a:defRPr/>
            </a:lvl3pPr>
            <a:lvl4pPr>
              <a:lnSpc>
                <a:spcPct val="100000"/>
              </a:lnSpc>
              <a:defRPr/>
            </a:lvl4pPr>
            <a:lvl5pPr>
              <a:lnSpc>
                <a:spcPct val="100000"/>
              </a:lnSpc>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3" name="Picture Placeholder 22">
            <a:extLst>
              <a:ext uri="{FF2B5EF4-FFF2-40B4-BE49-F238E27FC236}">
                <a16:creationId xmlns:a16="http://schemas.microsoft.com/office/drawing/2014/main" id="{55D447D5-7B3B-8FF1-8321-75D254327083}"/>
              </a:ext>
            </a:extLst>
          </p:cNvPr>
          <p:cNvSpPr>
            <a:spLocks noGrp="1"/>
          </p:cNvSpPr>
          <p:nvPr userDrawn="1">
            <p:ph type="pic" sz="quarter" idx="12" hasCustomPrompt="1"/>
          </p:nvPr>
        </p:nvSpPr>
        <p:spPr>
          <a:xfrm>
            <a:off x="7345018" y="1173162"/>
            <a:ext cx="4642196" cy="4999569"/>
          </a:xfrm>
        </p:spPr>
        <p:txBody>
          <a:bodyPr/>
          <a:lstStyle>
            <a:lvl1pPr marL="0" indent="0">
              <a:buNone/>
              <a:defRPr/>
            </a:lvl1pPr>
          </a:lstStyle>
          <a:p>
            <a:r>
              <a:rPr lang="en-US" dirty="0"/>
              <a:t>Figure</a:t>
            </a:r>
          </a:p>
        </p:txBody>
      </p:sp>
      <p:sp>
        <p:nvSpPr>
          <p:cNvPr id="25" name="Text Placeholder 24">
            <a:extLst>
              <a:ext uri="{FF2B5EF4-FFF2-40B4-BE49-F238E27FC236}">
                <a16:creationId xmlns:a16="http://schemas.microsoft.com/office/drawing/2014/main" id="{A6169E90-7E91-3B26-3F25-4158CE351257}"/>
              </a:ext>
            </a:extLst>
          </p:cNvPr>
          <p:cNvSpPr>
            <a:spLocks noGrp="1"/>
          </p:cNvSpPr>
          <p:nvPr userDrawn="1">
            <p:ph type="body" sz="quarter" idx="13" hasCustomPrompt="1"/>
          </p:nvPr>
        </p:nvSpPr>
        <p:spPr>
          <a:xfrm>
            <a:off x="39756" y="5517094"/>
            <a:ext cx="7235687" cy="655637"/>
          </a:xfrm>
          <a:solidFill>
            <a:schemeClr val="accent5">
              <a:lumMod val="20000"/>
              <a:lumOff val="80000"/>
            </a:schemeClr>
          </a:solidFill>
          <a:ln>
            <a:noFill/>
          </a:ln>
        </p:spPr>
        <p:txBody>
          <a:bodyPr anchor="ctr">
            <a:noAutofit/>
          </a:bodyPr>
          <a:lstStyle>
            <a:lvl1pPr marL="0" indent="0">
              <a:buNone/>
              <a:defRPr sz="1200"/>
            </a:lvl1pPr>
            <a:lvl2pPr>
              <a:defRPr sz="1200"/>
            </a:lvl2pPr>
            <a:lvl3pPr>
              <a:defRPr sz="1200"/>
            </a:lvl3pPr>
            <a:lvl4pPr>
              <a:defRPr sz="1200"/>
            </a:lvl4pPr>
            <a:lvl5pPr>
              <a:defRPr sz="1200"/>
            </a:lvl5pPr>
          </a:lstStyle>
          <a:p>
            <a:pPr lvl="0"/>
            <a:r>
              <a:rPr lang="en-US" dirty="0"/>
              <a:t>Citation</a:t>
            </a:r>
          </a:p>
        </p:txBody>
      </p:sp>
      <p:pic>
        <p:nvPicPr>
          <p:cNvPr id="26" name="Picture 25">
            <a:extLst>
              <a:ext uri="{FF2B5EF4-FFF2-40B4-BE49-F238E27FC236}">
                <a16:creationId xmlns:a16="http://schemas.microsoft.com/office/drawing/2014/main" id="{D866935B-5243-53C5-4A66-C8100B5DDA70}"/>
              </a:ext>
            </a:extLst>
          </p:cNvPr>
          <p:cNvPicPr>
            <a:picLocks noChangeAspect="1"/>
          </p:cNvPicPr>
          <p:nvPr userDrawn="1"/>
        </p:nvPicPr>
        <p:blipFill>
          <a:blip r:embed="rId4"/>
          <a:stretch>
            <a:fillRect/>
          </a:stretch>
        </p:blipFill>
        <p:spPr>
          <a:xfrm>
            <a:off x="10341826" y="6197597"/>
            <a:ext cx="1856766" cy="680814"/>
          </a:xfrm>
          <a:prstGeom prst="rect">
            <a:avLst/>
          </a:prstGeom>
        </p:spPr>
      </p:pic>
    </p:spTree>
    <p:extLst>
      <p:ext uri="{BB962C8B-B14F-4D97-AF65-F5344CB8AC3E}">
        <p14:creationId xmlns:p14="http://schemas.microsoft.com/office/powerpoint/2010/main" val="3559814845"/>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38D6C4F-31F1-BD78-32FE-7304AA80BF5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11A31DF-B457-FC01-4847-402DDABE36B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F70878B-27F9-975A-04C4-F2976FB7FF9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044E65F-3932-8741-91B4-E7F3FA2AE57B}" type="datetimeFigureOut">
              <a:rPr lang="en-US" smtClean="0"/>
              <a:t>12/16/24</a:t>
            </a:fld>
            <a:endParaRPr lang="en-US"/>
          </a:p>
        </p:txBody>
      </p:sp>
      <p:sp>
        <p:nvSpPr>
          <p:cNvPr id="5" name="Footer Placeholder 4">
            <a:extLst>
              <a:ext uri="{FF2B5EF4-FFF2-40B4-BE49-F238E27FC236}">
                <a16:creationId xmlns:a16="http://schemas.microsoft.com/office/drawing/2014/main" id="{730C4DBD-A917-9197-F0E0-A48D1B45225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773F1A4A-DAFB-80AC-757D-84513CCABA1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8192244-F714-3B47-A3E2-A1980DE0C5F1}" type="slidenum">
              <a:rPr lang="en-US" smtClean="0"/>
              <a:t>‹#›</a:t>
            </a:fld>
            <a:endParaRPr lang="en-US"/>
          </a:p>
        </p:txBody>
      </p:sp>
    </p:spTree>
    <p:extLst>
      <p:ext uri="{BB962C8B-B14F-4D97-AF65-F5344CB8AC3E}">
        <p14:creationId xmlns:p14="http://schemas.microsoft.com/office/powerpoint/2010/main" val="2019279334"/>
      </p:ext>
    </p:extLst>
  </p:cSld>
  <p:clrMap bg1="lt1" tx1="dk1" bg2="lt2" tx2="dk2" accent1="accent1" accent2="accent2" accent3="accent3" accent4="accent4" accent5="accent5" accent6="accent6" hlink="hlink" folHlink="folHlink"/>
  <p:sldLayoutIdLst>
    <p:sldLayoutId id="2147483649"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2D5A3DD7-DDAD-9099-FFE3-4A19B938F706}"/>
              </a:ext>
            </a:extLst>
          </p:cNvPr>
          <p:cNvGrpSpPr>
            <a:grpSpLocks noChangeAspect="1"/>
          </p:cNvGrpSpPr>
          <p:nvPr/>
        </p:nvGrpSpPr>
        <p:grpSpPr>
          <a:xfrm>
            <a:off x="8033658" y="970028"/>
            <a:ext cx="3602986" cy="3657600"/>
            <a:chOff x="8033658" y="970028"/>
            <a:chExt cx="4118585" cy="4181015"/>
          </a:xfrm>
        </p:grpSpPr>
        <p:pic>
          <p:nvPicPr>
            <p:cNvPr id="6" name="Picture 5">
              <a:extLst>
                <a:ext uri="{FF2B5EF4-FFF2-40B4-BE49-F238E27FC236}">
                  <a16:creationId xmlns:a16="http://schemas.microsoft.com/office/drawing/2014/main" id="{B2E8D2EC-AF83-AFB9-3A00-2EAA9699BD38}"/>
                </a:ext>
              </a:extLst>
            </p:cNvPr>
            <p:cNvPicPr>
              <a:picLocks noChangeAspect="1"/>
            </p:cNvPicPr>
            <p:nvPr/>
          </p:nvPicPr>
          <p:blipFill>
            <a:blip r:embed="rId3"/>
            <a:srcRect l="56366" t="6793"/>
            <a:stretch/>
          </p:blipFill>
          <p:spPr>
            <a:xfrm>
              <a:off x="8760822" y="1254034"/>
              <a:ext cx="3391421" cy="3897009"/>
            </a:xfrm>
            <a:prstGeom prst="rect">
              <a:avLst/>
            </a:prstGeom>
          </p:spPr>
        </p:pic>
        <p:pic>
          <p:nvPicPr>
            <p:cNvPr id="7" name="Picture 6">
              <a:extLst>
                <a:ext uri="{FF2B5EF4-FFF2-40B4-BE49-F238E27FC236}">
                  <a16:creationId xmlns:a16="http://schemas.microsoft.com/office/drawing/2014/main" id="{AE71B643-197D-7FC9-0E8A-DBB50F47B205}"/>
                </a:ext>
              </a:extLst>
            </p:cNvPr>
            <p:cNvPicPr>
              <a:picLocks noChangeAspect="1"/>
            </p:cNvPicPr>
            <p:nvPr/>
          </p:nvPicPr>
          <p:blipFill>
            <a:blip r:embed="rId3"/>
            <a:srcRect r="90084"/>
            <a:stretch/>
          </p:blipFill>
          <p:spPr>
            <a:xfrm>
              <a:off x="8033658" y="970028"/>
              <a:ext cx="770709" cy="4181015"/>
            </a:xfrm>
            <a:prstGeom prst="rect">
              <a:avLst/>
            </a:prstGeom>
          </p:spPr>
        </p:pic>
      </p:grpSp>
      <p:sp>
        <p:nvSpPr>
          <p:cNvPr id="2" name="Text Placeholder 1">
            <a:extLst>
              <a:ext uri="{FF2B5EF4-FFF2-40B4-BE49-F238E27FC236}">
                <a16:creationId xmlns:a16="http://schemas.microsoft.com/office/drawing/2014/main" id="{6DF59A55-77B6-F553-B636-0345EE8DF323}"/>
              </a:ext>
            </a:extLst>
          </p:cNvPr>
          <p:cNvSpPr>
            <a:spLocks noGrp="1"/>
          </p:cNvSpPr>
          <p:nvPr>
            <p:ph type="body" sz="quarter" idx="10"/>
          </p:nvPr>
        </p:nvSpPr>
        <p:spPr/>
        <p:txBody>
          <a:bodyPr>
            <a:normAutofit/>
          </a:bodyPr>
          <a:lstStyle/>
          <a:p>
            <a:pPr>
              <a:spcBef>
                <a:spcPts val="0"/>
              </a:spcBef>
            </a:pPr>
            <a:r>
              <a:rPr lang="en-US" dirty="0"/>
              <a:t>Implications of a Pervasive Climate Model Bias for Low‐Cloud Feedback</a:t>
            </a:r>
          </a:p>
        </p:txBody>
      </p:sp>
      <p:sp>
        <p:nvSpPr>
          <p:cNvPr id="8" name="Content Placeholder 7">
            <a:extLst>
              <a:ext uri="{FF2B5EF4-FFF2-40B4-BE49-F238E27FC236}">
                <a16:creationId xmlns:a16="http://schemas.microsoft.com/office/drawing/2014/main" id="{4BD4CC3C-6069-1668-7FFD-790859CF46AA}"/>
              </a:ext>
            </a:extLst>
          </p:cNvPr>
          <p:cNvSpPr>
            <a:spLocks noGrp="1"/>
          </p:cNvSpPr>
          <p:nvPr>
            <p:ph sz="quarter" idx="11"/>
          </p:nvPr>
        </p:nvSpPr>
        <p:spPr>
          <a:xfrm>
            <a:off x="174344" y="1052365"/>
            <a:ext cx="6191287" cy="4184028"/>
          </a:xfrm>
        </p:spPr>
        <p:txBody>
          <a:bodyPr>
            <a:noAutofit/>
          </a:bodyPr>
          <a:lstStyle/>
          <a:p>
            <a:pPr marL="0" indent="0">
              <a:spcBef>
                <a:spcPts val="0"/>
              </a:spcBef>
              <a:spcAft>
                <a:spcPts val="600"/>
              </a:spcAft>
              <a:buNone/>
            </a:pPr>
            <a:r>
              <a:rPr lang="en-US" sz="1600" b="1" dirty="0">
                <a:solidFill>
                  <a:srgbClr val="5D8BBC"/>
                </a:solidFill>
                <a:latin typeface="Arial" panose="020B0604020202020204" pitchFamily="34" charset="0"/>
                <a:cs typeface="Arial" panose="020B0604020202020204" pitchFamily="34" charset="0"/>
              </a:rPr>
              <a:t>Science Question</a:t>
            </a:r>
          </a:p>
          <a:p>
            <a:pPr marL="285750" indent="-285750" defTabSz="914400">
              <a:spcBef>
                <a:spcPts val="0"/>
              </a:spcBef>
              <a:buFont typeface="Arial" panose="020B0604020202020204" pitchFamily="34" charset="0"/>
              <a:buChar char="•"/>
            </a:pPr>
            <a:r>
              <a:rPr lang="en-US" sz="1400" dirty="0"/>
              <a:t>How strongly do clouds respond to warming, and what is the resulting radiative feedback?</a:t>
            </a:r>
          </a:p>
          <a:p>
            <a:pPr marL="285750" indent="-285750" defTabSz="914400">
              <a:spcBef>
                <a:spcPts val="0"/>
              </a:spcBef>
              <a:buFont typeface="Arial" panose="020B0604020202020204" pitchFamily="34" charset="0"/>
              <a:buChar char="•"/>
            </a:pPr>
            <a:r>
              <a:rPr lang="en-US" sz="1400" dirty="0"/>
              <a:t>Do models over- or under-estimate this cloud feedback relative to what we infer from observations? If so, why?</a:t>
            </a:r>
          </a:p>
          <a:p>
            <a:pPr marL="742950" lvl="1" indent="-285750">
              <a:spcBef>
                <a:spcPts val="0"/>
              </a:spcBef>
            </a:pPr>
            <a:endParaRPr lang="en-US" sz="1000" b="0" dirty="0">
              <a:solidFill>
                <a:schemeClr val="tx1"/>
              </a:solidFill>
            </a:endParaRPr>
          </a:p>
          <a:p>
            <a:pPr marL="742950" lvl="1" indent="-285750">
              <a:spcBef>
                <a:spcPts val="0"/>
              </a:spcBef>
            </a:pPr>
            <a:endParaRPr lang="en-US" sz="200" b="0" dirty="0">
              <a:solidFill>
                <a:schemeClr val="tx1"/>
              </a:solidFill>
            </a:endParaRPr>
          </a:p>
          <a:p>
            <a:pPr marL="0" indent="0">
              <a:spcBef>
                <a:spcPts val="0"/>
              </a:spcBef>
              <a:spcAft>
                <a:spcPts val="600"/>
              </a:spcAft>
              <a:buNone/>
            </a:pPr>
            <a:r>
              <a:rPr lang="en-US" sz="1600" b="1" dirty="0">
                <a:solidFill>
                  <a:srgbClr val="5D8BBC"/>
                </a:solidFill>
                <a:latin typeface="Arial" panose="020B0604020202020204" pitchFamily="34" charset="0"/>
                <a:cs typeface="Arial" panose="020B0604020202020204" pitchFamily="34" charset="0"/>
              </a:rPr>
              <a:t>Key Accomplishments</a:t>
            </a:r>
          </a:p>
          <a:p>
            <a:pPr marL="285750" indent="-285750">
              <a:spcBef>
                <a:spcPts val="0"/>
              </a:spcBef>
            </a:pPr>
            <a:r>
              <a:rPr lang="en-US" sz="1400" b="0" dirty="0">
                <a:solidFill>
                  <a:schemeClr val="tx1"/>
                </a:solidFill>
                <a:latin typeface="+mn-lt"/>
              </a:rPr>
              <a:t>The team found a moderately strong amplifying feedback based on analysis of satellite cloud observations.</a:t>
            </a:r>
          </a:p>
          <a:p>
            <a:pPr marL="285750" indent="-285750">
              <a:spcBef>
                <a:spcPts val="0"/>
              </a:spcBef>
            </a:pPr>
            <a:r>
              <a:rPr lang="en-US" sz="1400" dirty="0"/>
              <a:t>This feedback is </a:t>
            </a:r>
            <a:r>
              <a:rPr lang="en-US" sz="1400" b="0" dirty="0">
                <a:solidFill>
                  <a:schemeClr val="tx1"/>
                </a:solidFill>
                <a:latin typeface="+mn-lt"/>
              </a:rPr>
              <a:t>underestimated by all but the most sensitive climate models, mostly due to a widespread underestimate of present-day low-cloud coverage.</a:t>
            </a:r>
            <a:endParaRPr lang="en-US" sz="1000" b="0" dirty="0">
              <a:solidFill>
                <a:schemeClr val="tx1"/>
              </a:solidFill>
              <a:latin typeface="+mn-lt"/>
            </a:endParaRPr>
          </a:p>
          <a:p>
            <a:pPr marL="457200" lvl="1" indent="0">
              <a:spcBef>
                <a:spcPts val="0"/>
              </a:spcBef>
              <a:buNone/>
            </a:pPr>
            <a:br>
              <a:rPr lang="en-US" sz="1000" b="0" dirty="0">
                <a:solidFill>
                  <a:schemeClr val="tx1"/>
                </a:solidFill>
                <a:latin typeface="+mn-lt"/>
              </a:rPr>
            </a:br>
            <a:endParaRPr lang="en-US" sz="200" b="0" dirty="0">
              <a:solidFill>
                <a:schemeClr val="tx1"/>
              </a:solidFill>
              <a:latin typeface="+mn-lt"/>
            </a:endParaRPr>
          </a:p>
          <a:p>
            <a:pPr marL="0" indent="0" defTabSz="914400">
              <a:spcBef>
                <a:spcPts val="0"/>
              </a:spcBef>
              <a:spcAft>
                <a:spcPts val="600"/>
              </a:spcAft>
              <a:buNone/>
            </a:pPr>
            <a:r>
              <a:rPr lang="en-US" sz="1600" b="1" dirty="0">
                <a:solidFill>
                  <a:srgbClr val="5D8BBC"/>
                </a:solidFill>
                <a:latin typeface="Arial" panose="020B0604020202020204" pitchFamily="34" charset="0"/>
                <a:cs typeface="Arial" panose="020B0604020202020204" pitchFamily="34" charset="0"/>
              </a:rPr>
              <a:t>Impact</a:t>
            </a:r>
          </a:p>
          <a:p>
            <a:pPr marL="285750" indent="-285750">
              <a:spcBef>
                <a:spcPts val="0"/>
              </a:spcBef>
            </a:pPr>
            <a:r>
              <a:rPr lang="en-US" sz="1400" b="0" dirty="0">
                <a:solidFill>
                  <a:schemeClr val="tx1"/>
                </a:solidFill>
                <a:latin typeface="+mn-lt"/>
              </a:rPr>
              <a:t>Pervasive bias of “too-few” low-clouds leads to a muted low-cloud feedback in most models. </a:t>
            </a:r>
          </a:p>
          <a:p>
            <a:pPr marL="285750" indent="-285750">
              <a:spcBef>
                <a:spcPts val="0"/>
              </a:spcBef>
            </a:pPr>
            <a:r>
              <a:rPr lang="en-US" sz="1400" b="0" dirty="0">
                <a:solidFill>
                  <a:schemeClr val="tx1"/>
                </a:solidFill>
                <a:latin typeface="+mn-lt"/>
              </a:rPr>
              <a:t>To provide more accurate future climate projections, it is imperative to reduce model biases in both present-day cloud properties and their sensitivities to environmental factors. </a:t>
            </a:r>
          </a:p>
        </p:txBody>
      </p:sp>
      <p:sp>
        <p:nvSpPr>
          <p:cNvPr id="4" name="Text Placeholder 3">
            <a:extLst>
              <a:ext uri="{FF2B5EF4-FFF2-40B4-BE49-F238E27FC236}">
                <a16:creationId xmlns:a16="http://schemas.microsoft.com/office/drawing/2014/main" id="{4A13955A-96F7-AEA0-D308-041FEEBA1610}"/>
              </a:ext>
            </a:extLst>
          </p:cNvPr>
          <p:cNvSpPr>
            <a:spLocks noGrp="1"/>
          </p:cNvSpPr>
          <p:nvPr>
            <p:ph type="body" sz="quarter" idx="13"/>
          </p:nvPr>
        </p:nvSpPr>
        <p:spPr>
          <a:xfrm>
            <a:off x="39756" y="5517094"/>
            <a:ext cx="6467757" cy="655637"/>
          </a:xfrm>
        </p:spPr>
        <p:txBody>
          <a:bodyPr/>
          <a:lstStyle/>
          <a:p>
            <a:pPr algn="ctr"/>
            <a:r>
              <a:rPr lang="en-US" dirty="0" err="1">
                <a:effectLst/>
                <a:ea typeface="Times New Roman" panose="02020603050405020304" pitchFamily="18" charset="0"/>
              </a:rPr>
              <a:t>Ceppi</a:t>
            </a:r>
            <a:r>
              <a:rPr lang="en-US" dirty="0">
                <a:effectLst/>
                <a:ea typeface="Times New Roman" panose="02020603050405020304" pitchFamily="18" charset="0"/>
              </a:rPr>
              <a:t>, P., Myers, T. A., </a:t>
            </a:r>
            <a:r>
              <a:rPr lang="en-US" dirty="0" err="1">
                <a:effectLst/>
                <a:ea typeface="Times New Roman" panose="02020603050405020304" pitchFamily="18" charset="0"/>
              </a:rPr>
              <a:t>Nowack</a:t>
            </a:r>
            <a:r>
              <a:rPr lang="en-US" dirty="0">
                <a:effectLst/>
                <a:ea typeface="Times New Roman" panose="02020603050405020304" pitchFamily="18" charset="0"/>
              </a:rPr>
              <a:t>, P., Wall, C. J., &amp; Zelinka, M. D. (2024). Implications of a pervasive climate model bias for low-cloud feedback, </a:t>
            </a:r>
            <a:r>
              <a:rPr lang="en-US" i="1" dirty="0" err="1">
                <a:effectLst/>
                <a:ea typeface="Times New Roman" panose="02020603050405020304" pitchFamily="18" charset="0"/>
              </a:rPr>
              <a:t>Geophys</a:t>
            </a:r>
            <a:r>
              <a:rPr lang="en-US" i="1" dirty="0">
                <a:effectLst/>
                <a:ea typeface="Times New Roman" panose="02020603050405020304" pitchFamily="18" charset="0"/>
              </a:rPr>
              <a:t>. Res. Lett.</a:t>
            </a:r>
            <a:r>
              <a:rPr lang="en-US" dirty="0">
                <a:effectLst/>
                <a:ea typeface="Times New Roman" panose="02020603050405020304" pitchFamily="18" charset="0"/>
              </a:rPr>
              <a:t>, 51, doi:10.1029/2024GL110525.</a:t>
            </a:r>
            <a:endParaRPr lang="en-US" sz="1000" dirty="0"/>
          </a:p>
        </p:txBody>
      </p:sp>
      <p:sp>
        <p:nvSpPr>
          <p:cNvPr id="10" name="TextBox 9">
            <a:extLst>
              <a:ext uri="{FF2B5EF4-FFF2-40B4-BE49-F238E27FC236}">
                <a16:creationId xmlns:a16="http://schemas.microsoft.com/office/drawing/2014/main" id="{26DB5F48-2712-9BFB-6F02-978CB5C7503B}"/>
              </a:ext>
            </a:extLst>
          </p:cNvPr>
          <p:cNvSpPr txBox="1"/>
          <p:nvPr/>
        </p:nvSpPr>
        <p:spPr>
          <a:xfrm>
            <a:off x="7351414" y="4273362"/>
            <a:ext cx="4840586" cy="1615827"/>
          </a:xfrm>
          <a:prstGeom prst="rect">
            <a:avLst/>
          </a:prstGeom>
          <a:noFill/>
        </p:spPr>
        <p:txBody>
          <a:bodyPr wrap="square" rtlCol="0">
            <a:spAutoFit/>
          </a:bodyPr>
          <a:lstStyle/>
          <a:p>
            <a:pPr algn="ctr"/>
            <a:r>
              <a:rPr lang="en-US" sz="1100" i="1" dirty="0">
                <a:effectLst/>
                <a:latin typeface="Helvetica" pitchFamily="2" charset="0"/>
              </a:rPr>
              <a:t>Observational low‐cloud feedback constraints (blue bars) for all low clouds (left), and marine low clouds only (right), compared to the range from 16 CMIP models (circles) and the WCRP constraint on marine low‐cloud feedback from Sherwood et al. (</a:t>
            </a:r>
            <a:r>
              <a:rPr lang="en-US" sz="1100" i="1" dirty="0">
                <a:solidFill>
                  <a:srgbClr val="0000FF"/>
                </a:solidFill>
                <a:effectLst/>
                <a:latin typeface="Helvetica" pitchFamily="2" charset="0"/>
              </a:rPr>
              <a:t>2020</a:t>
            </a:r>
            <a:r>
              <a:rPr lang="en-US" sz="1100" i="1" dirty="0">
                <a:effectLst/>
                <a:latin typeface="Helvetica" pitchFamily="2" charset="0"/>
              </a:rPr>
              <a:t>) (green bar). Red circles denote high‐sensitivity CMIP6 models. For the observational and WCRP constraints, thin and thick bars denote 90% and 66% confidence intervals, respectively, while horizontal bars denote medians. For CMIP models, horizontal bars denote multi‐model means across all models (black) or across high‐sensitivity models only (red).</a:t>
            </a:r>
            <a:endParaRPr lang="en-US" sz="1100" dirty="0">
              <a:effectLst/>
              <a:latin typeface="Helvetica" pitchFamily="2" charset="0"/>
            </a:endParaRPr>
          </a:p>
        </p:txBody>
      </p:sp>
    </p:spTree>
    <p:extLst>
      <p:ext uri="{BB962C8B-B14F-4D97-AF65-F5344CB8AC3E}">
        <p14:creationId xmlns:p14="http://schemas.microsoft.com/office/powerpoint/2010/main" val="270798147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6496</TotalTime>
  <Words>610</Words>
  <Application>Microsoft Macintosh PowerPoint</Application>
  <PresentationFormat>Widescreen</PresentationFormat>
  <Paragraphs>25</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Helvetica</vt:lpstr>
      <vt:lpstr>Times New Roman</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Ullrich, Paul Aaron</dc:creator>
  <cp:lastModifiedBy>Zelinka, Mark</cp:lastModifiedBy>
  <cp:revision>28</cp:revision>
  <dcterms:created xsi:type="dcterms:W3CDTF">2023-03-22T21:09:49Z</dcterms:created>
  <dcterms:modified xsi:type="dcterms:W3CDTF">2024-12-17T00:31:48Z</dcterms:modified>
</cp:coreProperties>
</file>