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12192000" cy="6858000"/>
  <p:notesSz cx="6858000" cy="9144000"/>
  <p:embeddedFontLst>
    <p:embeddedFont>
      <p:font typeface="Century Gothic" panose="020B050202020202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jmjRGaP5Nl3QcKKxu2homHFYE1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p:cViewPr varScale="1">
        <p:scale>
          <a:sx n="81" d="100"/>
          <a:sy n="81" d="100"/>
        </p:scale>
        <p:origin x="72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presProps" Target="presProps.xml"/><Relationship Id="rId5" Type="http://schemas.openxmlformats.org/officeDocument/2006/relationships/font" Target="fonts/font2.fntdata"/><Relationship Id="rId10" Type="http://customschemas.google.com/relationships/presentationmetadata" Target="metadata"/><Relationship Id="rId4" Type="http://schemas.openxmlformats.org/officeDocument/2006/relationships/font" Target="fonts/font1.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
        <p:cNvGrpSpPr/>
        <p:nvPr/>
      </p:nvGrpSpPr>
      <p:grpSpPr>
        <a:xfrm>
          <a:off x="0" y="0"/>
          <a:ext cx="0" cy="0"/>
          <a:chOff x="0" y="0"/>
          <a:chExt cx="0" cy="0"/>
        </a:xfrm>
      </p:grpSpPr>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3" name="Google Shape;23;p3"/>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3"/>
        <p:cNvGrpSpPr/>
        <p:nvPr/>
      </p:nvGrpSpPr>
      <p:grpSpPr>
        <a:xfrm>
          <a:off x="0" y="0"/>
          <a:ext cx="0" cy="0"/>
          <a:chOff x="0" y="0"/>
          <a:chExt cx="0" cy="0"/>
        </a:xfrm>
      </p:grpSpPr>
      <p:sp>
        <p:nvSpPr>
          <p:cNvPr id="84" name="Google Shape;8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12"/>
          <p:cNvSpPr txBox="1">
            <a:spLocks noGrp="1"/>
          </p:cNvSpPr>
          <p:nvPr>
            <p:ph type="body" idx="1"/>
          </p:nvPr>
        </p:nvSpPr>
        <p:spPr>
          <a:xfrm rot="5400000">
            <a:off x="4077354" y="-1413529"/>
            <a:ext cx="4037293"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6" name="Google Shape;8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89" name="Google Shape;89;p12"/>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0"/>
        <p:cNvGrpSpPr/>
        <p:nvPr/>
      </p:nvGrpSpPr>
      <p:grpSpPr>
        <a:xfrm>
          <a:off x="0" y="0"/>
          <a:ext cx="0" cy="0"/>
          <a:chOff x="0" y="0"/>
          <a:chExt cx="0" cy="0"/>
        </a:xfrm>
      </p:grpSpPr>
      <p:sp>
        <p:nvSpPr>
          <p:cNvPr id="91" name="Google Shape;91;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3" name="Google Shape;9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13"/>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4"/>
        <p:cNvGrpSpPr/>
        <p:nvPr/>
      </p:nvGrpSpPr>
      <p:grpSpPr>
        <a:xfrm>
          <a:off x="0" y="0"/>
          <a:ext cx="0" cy="0"/>
          <a:chOff x="0" y="0"/>
          <a:chExt cx="0" cy="0"/>
        </a:xfrm>
      </p:grpSpPr>
      <p:sp>
        <p:nvSpPr>
          <p:cNvPr id="25" name="Google Shape;25;p4"/>
          <p:cNvSpPr/>
          <p:nvPr/>
        </p:nvSpPr>
        <p:spPr>
          <a:xfrm>
            <a:off x="0" y="393699"/>
            <a:ext cx="12192000" cy="2387599"/>
          </a:xfrm>
          <a:prstGeom prst="rect">
            <a:avLst/>
          </a:prstGeom>
          <a:gradFill>
            <a:gsLst>
              <a:gs pos="0">
                <a:srgbClr val="F5F7FC"/>
              </a:gs>
              <a:gs pos="74000">
                <a:srgbClr val="A9BEE4"/>
              </a:gs>
              <a:gs pos="83000">
                <a:srgbClr val="A9BEE4"/>
              </a:gs>
              <a:gs pos="100000">
                <a:srgbClr val="C5D3ED"/>
              </a:gs>
            </a:gsLst>
            <a:lin ang="0" scaled="0"/>
          </a:gradFill>
          <a:ln>
            <a:noFill/>
          </a:ln>
        </p:spPr>
      </p:sp>
      <p:sp>
        <p:nvSpPr>
          <p:cNvPr id="26" name="Google Shape;26;p4"/>
          <p:cNvSpPr txBox="1">
            <a:spLocks noGrp="1"/>
          </p:cNvSpPr>
          <p:nvPr>
            <p:ph type="ctrTitle"/>
          </p:nvPr>
        </p:nvSpPr>
        <p:spPr>
          <a:xfrm>
            <a:off x="187419" y="393699"/>
            <a:ext cx="8630178" cy="238759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6000"/>
              <a:buFont typeface="Century Gothic"/>
              <a:buNone/>
              <a:defRPr sz="6000" b="1">
                <a:solidFill>
                  <a:schemeClr val="lt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subTitle" idx="1"/>
          </p:nvPr>
        </p:nvSpPr>
        <p:spPr>
          <a:xfrm>
            <a:off x="187419" y="3026833"/>
            <a:ext cx="8630178"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6A6A6A"/>
              </a:buClr>
              <a:buSzPts val="2400"/>
              <a:buNone/>
              <a:defRPr sz="2400">
                <a:solidFill>
                  <a:srgbClr val="6A6A6A"/>
                </a:solidFill>
                <a:latin typeface="Century Gothic"/>
                <a:ea typeface="Century Gothic"/>
                <a:cs typeface="Century Gothic"/>
                <a:sym typeface="Century Gothic"/>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4"/>
          <p:cNvPicPr preferRelativeResize="0"/>
          <p:nvPr/>
        </p:nvPicPr>
        <p:blipFill rotWithShape="1">
          <a:blip r:embed="rId2">
            <a:alphaModFix/>
          </a:blip>
          <a:srcRect/>
          <a:stretch/>
        </p:blipFill>
        <p:spPr>
          <a:xfrm>
            <a:off x="7053994" y="4570300"/>
            <a:ext cx="5138006" cy="192675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35" name="Google Shape;35;p5"/>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entury Gothic"/>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9" name="Google Shape;39;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42" name="Google Shape;42;p6"/>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50" name="Google Shape;50;p7"/>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 name="Google Shape;54;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6" name="Google Shape;56;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60" name="Google Shape;60;p8"/>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66" name="Google Shape;66;p9"/>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0" name="Google Shape;70;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74" name="Google Shape;74;p10"/>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5"/>
        <p:cNvGrpSpPr/>
        <p:nvPr/>
      </p:nvGrpSpPr>
      <p:grpSpPr>
        <a:xfrm>
          <a:off x="0" y="0"/>
          <a:ext cx="0" cy="0"/>
          <a:chOff x="0" y="0"/>
          <a:chExt cx="0" cy="0"/>
        </a:xfrm>
      </p:grpSpPr>
      <p:sp>
        <p:nvSpPr>
          <p:cNvPr id="76" name="Google Shape;7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11"/>
          <p:cNvSpPr>
            <a:spLocks noGrp="1"/>
          </p:cNvSpPr>
          <p:nvPr>
            <p:ph type="pic" idx="2"/>
          </p:nvPr>
        </p:nvSpPr>
        <p:spPr>
          <a:xfrm>
            <a:off x="5183188" y="987425"/>
            <a:ext cx="6172200" cy="4873625"/>
          </a:xfrm>
          <a:prstGeom prst="rect">
            <a:avLst/>
          </a:prstGeom>
          <a:noFill/>
          <a:ln>
            <a:noFill/>
          </a:ln>
        </p:spPr>
      </p:sp>
      <p:sp>
        <p:nvSpPr>
          <p:cNvPr id="78" name="Google Shape;7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9" name="Google Shape;7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82" name="Google Shape;82;p11"/>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entury Gothic"/>
              <a:buNone/>
              <a:defRPr sz="4400" b="0" i="0" u="none" strike="noStrike" cap="non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9pPr>
          </a:lstStyle>
          <a:p>
            <a:endParaRPr/>
          </a:p>
        </p:txBody>
      </p:sp>
      <p:grpSp>
        <p:nvGrpSpPr>
          <p:cNvPr id="8" name="Google Shape;8;p2"/>
          <p:cNvGrpSpPr/>
          <p:nvPr/>
        </p:nvGrpSpPr>
        <p:grpSpPr>
          <a:xfrm>
            <a:off x="3982" y="5957980"/>
            <a:ext cx="12188018" cy="900020"/>
            <a:chOff x="-546280" y="7333362"/>
            <a:chExt cx="13024207" cy="1059271"/>
          </a:xfrm>
        </p:grpSpPr>
        <p:pic>
          <p:nvPicPr>
            <p:cNvPr id="9" name="Google Shape;9;p2"/>
            <p:cNvPicPr preferRelativeResize="0"/>
            <p:nvPr/>
          </p:nvPicPr>
          <p:blipFill rotWithShape="1">
            <a:blip r:embed="rId13">
              <a:alphaModFix/>
            </a:blip>
            <a:srcRect/>
            <a:stretch/>
          </p:blipFill>
          <p:spPr>
            <a:xfrm>
              <a:off x="-546280" y="7451706"/>
              <a:ext cx="13024207" cy="380939"/>
            </a:xfrm>
            <a:prstGeom prst="rect">
              <a:avLst/>
            </a:prstGeom>
            <a:noFill/>
            <a:ln>
              <a:noFill/>
            </a:ln>
          </p:spPr>
        </p:pic>
        <p:pic>
          <p:nvPicPr>
            <p:cNvPr id="10" name="Google Shape;10;p2"/>
            <p:cNvPicPr preferRelativeResize="0"/>
            <p:nvPr/>
          </p:nvPicPr>
          <p:blipFill rotWithShape="1">
            <a:blip r:embed="rId14">
              <a:alphaModFix/>
            </a:blip>
            <a:srcRect b="45499"/>
            <a:stretch/>
          </p:blipFill>
          <p:spPr>
            <a:xfrm>
              <a:off x="-546280" y="7361504"/>
              <a:ext cx="13014050" cy="500805"/>
            </a:xfrm>
            <a:prstGeom prst="rect">
              <a:avLst/>
            </a:prstGeom>
            <a:noFill/>
            <a:ln>
              <a:noFill/>
            </a:ln>
          </p:spPr>
        </p:pic>
        <p:pic>
          <p:nvPicPr>
            <p:cNvPr id="11" name="Google Shape;11;p2"/>
            <p:cNvPicPr preferRelativeResize="0"/>
            <p:nvPr/>
          </p:nvPicPr>
          <p:blipFill rotWithShape="1">
            <a:blip r:embed="rId15">
              <a:alphaModFix/>
            </a:blip>
            <a:srcRect t="1" b="-1144"/>
            <a:stretch/>
          </p:blipFill>
          <p:spPr>
            <a:xfrm>
              <a:off x="-546279" y="7333362"/>
              <a:ext cx="13004799" cy="920812"/>
            </a:xfrm>
            <a:prstGeom prst="rect">
              <a:avLst/>
            </a:prstGeom>
            <a:noFill/>
            <a:ln>
              <a:noFill/>
            </a:ln>
          </p:spPr>
        </p:pic>
        <p:sp>
          <p:nvSpPr>
            <p:cNvPr id="12" name="Google Shape;12;p2"/>
            <p:cNvSpPr/>
            <p:nvPr/>
          </p:nvSpPr>
          <p:spPr>
            <a:xfrm>
              <a:off x="-546279" y="7845233"/>
              <a:ext cx="13004799" cy="547400"/>
            </a:xfrm>
            <a:prstGeom prst="rect">
              <a:avLst/>
            </a:prstGeom>
            <a:solidFill>
              <a:schemeClr val="dk1"/>
            </a:solidFill>
            <a:ln>
              <a:noFill/>
            </a:ln>
            <a:effectLst>
              <a:outerShdw blurRad="38100" dist="25400" dir="5400000" rotWithShape="0">
                <a:srgbClr val="000000">
                  <a:alpha val="34901"/>
                </a:srgbClr>
              </a:outerShdw>
            </a:effectLst>
          </p:spPr>
          <p:txBody>
            <a:bodyPr spcFirstLastPara="1" wrap="square" lIns="57350" tIns="57350" rIns="57350" bIns="57350" anchor="ctr" anchorCtr="0">
              <a:noAutofit/>
            </a:bodyPr>
            <a:lstStyle/>
            <a:p>
              <a:pPr marL="0" marR="0" lvl="0" indent="0" algn="l" rtl="0">
                <a:lnSpc>
                  <a:spcPct val="100000"/>
                </a:lnSpc>
                <a:spcBef>
                  <a:spcPts val="0"/>
                </a:spcBef>
                <a:spcAft>
                  <a:spcPts val="0"/>
                </a:spcAft>
                <a:buClr>
                  <a:schemeClr val="dk1"/>
                </a:buClr>
                <a:buSzPts val="2400"/>
                <a:buFont typeface="Century Gothic"/>
                <a:buNone/>
              </a:pPr>
              <a:endParaRPr sz="2400" b="0" i="0" u="none" strike="noStrike" cap="none">
                <a:solidFill>
                  <a:srgbClr val="000000"/>
                </a:solidFill>
                <a:latin typeface="Century Gothic"/>
                <a:ea typeface="Century Gothic"/>
                <a:cs typeface="Century Gothic"/>
                <a:sym typeface="Century Gothic"/>
              </a:endParaRPr>
            </a:p>
          </p:txBody>
        </p:sp>
        <p:pic>
          <p:nvPicPr>
            <p:cNvPr id="13" name="Google Shape;13;p2"/>
            <p:cNvPicPr preferRelativeResize="0"/>
            <p:nvPr/>
          </p:nvPicPr>
          <p:blipFill rotWithShape="1">
            <a:blip r:embed="rId16">
              <a:alphaModFix/>
            </a:blip>
            <a:srcRect/>
            <a:stretch/>
          </p:blipFill>
          <p:spPr>
            <a:xfrm>
              <a:off x="1231615" y="7863226"/>
              <a:ext cx="2266946" cy="427256"/>
            </a:xfrm>
            <a:prstGeom prst="rect">
              <a:avLst/>
            </a:prstGeom>
            <a:noFill/>
            <a:ln>
              <a:noFill/>
            </a:ln>
          </p:spPr>
        </p:pic>
        <p:pic>
          <p:nvPicPr>
            <p:cNvPr id="14" name="Google Shape;14;p2"/>
            <p:cNvPicPr preferRelativeResize="0"/>
            <p:nvPr/>
          </p:nvPicPr>
          <p:blipFill rotWithShape="1">
            <a:blip r:embed="rId17">
              <a:alphaModFix/>
            </a:blip>
            <a:srcRect l="42591" t="15878" b="10431"/>
            <a:stretch/>
          </p:blipFill>
          <p:spPr>
            <a:xfrm>
              <a:off x="-468544" y="7779383"/>
              <a:ext cx="1642680" cy="497713"/>
            </a:xfrm>
            <a:prstGeom prst="rect">
              <a:avLst/>
            </a:prstGeom>
            <a:noFill/>
            <a:ln>
              <a:noFill/>
            </a:ln>
          </p:spPr>
        </p:pic>
        <p:pic>
          <p:nvPicPr>
            <p:cNvPr id="15" name="Google Shape;15;p2"/>
            <p:cNvPicPr preferRelativeResize="0"/>
            <p:nvPr/>
          </p:nvPicPr>
          <p:blipFill rotWithShape="1">
            <a:blip r:embed="rId18">
              <a:alphaModFix/>
            </a:blip>
            <a:srcRect/>
            <a:stretch/>
          </p:blipFill>
          <p:spPr>
            <a:xfrm>
              <a:off x="3848154" y="7805871"/>
              <a:ext cx="501772" cy="502704"/>
            </a:xfrm>
            <a:prstGeom prst="rect">
              <a:avLst/>
            </a:prstGeom>
            <a:noFill/>
            <a:ln>
              <a:noFill/>
            </a:ln>
          </p:spPr>
        </p:pic>
      </p:grpSp>
      <p:sp>
        <p:nvSpPr>
          <p:cNvPr id="16" name="Google Shape;16;p2"/>
          <p:cNvSpPr txBox="1">
            <a:spLocks noGrp="1"/>
          </p:cNvSpPr>
          <p:nvPr>
            <p:ph type="dt" idx="10"/>
          </p:nvPr>
        </p:nvSpPr>
        <p:spPr>
          <a:xfrm>
            <a:off x="4912988" y="6371208"/>
            <a:ext cx="888036"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7" name="Google Shape;17;p2"/>
          <p:cNvSpPr txBox="1">
            <a:spLocks noGrp="1"/>
          </p:cNvSpPr>
          <p:nvPr>
            <p:ph type="ftr" idx="11"/>
          </p:nvPr>
        </p:nvSpPr>
        <p:spPr>
          <a:xfrm>
            <a:off x="5908601" y="6371208"/>
            <a:ext cx="3635188"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8" name="Google Shape;18;p2"/>
          <p:cNvSpPr txBox="1">
            <a:spLocks noGrp="1"/>
          </p:cNvSpPr>
          <p:nvPr>
            <p:ph type="sldNum" idx="12"/>
          </p:nvPr>
        </p:nvSpPr>
        <p:spPr>
          <a:xfrm>
            <a:off x="9651366" y="6357133"/>
            <a:ext cx="874011"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entury Gothic"/>
                <a:ea typeface="Century Gothic"/>
                <a:cs typeface="Century Gothic"/>
                <a:sym typeface="Century Gothic"/>
              </a:defRPr>
            </a:lvl1pPr>
            <a:lvl2pPr marL="0" marR="0" lvl="1" indent="0" algn="r" rtl="0">
              <a:spcBef>
                <a:spcPts val="0"/>
              </a:spcBef>
              <a:buNone/>
              <a:defRPr sz="1200" b="0" i="0" u="none" strike="noStrike" cap="none">
                <a:solidFill>
                  <a:srgbClr val="888888"/>
                </a:solidFill>
                <a:latin typeface="Century Gothic"/>
                <a:ea typeface="Century Gothic"/>
                <a:cs typeface="Century Gothic"/>
                <a:sym typeface="Century Gothic"/>
              </a:defRPr>
            </a:lvl2pPr>
            <a:lvl3pPr marL="0" marR="0" lvl="2" indent="0" algn="r" rtl="0">
              <a:spcBef>
                <a:spcPts val="0"/>
              </a:spcBef>
              <a:buNone/>
              <a:defRPr sz="1200" b="0" i="0" u="none" strike="noStrike" cap="none">
                <a:solidFill>
                  <a:srgbClr val="888888"/>
                </a:solidFill>
                <a:latin typeface="Century Gothic"/>
                <a:ea typeface="Century Gothic"/>
                <a:cs typeface="Century Gothic"/>
                <a:sym typeface="Century Gothic"/>
              </a:defRPr>
            </a:lvl3pPr>
            <a:lvl4pPr marL="0" marR="0" lvl="3" indent="0" algn="r" rtl="0">
              <a:spcBef>
                <a:spcPts val="0"/>
              </a:spcBef>
              <a:buNone/>
              <a:defRPr sz="1200" b="0" i="0" u="none" strike="noStrike" cap="none">
                <a:solidFill>
                  <a:srgbClr val="888888"/>
                </a:solidFill>
                <a:latin typeface="Century Gothic"/>
                <a:ea typeface="Century Gothic"/>
                <a:cs typeface="Century Gothic"/>
                <a:sym typeface="Century Gothic"/>
              </a:defRPr>
            </a:lvl4pPr>
            <a:lvl5pPr marL="0" marR="0" lvl="4" indent="0" algn="r" rtl="0">
              <a:spcBef>
                <a:spcPts val="0"/>
              </a:spcBef>
              <a:buNone/>
              <a:defRPr sz="1200" b="0" i="0" u="none" strike="noStrike" cap="none">
                <a:solidFill>
                  <a:srgbClr val="888888"/>
                </a:solidFill>
                <a:latin typeface="Century Gothic"/>
                <a:ea typeface="Century Gothic"/>
                <a:cs typeface="Century Gothic"/>
                <a:sym typeface="Century Gothic"/>
              </a:defRPr>
            </a:lvl5pPr>
            <a:lvl6pPr marL="0" marR="0" lvl="5" indent="0" algn="r" rtl="0">
              <a:spcBef>
                <a:spcPts val="0"/>
              </a:spcBef>
              <a:buNone/>
              <a:defRPr sz="1200" b="0" i="0" u="none" strike="noStrike" cap="none">
                <a:solidFill>
                  <a:srgbClr val="888888"/>
                </a:solidFill>
                <a:latin typeface="Century Gothic"/>
                <a:ea typeface="Century Gothic"/>
                <a:cs typeface="Century Gothic"/>
                <a:sym typeface="Century Gothic"/>
              </a:defRPr>
            </a:lvl6pPr>
            <a:lvl7pPr marL="0" marR="0" lvl="6" indent="0" algn="r" rtl="0">
              <a:spcBef>
                <a:spcPts val="0"/>
              </a:spcBef>
              <a:buNone/>
              <a:defRPr sz="1200" b="0" i="0" u="none" strike="noStrike" cap="none">
                <a:solidFill>
                  <a:srgbClr val="888888"/>
                </a:solidFill>
                <a:latin typeface="Century Gothic"/>
                <a:ea typeface="Century Gothic"/>
                <a:cs typeface="Century Gothic"/>
                <a:sym typeface="Century Gothic"/>
              </a:defRPr>
            </a:lvl7pPr>
            <a:lvl8pPr marL="0" marR="0" lvl="7" indent="0" algn="r" rtl="0">
              <a:spcBef>
                <a:spcPts val="0"/>
              </a:spcBef>
              <a:buNone/>
              <a:defRPr sz="1200" b="0" i="0" u="none" strike="noStrike" cap="none">
                <a:solidFill>
                  <a:srgbClr val="888888"/>
                </a:solidFill>
                <a:latin typeface="Century Gothic"/>
                <a:ea typeface="Century Gothic"/>
                <a:cs typeface="Century Gothic"/>
                <a:sym typeface="Century Gothic"/>
              </a:defRPr>
            </a:lvl8pPr>
            <a:lvl9pPr marL="0" marR="0" lvl="8" indent="0" algn="r" rtl="0">
              <a:spcBef>
                <a:spcPts val="0"/>
              </a:spcBef>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gupubs.onlinelibrary.wiley.com/doi/full/10.1002/2016GL06776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hyperlink" Target="https://agupubs-onlinelibrary-wiley-com.cuucar.idm.oclc.org/doi/full/10.1029/2023JD038722#jgrd58911-bib-00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txBox="1"/>
          <p:nvPr/>
        </p:nvSpPr>
        <p:spPr>
          <a:xfrm>
            <a:off x="267600" y="165453"/>
            <a:ext cx="11657100" cy="4000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dirty="0"/>
              <a:t>The Lack of QBO-MJO Connection in Models with Nudged Stratosphere</a:t>
            </a:r>
            <a:endParaRPr sz="2000" b="1" dirty="0"/>
          </a:p>
        </p:txBody>
      </p:sp>
      <p:sp>
        <p:nvSpPr>
          <p:cNvPr id="102" name="Google Shape;102;p1"/>
          <p:cNvSpPr txBox="1"/>
          <p:nvPr/>
        </p:nvSpPr>
        <p:spPr>
          <a:xfrm>
            <a:off x="267600" y="714414"/>
            <a:ext cx="11656800" cy="523180"/>
          </a:xfrm>
          <a:prstGeom prst="rect">
            <a:avLst/>
          </a:prstGeom>
          <a:noFill/>
          <a:ln w="952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b="0" i="0" u="none" strike="noStrike" cap="none" dirty="0">
                <a:solidFill>
                  <a:schemeClr val="dk1"/>
                </a:solidFill>
                <a:latin typeface="Arial"/>
                <a:ea typeface="Arial"/>
                <a:cs typeface="Arial"/>
                <a:sym typeface="Arial"/>
              </a:rPr>
              <a:t>Zane K. Martin, Isla R. Simpson, Pu Lin, Clara </a:t>
            </a:r>
            <a:r>
              <a:rPr lang="en-US" dirty="0" err="1">
                <a:solidFill>
                  <a:schemeClr val="dk1"/>
                </a:solidFill>
              </a:rPr>
              <a:t>O</a:t>
            </a:r>
            <a:r>
              <a:rPr lang="en-US" sz="1400" b="0" i="0" u="none" strike="noStrike" cap="none" dirty="0" err="1">
                <a:solidFill>
                  <a:schemeClr val="dk1"/>
                </a:solidFill>
                <a:latin typeface="Arial"/>
                <a:ea typeface="Arial"/>
                <a:cs typeface="Arial"/>
                <a:sym typeface="Arial"/>
              </a:rPr>
              <a:t>rbe</a:t>
            </a:r>
            <a:r>
              <a:rPr lang="en-US" sz="1400" b="0" i="0" u="none" strike="noStrike" cap="none" dirty="0">
                <a:solidFill>
                  <a:schemeClr val="dk1"/>
                </a:solidFill>
                <a:latin typeface="Arial"/>
                <a:ea typeface="Arial"/>
                <a:cs typeface="Arial"/>
                <a:sym typeface="Arial"/>
              </a:rPr>
              <a:t>, Qi Tang, </a:t>
            </a:r>
            <a:r>
              <a:rPr lang="en-US" sz="1400" b="1" i="0" u="none" strike="noStrike" cap="none" dirty="0">
                <a:solidFill>
                  <a:schemeClr val="dk1"/>
                </a:solidFill>
                <a:latin typeface="Arial"/>
                <a:ea typeface="Arial"/>
                <a:cs typeface="Arial"/>
                <a:sym typeface="Arial"/>
              </a:rPr>
              <a:t>Julie M. Caron</a:t>
            </a:r>
            <a:r>
              <a:rPr lang="en-US" sz="1400" b="0" i="0" u="none" strike="noStrike" cap="none" dirty="0">
                <a:solidFill>
                  <a:schemeClr val="dk1"/>
                </a:solidFill>
                <a:latin typeface="Arial"/>
                <a:ea typeface="Arial"/>
                <a:cs typeface="Arial"/>
                <a:sym typeface="Arial"/>
              </a:rPr>
              <a:t>, </a:t>
            </a:r>
            <a:r>
              <a:rPr lang="en-US" sz="1400" b="1" i="0" u="none" strike="noStrike" cap="none" dirty="0" err="1">
                <a:solidFill>
                  <a:schemeClr val="dk1"/>
                </a:solidFill>
                <a:latin typeface="Arial"/>
                <a:ea typeface="Arial"/>
                <a:cs typeface="Arial"/>
                <a:sym typeface="Arial"/>
              </a:rPr>
              <a:t>Chih-Chieh</a:t>
            </a:r>
            <a:r>
              <a:rPr lang="en-US" sz="1400" b="1" i="0" u="none" strike="noStrike" cap="none" dirty="0">
                <a:solidFill>
                  <a:schemeClr val="dk1"/>
                </a:solidFill>
                <a:latin typeface="Arial"/>
                <a:ea typeface="Arial"/>
                <a:cs typeface="Arial"/>
                <a:sym typeface="Arial"/>
              </a:rPr>
              <a:t> Chen</a:t>
            </a:r>
            <a:r>
              <a:rPr lang="en-US" sz="1400" b="0" i="0" u="none" strike="noStrike" cap="none" dirty="0">
                <a:solidFill>
                  <a:schemeClr val="dk1"/>
                </a:solidFill>
                <a:latin typeface="Arial"/>
                <a:ea typeface="Arial"/>
                <a:cs typeface="Arial"/>
                <a:sym typeface="Arial"/>
              </a:rPr>
              <a:t>, </a:t>
            </a:r>
            <a:r>
              <a:rPr lang="en-US" sz="1400" b="0" i="0" u="none" strike="noStrike" cap="none" dirty="0" err="1">
                <a:solidFill>
                  <a:schemeClr val="dk1"/>
                </a:solidFill>
                <a:latin typeface="Arial"/>
                <a:ea typeface="Arial"/>
                <a:cs typeface="Arial"/>
                <a:sym typeface="Arial"/>
              </a:rPr>
              <a:t>Hyemi</a:t>
            </a:r>
            <a:r>
              <a:rPr lang="en-US" sz="1400" b="0" i="0" u="none" strike="noStrike" cap="none" dirty="0">
                <a:solidFill>
                  <a:schemeClr val="dk1"/>
                </a:solidFill>
                <a:latin typeface="Arial"/>
                <a:ea typeface="Arial"/>
                <a:cs typeface="Arial"/>
                <a:sym typeface="Arial"/>
              </a:rPr>
              <a:t> Kim, L. Ruby Leung, </a:t>
            </a:r>
            <a:r>
              <a:rPr lang="en-US" sz="1400" b="1" i="0" u="none" strike="noStrike" cap="none" dirty="0">
                <a:solidFill>
                  <a:schemeClr val="dk1"/>
                </a:solidFill>
                <a:latin typeface="Arial"/>
                <a:ea typeface="Arial"/>
                <a:cs typeface="Arial"/>
                <a:sym typeface="Arial"/>
              </a:rPr>
              <a:t>Jadwiga H. Richter</a:t>
            </a:r>
            <a:r>
              <a:rPr lang="en-US" sz="1400" b="0" i="0" u="none" strike="noStrike" cap="none" dirty="0">
                <a:solidFill>
                  <a:schemeClr val="dk1"/>
                </a:solidFill>
                <a:latin typeface="Arial"/>
                <a:ea typeface="Arial"/>
                <a:cs typeface="Arial"/>
                <a:sym typeface="Arial"/>
              </a:rPr>
              <a:t>, and </a:t>
            </a:r>
            <a:r>
              <a:rPr lang="en-US" sz="1400" b="0" i="0" u="none" strike="noStrike" cap="none" dirty="0" err="1">
                <a:solidFill>
                  <a:schemeClr val="dk1"/>
                </a:solidFill>
                <a:latin typeface="Arial"/>
                <a:ea typeface="Arial"/>
                <a:cs typeface="Arial"/>
                <a:sym typeface="Arial"/>
              </a:rPr>
              <a:t>Shaocheng</a:t>
            </a:r>
            <a:r>
              <a:rPr lang="en-US" sz="1400" b="0" i="0" u="none" strike="noStrike" cap="none" dirty="0">
                <a:solidFill>
                  <a:schemeClr val="dk1"/>
                </a:solidFill>
                <a:latin typeface="Arial"/>
                <a:ea typeface="Arial"/>
                <a:cs typeface="Arial"/>
                <a:sym typeface="Arial"/>
              </a:rPr>
              <a:t> Xie, </a:t>
            </a:r>
            <a:r>
              <a:rPr lang="en-US" sz="1400" b="0" i="1" u="none" strike="noStrike" cap="none" dirty="0">
                <a:solidFill>
                  <a:schemeClr val="dk1"/>
                </a:solidFill>
                <a:latin typeface="Arial"/>
                <a:ea typeface="Arial"/>
                <a:cs typeface="Arial"/>
                <a:sym typeface="Arial"/>
              </a:rPr>
              <a:t>JGR: Atmospheres, </a:t>
            </a:r>
            <a:r>
              <a:rPr lang="en-US" sz="1400" b="0" u="none" strike="noStrike" cap="none" dirty="0">
                <a:solidFill>
                  <a:schemeClr val="dk1"/>
                </a:solidFill>
                <a:latin typeface="Arial"/>
                <a:ea typeface="Arial"/>
                <a:cs typeface="Arial"/>
                <a:sym typeface="Arial"/>
              </a:rPr>
              <a:t>(128), 17, doi:</a:t>
            </a:r>
            <a:r>
              <a:rPr lang="en-US" i="0" strike="noStrike" dirty="0">
                <a:solidFill>
                  <a:schemeClr val="tx1"/>
                </a:solidFill>
                <a:effectLst/>
                <a:highlight>
                  <a:srgbClr val="FFFFFF"/>
                </a:highlight>
                <a:latin typeface="+mn-lt"/>
              </a:rPr>
              <a:t>10.1029/2023JD038722</a:t>
            </a:r>
            <a:endParaRPr sz="1400" strike="noStrike" cap="none" dirty="0">
              <a:solidFill>
                <a:schemeClr val="tx1"/>
              </a:solidFill>
              <a:latin typeface="+mn-lt"/>
              <a:ea typeface="Arial"/>
              <a:cs typeface="Arial"/>
              <a:sym typeface="Arial"/>
            </a:endParaRPr>
          </a:p>
        </p:txBody>
      </p:sp>
      <p:sp>
        <p:nvSpPr>
          <p:cNvPr id="103" name="Google Shape;103;p1"/>
          <p:cNvSpPr txBox="1"/>
          <p:nvPr/>
        </p:nvSpPr>
        <p:spPr>
          <a:xfrm>
            <a:off x="210900" y="1326807"/>
            <a:ext cx="5462100" cy="14157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i="1" u="none" strike="noStrike" cap="none" dirty="0">
                <a:solidFill>
                  <a:schemeClr val="dk1"/>
                </a:solidFill>
                <a:latin typeface="Arial"/>
                <a:ea typeface="Arial"/>
                <a:cs typeface="Arial"/>
                <a:sym typeface="Arial"/>
              </a:rPr>
              <a:t>OBJECTIVE </a:t>
            </a:r>
          </a:p>
          <a:p>
            <a:pPr marL="0" marR="0" lvl="0" indent="0" algn="l" rtl="0">
              <a:spcBef>
                <a:spcPts val="0"/>
              </a:spcBef>
              <a:spcAft>
                <a:spcPts val="0"/>
              </a:spcAft>
              <a:buNone/>
            </a:pPr>
            <a:r>
              <a:rPr lang="en-US" sz="1200" dirty="0">
                <a:solidFill>
                  <a:schemeClr val="dk1"/>
                </a:solidFill>
              </a:rPr>
              <a:t>Observations have shown a strong link between the Quasi-biennial Oscillation (QBO) and the Madden-Julian Oscillation (MJO), with increased MJO activity during the QBO easterly phase over the maritime continent (Yoo and Son </a:t>
            </a:r>
            <a:r>
              <a:rPr lang="en-US" sz="1200" dirty="0">
                <a:solidFill>
                  <a:schemeClr val="dk1"/>
                </a:solidFill>
                <a:hlinkClick r:id="rId3"/>
              </a:rPr>
              <a:t>2016</a:t>
            </a:r>
            <a:r>
              <a:rPr lang="en-US" sz="1200" dirty="0">
                <a:solidFill>
                  <a:schemeClr val="dk1"/>
                </a:solidFill>
              </a:rPr>
              <a:t>). Model do not consistently capture this relationship. We assess the impact of a nudged stratosphere on four models to see if they are able to capture the QBO-MJO connection. </a:t>
            </a:r>
            <a:endParaRPr sz="1200" dirty="0"/>
          </a:p>
        </p:txBody>
      </p:sp>
      <p:sp>
        <p:nvSpPr>
          <p:cNvPr id="104" name="Google Shape;104;p1"/>
          <p:cNvSpPr txBox="1"/>
          <p:nvPr/>
        </p:nvSpPr>
        <p:spPr>
          <a:xfrm>
            <a:off x="210900" y="2705155"/>
            <a:ext cx="5575500" cy="14157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i="1" dirty="0">
                <a:solidFill>
                  <a:schemeClr val="dk1"/>
                </a:solidFill>
                <a:latin typeface="Arial"/>
                <a:ea typeface="Arial"/>
                <a:cs typeface="Arial"/>
                <a:sym typeface="Arial"/>
              </a:rPr>
              <a:t>APPROACH</a:t>
            </a:r>
          </a:p>
          <a:p>
            <a:pPr marL="0" marR="0" lvl="0" indent="0" algn="l" rtl="0">
              <a:spcBef>
                <a:spcPts val="0"/>
              </a:spcBef>
              <a:spcAft>
                <a:spcPts val="0"/>
              </a:spcAft>
              <a:buNone/>
            </a:pPr>
            <a:r>
              <a:rPr lang="en-US" sz="1200" dirty="0">
                <a:solidFill>
                  <a:schemeClr val="dk1"/>
                </a:solidFill>
              </a:rPr>
              <a:t>Using 3-member ensembles of CESM2, E3SM1, NASA-GISS, and GFDL-CM4 models, we nudge the stratospheric winds to time varying </a:t>
            </a:r>
            <a:r>
              <a:rPr lang="en-US" sz="1200" dirty="0" err="1">
                <a:solidFill>
                  <a:schemeClr val="dk1"/>
                </a:solidFill>
              </a:rPr>
              <a:t>reanalyses</a:t>
            </a:r>
            <a:r>
              <a:rPr lang="en-US" sz="1200" dirty="0">
                <a:solidFill>
                  <a:schemeClr val="dk1"/>
                </a:solidFill>
              </a:rPr>
              <a:t>. E3SM1 was nudged to ERA-I, and the other 3 models were nudged to MERRA. The nudging relaxation time period is 12 hours, and there is a smooth transition from full nudging at 100mb to no nudging below 150mb. This leads to an accurate representation of the QBO across all 4 models.</a:t>
            </a:r>
          </a:p>
        </p:txBody>
      </p:sp>
      <p:sp>
        <p:nvSpPr>
          <p:cNvPr id="105" name="Google Shape;105;p1"/>
          <p:cNvSpPr txBox="1"/>
          <p:nvPr/>
        </p:nvSpPr>
        <p:spPr>
          <a:xfrm>
            <a:off x="210900" y="4091496"/>
            <a:ext cx="5575500" cy="215439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i="1" dirty="0">
                <a:solidFill>
                  <a:schemeClr val="dk1"/>
                </a:solidFill>
                <a:latin typeface="Arial"/>
                <a:ea typeface="Arial"/>
                <a:cs typeface="Arial"/>
                <a:sym typeface="Arial"/>
              </a:rPr>
              <a:t>IMPACT</a:t>
            </a:r>
            <a:endParaRPr lang="en-US" b="1" i="1" dirty="0">
              <a:latin typeface="Arial"/>
              <a:ea typeface="Arial"/>
              <a:cs typeface="Arial"/>
              <a:sym typeface="Arial"/>
            </a:endParaRPr>
          </a:p>
          <a:p>
            <a:pPr marL="0" marR="0" lvl="0" indent="0" algn="l" rtl="0">
              <a:spcBef>
                <a:spcPts val="0"/>
              </a:spcBef>
              <a:spcAft>
                <a:spcPts val="0"/>
              </a:spcAft>
              <a:buNone/>
            </a:pPr>
            <a:r>
              <a:rPr lang="en-US" sz="1200" dirty="0">
                <a:solidFill>
                  <a:schemeClr val="dk1"/>
                </a:solidFill>
              </a:rPr>
              <a:t>Our results show that </a:t>
            </a:r>
            <a:r>
              <a:rPr lang="en-US" sz="1200" dirty="0">
                <a:highlight>
                  <a:srgbClr val="FFFFFF"/>
                </a:highlight>
                <a:latin typeface="+mn-lt"/>
              </a:rPr>
              <a:t>w</a:t>
            </a:r>
            <a:r>
              <a:rPr lang="en-US" sz="1200" b="0" i="0" dirty="0">
                <a:solidFill>
                  <a:srgbClr val="000000"/>
                </a:solidFill>
                <a:effectLst/>
                <a:highlight>
                  <a:srgbClr val="FFFFFF"/>
                </a:highlight>
                <a:latin typeface="+mn-lt"/>
              </a:rPr>
              <a:t>hile QBO signals across the models are well-represented with nudging, and no clear systematic bias is found in their simulated </a:t>
            </a:r>
            <a:r>
              <a:rPr lang="en-US" sz="1200" dirty="0">
                <a:highlight>
                  <a:srgbClr val="FFFFFF"/>
                </a:highlight>
                <a:latin typeface="+mn-lt"/>
              </a:rPr>
              <a:t>M</a:t>
            </a:r>
            <a:r>
              <a:rPr lang="en-US" sz="1200" b="0" i="0" dirty="0">
                <a:solidFill>
                  <a:srgbClr val="000000"/>
                </a:solidFill>
                <a:effectLst/>
                <a:highlight>
                  <a:srgbClr val="FFFFFF"/>
                </a:highlight>
                <a:latin typeface="+mn-lt"/>
              </a:rPr>
              <a:t>JOs, none of them shows a clear QBO-MJO connection in any ensemble member, or in the ensemble mean. Additionally, we assessed hypotheses of model deficiencies </a:t>
            </a:r>
            <a:r>
              <a:rPr lang="en-US" sz="1200" dirty="0">
                <a:highlight>
                  <a:srgbClr val="FFFFFF"/>
                </a:highlight>
                <a:latin typeface="+mn-lt"/>
              </a:rPr>
              <a:t>that could contribute to the lack of QBO-MJO link. We found a common deficiency across models in the MJO vertical structure of vertical velocity which are either too bottom-heavy (CESM, E3SM, GISS) or too weak (GFDL). This points to opportunities for future research focused on the impact of the vertical structure of MJO on the QBO-MJO connection deficiencies in models.</a:t>
            </a:r>
            <a:endParaRPr sz="1200" dirty="0">
              <a:solidFill>
                <a:schemeClr val="dk1"/>
              </a:solidFill>
              <a:latin typeface="+mn-lt"/>
              <a:ea typeface="Arial"/>
              <a:cs typeface="Arial"/>
              <a:sym typeface="Arial"/>
            </a:endParaRPr>
          </a:p>
        </p:txBody>
      </p:sp>
      <p:sp>
        <p:nvSpPr>
          <p:cNvPr id="107" name="Google Shape;107;p1"/>
          <p:cNvSpPr txBox="1"/>
          <p:nvPr/>
        </p:nvSpPr>
        <p:spPr>
          <a:xfrm>
            <a:off x="6096000" y="1482217"/>
            <a:ext cx="2476500" cy="166196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800" b="1" i="0" dirty="0">
                <a:solidFill>
                  <a:srgbClr val="000000"/>
                </a:solidFill>
                <a:effectLst/>
                <a:highlight>
                  <a:srgbClr val="FFFFFF"/>
                </a:highlight>
                <a:latin typeface="+mn-lt"/>
              </a:rPr>
              <a:t>Fig. 1: </a:t>
            </a:r>
            <a:r>
              <a:rPr lang="en-US" sz="800" b="0" i="0" dirty="0">
                <a:solidFill>
                  <a:srgbClr val="000000"/>
                </a:solidFill>
                <a:effectLst/>
                <a:highlight>
                  <a:srgbClr val="FFFFFF"/>
                </a:highlight>
                <a:latin typeface="+mn-lt"/>
              </a:rPr>
              <a:t>The change in December-February Madden-Julian oscillation (MJO) activity (measured by the standard deviation (in W/m</a:t>
            </a:r>
            <a:r>
              <a:rPr lang="en-US" sz="800" b="0" i="0" baseline="30000" dirty="0">
                <a:solidFill>
                  <a:srgbClr val="000000"/>
                </a:solidFill>
                <a:effectLst/>
                <a:highlight>
                  <a:srgbClr val="FFFFFF"/>
                </a:highlight>
                <a:latin typeface="+mn-lt"/>
              </a:rPr>
              <a:t>2</a:t>
            </a:r>
            <a:r>
              <a:rPr lang="en-US" sz="800" b="0" i="0" dirty="0">
                <a:solidFill>
                  <a:srgbClr val="000000"/>
                </a:solidFill>
                <a:effectLst/>
                <a:highlight>
                  <a:srgbClr val="FFFFFF"/>
                </a:highlight>
                <a:latin typeface="+mn-lt"/>
              </a:rPr>
              <a:t>) of 20–100 days filtered, eastward wavenumber 1–5 OLR over the warm pool (50°−170°E, 20°S–5°N), as in Kim et al. (</a:t>
            </a:r>
            <a:r>
              <a:rPr lang="en-US" sz="800" i="0" dirty="0">
                <a:solidFill>
                  <a:srgbClr val="000000"/>
                </a:solidFill>
                <a:effectLst/>
                <a:highlight>
                  <a:srgbClr val="FFFFFF"/>
                </a:highlight>
                <a:latin typeface="+mn-lt"/>
                <a:hlinkClick r:id="rId4"/>
              </a:rPr>
              <a:t>2020</a:t>
            </a:r>
            <a:r>
              <a:rPr lang="en-US" sz="800" b="0" i="0" dirty="0">
                <a:solidFill>
                  <a:srgbClr val="000000"/>
                </a:solidFill>
                <a:effectLst/>
                <a:highlight>
                  <a:srgbClr val="FFFFFF"/>
                </a:highlight>
                <a:latin typeface="+mn-lt"/>
              </a:rPr>
              <a:t>)) between QBOE and QBOW. The shaded bar is the 2.5–97.5 percentile range of changes in MJO activity taken across bootstrapped periods in each model or in observations when the QBO was neutral. The observed change is denoted in the left-most column with a black “x.”</a:t>
            </a:r>
            <a:endParaRPr sz="800" dirty="0">
              <a:solidFill>
                <a:schemeClr val="dk1"/>
              </a:solidFill>
              <a:latin typeface="+mn-lt"/>
            </a:endParaRPr>
          </a:p>
        </p:txBody>
      </p:sp>
      <p:pic>
        <p:nvPicPr>
          <p:cNvPr id="3" name="Picture 2">
            <a:extLst>
              <a:ext uri="{FF2B5EF4-FFF2-40B4-BE49-F238E27FC236}">
                <a16:creationId xmlns:a16="http://schemas.microsoft.com/office/drawing/2014/main" id="{CFA305F0-518A-B32D-8F1C-E1DB38F753F8}"/>
              </a:ext>
            </a:extLst>
          </p:cNvPr>
          <p:cNvPicPr>
            <a:picLocks noChangeAspect="1"/>
          </p:cNvPicPr>
          <p:nvPr/>
        </p:nvPicPr>
        <p:blipFill>
          <a:blip r:embed="rId5"/>
          <a:stretch>
            <a:fillRect/>
          </a:stretch>
        </p:blipFill>
        <p:spPr>
          <a:xfrm>
            <a:off x="8768700" y="1314271"/>
            <a:ext cx="3042300" cy="2113402"/>
          </a:xfrm>
          <a:prstGeom prst="rect">
            <a:avLst/>
          </a:prstGeom>
        </p:spPr>
      </p:pic>
      <p:pic>
        <p:nvPicPr>
          <p:cNvPr id="8" name="Picture 7">
            <a:extLst>
              <a:ext uri="{FF2B5EF4-FFF2-40B4-BE49-F238E27FC236}">
                <a16:creationId xmlns:a16="http://schemas.microsoft.com/office/drawing/2014/main" id="{A0DE313C-EFE8-4B7D-8A4A-3C6106A7CEB6}"/>
              </a:ext>
            </a:extLst>
          </p:cNvPr>
          <p:cNvPicPr>
            <a:picLocks noChangeAspect="1"/>
          </p:cNvPicPr>
          <p:nvPr/>
        </p:nvPicPr>
        <p:blipFill>
          <a:blip r:embed="rId6"/>
          <a:stretch>
            <a:fillRect/>
          </a:stretch>
        </p:blipFill>
        <p:spPr>
          <a:xfrm>
            <a:off x="8768700" y="3427673"/>
            <a:ext cx="3042300" cy="2624729"/>
          </a:xfrm>
          <a:prstGeom prst="rect">
            <a:avLst/>
          </a:prstGeom>
        </p:spPr>
      </p:pic>
      <p:sp>
        <p:nvSpPr>
          <p:cNvPr id="9" name="TextBox 8">
            <a:extLst>
              <a:ext uri="{FF2B5EF4-FFF2-40B4-BE49-F238E27FC236}">
                <a16:creationId xmlns:a16="http://schemas.microsoft.com/office/drawing/2014/main" id="{D3A3A6E4-41DD-B807-4DB6-BF06E616C523}"/>
              </a:ext>
            </a:extLst>
          </p:cNvPr>
          <p:cNvSpPr txBox="1"/>
          <p:nvPr/>
        </p:nvSpPr>
        <p:spPr>
          <a:xfrm>
            <a:off x="6096000" y="4091476"/>
            <a:ext cx="2476500" cy="954107"/>
          </a:xfrm>
          <a:prstGeom prst="rect">
            <a:avLst/>
          </a:prstGeom>
          <a:noFill/>
        </p:spPr>
        <p:txBody>
          <a:bodyPr wrap="square" rtlCol="0">
            <a:spAutoFit/>
          </a:bodyPr>
          <a:lstStyle/>
          <a:p>
            <a:r>
              <a:rPr lang="en-US" sz="800" b="0" i="0" dirty="0">
                <a:solidFill>
                  <a:srgbClr val="000000"/>
                </a:solidFill>
                <a:effectLst/>
                <a:highlight>
                  <a:srgbClr val="FFFFFF"/>
                </a:highlight>
                <a:latin typeface="+mn-lt"/>
              </a:rPr>
              <a:t>Regression plots of December-February (DJF) vertical velocity, for Madden-Julian oscillation (MJO) Phase 4/5 (e.g., regression onto RMM 1) averaged over 120°−150°E (e.g., capturing active MJO conditions over the Maritime Continent, and averaging over the region of deep convection and ascent).</a:t>
            </a:r>
            <a:endParaRPr lang="en-US" sz="800" dirty="0">
              <a:latin typeface="+mn-lt"/>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515</Words>
  <Application>Microsoft Office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Sanderson</dc:creator>
  <cp:lastModifiedBy>Stephanie Shearer</cp:lastModifiedBy>
  <cp:revision>8</cp:revision>
  <dcterms:created xsi:type="dcterms:W3CDTF">2017-08-29T22:43:04Z</dcterms:created>
  <dcterms:modified xsi:type="dcterms:W3CDTF">2024-08-20T16:41:09Z</dcterms:modified>
</cp:coreProperties>
</file>