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80" d="100"/>
          <a:sy n="80" d="100"/>
        </p:scale>
        <p:origin x="10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10/28/2023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10/28/2023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3017-023-00486-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949389" y="-52866"/>
            <a:ext cx="13852634" cy="769441"/>
          </a:xfrm>
          <a:prstGeom prst="rect">
            <a:avLst/>
          </a:prstGeom>
          <a:noFill/>
        </p:spPr>
        <p:txBody>
          <a:bodyPr wrap="square" rtlCol="0">
            <a:spAutoFit/>
          </a:bodyPr>
          <a:lstStyle/>
          <a:p>
            <a:pPr algn="ctr"/>
            <a:r>
              <a:rPr lang="en-US" sz="2000" b="1" dirty="0">
                <a:solidFill>
                  <a:srgbClr val="000000"/>
                </a:solidFill>
                <a:effectLst/>
                <a:ea typeface="Times New Roman" panose="02020603050405020304" pitchFamily="18" charset="0"/>
              </a:rPr>
              <a:t>Mechanisms of tropical Pacific decadal variability </a:t>
            </a:r>
            <a:endParaRPr lang="en-US" sz="2000" dirty="0">
              <a:solidFill>
                <a:srgbClr val="000000"/>
              </a:solidFill>
              <a:effectLst/>
              <a:ea typeface="Calibri" panose="020F0502020204030204" pitchFamily="34" charset="0"/>
            </a:endParaRPr>
          </a:p>
          <a:p>
            <a:pPr algn="ct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461665"/>
          </a:xfrm>
          <a:prstGeom prst="rect">
            <a:avLst/>
          </a:prstGeom>
          <a:noFill/>
          <a:ln>
            <a:solidFill>
              <a:schemeClr val="accent1"/>
            </a:solidFill>
          </a:ln>
        </p:spPr>
        <p:txBody>
          <a:bodyPr wrap="square" rtlCol="0">
            <a:spAutoFit/>
          </a:bodyPr>
          <a:lstStyle/>
          <a:p>
            <a:r>
              <a:rPr lang="en-US" sz="1200" dirty="0" err="1"/>
              <a:t>Capotondi</a:t>
            </a:r>
            <a:r>
              <a:rPr lang="en-US" sz="1200" dirty="0"/>
              <a:t>, A., </a:t>
            </a:r>
            <a:r>
              <a:rPr lang="en-US" sz="1200" b="1" dirty="0"/>
              <a:t>G.A. Meehl</a:t>
            </a:r>
            <a:r>
              <a:rPr lang="en-US" sz="1200" dirty="0"/>
              <a:t>, </a:t>
            </a:r>
            <a:r>
              <a:rPr lang="en-US" sz="1200" dirty="0">
                <a:solidFill>
                  <a:srgbClr val="000000"/>
                </a:solidFill>
                <a:effectLst/>
                <a:ea typeface="Calibri" panose="020F0502020204030204" pitchFamily="34" charset="0"/>
              </a:rPr>
              <a:t>and coauthors</a:t>
            </a:r>
            <a:r>
              <a:rPr lang="en-US" sz="1200" b="1" dirty="0">
                <a:solidFill>
                  <a:srgbClr val="000000"/>
                </a:solidFill>
                <a:effectLst/>
                <a:ea typeface="Calibri" panose="020F0502020204030204" pitchFamily="34" charset="0"/>
              </a:rPr>
              <a:t>, </a:t>
            </a:r>
            <a:r>
              <a:rPr lang="en-US" sz="1200" dirty="0">
                <a:solidFill>
                  <a:srgbClr val="000000"/>
                </a:solidFill>
                <a:effectLst/>
                <a:ea typeface="Calibri" panose="020F0502020204030204" pitchFamily="34" charset="0"/>
              </a:rPr>
              <a:t>2023:  Mechanisms of tropical Pacific decadal variability, </a:t>
            </a:r>
            <a:r>
              <a:rPr lang="en-US" sz="1200" i="1" dirty="0">
                <a:solidFill>
                  <a:srgbClr val="000000"/>
                </a:solidFill>
                <a:effectLst/>
                <a:ea typeface="Calibri" panose="020F0502020204030204" pitchFamily="34" charset="0"/>
              </a:rPr>
              <a:t>Nature Reviews Earth and Env.</a:t>
            </a:r>
            <a:r>
              <a:rPr lang="en-US" sz="1200" dirty="0">
                <a:solidFill>
                  <a:srgbClr val="000000"/>
                </a:solidFill>
                <a:effectLst/>
                <a:ea typeface="Calibri" panose="020F0502020204030204" pitchFamily="34" charset="0"/>
              </a:rPr>
              <a:t>. </a:t>
            </a:r>
            <a:r>
              <a:rPr lang="en-US" sz="1200" dirty="0">
                <a:solidFill>
                  <a:srgbClr val="000000"/>
                </a:solidFill>
                <a:effectLst/>
                <a:ea typeface="Calibri" panose="020F0502020204030204" pitchFamily="34" charset="0"/>
                <a:hlinkClick r:id="rId3"/>
              </a:rPr>
              <a:t>https://doi.org/10.1038/s43017-023-00486-x</a:t>
            </a:r>
            <a:r>
              <a:rPr lang="en-US" sz="1200" dirty="0">
                <a:solidFill>
                  <a:srgbClr val="000000"/>
                </a:solidFill>
                <a:effectLst/>
                <a:ea typeface="Calibri" panose="020F0502020204030204" pitchFamily="34" charset="0"/>
              </a:rPr>
              <a:t>.  </a:t>
            </a:r>
            <a:r>
              <a:rPr lang="en-US" sz="1200" b="1" dirty="0">
                <a:solidFill>
                  <a:srgbClr val="000000"/>
                </a:solidFill>
                <a:effectLst/>
                <a:ea typeface="Calibri" panose="020F0502020204030204" pitchFamily="34" charset="0"/>
                <a:cs typeface="Calibri" panose="020F0502020204030204" pitchFamily="34" charset="0"/>
              </a:rPr>
              <a:t>                            </a:t>
            </a:r>
            <a:r>
              <a:rPr lang="en-US" sz="1200" dirty="0">
                <a:effectLst/>
                <a:ea typeface="Times New Roman" panose="02020603050405020304" pitchFamily="18" charset="0"/>
              </a:rPr>
              <a:t>(DOE RGMA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131761"/>
            <a:ext cx="6798806" cy="1631216"/>
          </a:xfrm>
          <a:prstGeom prst="rect">
            <a:avLst/>
          </a:prstGeom>
          <a:noFill/>
        </p:spPr>
        <p:txBody>
          <a:bodyPr wrap="square" rtlCol="0">
            <a:spAutoFit/>
          </a:bodyPr>
          <a:lstStyle/>
          <a:p>
            <a:r>
              <a:rPr lang="en-US" sz="1600" b="1" i="1" dirty="0">
                <a:latin typeface="Arial"/>
                <a:cs typeface="Arial"/>
              </a:rPr>
              <a:t>OBJECTIVE</a:t>
            </a:r>
          </a:p>
          <a:p>
            <a:r>
              <a:rPr lang="en-US" sz="1400" dirty="0">
                <a:solidFill>
                  <a:srgbClr val="000000"/>
                </a:solidFill>
                <a:ea typeface="Calibri" panose="020F0502020204030204" pitchFamily="34" charset="0"/>
              </a:rPr>
              <a:t>We</a:t>
            </a:r>
            <a:r>
              <a:rPr lang="en-US" sz="1400" dirty="0">
                <a:solidFill>
                  <a:srgbClr val="000000"/>
                </a:solidFill>
                <a:effectLst/>
                <a:ea typeface="Calibri" panose="020F0502020204030204" pitchFamily="34" charset="0"/>
              </a:rPr>
              <a:t> evaluate the rapidly evolving understanding of naturally occurring tropical Pacific variations at timescales of 7–70 years, termed tropical Pacific decadal variability (TPDV).  This variability involves basin-scale sea surface temperature, </a:t>
            </a:r>
            <a:r>
              <a:rPr lang="en-US" sz="1400">
                <a:solidFill>
                  <a:srgbClr val="000000"/>
                </a:solidFill>
                <a:effectLst/>
                <a:ea typeface="Calibri" panose="020F0502020204030204" pitchFamily="34" charset="0"/>
              </a:rPr>
              <a:t>sea-level pressure, </a:t>
            </a:r>
            <a:r>
              <a:rPr lang="en-US" sz="1400" dirty="0">
                <a:solidFill>
                  <a:srgbClr val="000000"/>
                </a:solidFill>
                <a:effectLst/>
                <a:ea typeface="Calibri" panose="020F0502020204030204" pitchFamily="34" charset="0"/>
              </a:rPr>
              <a:t>and ocean heat content anomalies that are thought to be considered as sources of skill for decadal Earth system predictions. </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38931" y="2847839"/>
            <a:ext cx="6884352" cy="1200329"/>
          </a:xfrm>
          <a:prstGeom prst="rect">
            <a:avLst/>
          </a:prstGeom>
          <a:noFill/>
        </p:spPr>
        <p:txBody>
          <a:bodyPr wrap="square" rtlCol="0">
            <a:spAutoFit/>
          </a:bodyPr>
          <a:lstStyle/>
          <a:p>
            <a:r>
              <a:rPr lang="en-US" sz="1600" b="1" i="1" dirty="0">
                <a:latin typeface="Arial"/>
                <a:cs typeface="Arial"/>
              </a:rPr>
              <a:t>APPROACH</a:t>
            </a:r>
          </a:p>
          <a:p>
            <a:r>
              <a:rPr lang="en-US" sz="1400" dirty="0">
                <a:solidFill>
                  <a:srgbClr val="000000"/>
                </a:solidFill>
                <a:effectLst/>
                <a:ea typeface="Calibri" panose="020F0502020204030204" pitchFamily="34" charset="0"/>
              </a:rPr>
              <a:t>Several mechanisms are proposed to explain TPDV, which can originate through oceanic processes, atmospheric processes, or as an El Niño/Southern Oscillation (ENSO) residual.</a:t>
            </a: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38931" y="3979778"/>
            <a:ext cx="6790636" cy="1792798"/>
          </a:xfrm>
          <a:prstGeom prst="rect">
            <a:avLst/>
          </a:prstGeom>
          <a:noFill/>
        </p:spPr>
        <p:txBody>
          <a:bodyPr wrap="square" rtlCol="0">
            <a:spAutoFit/>
          </a:bodyPr>
          <a:lstStyle/>
          <a:p>
            <a:r>
              <a:rPr lang="en-US" sz="1600" b="1" i="1" dirty="0">
                <a:latin typeface="Arial"/>
                <a:cs typeface="Arial"/>
              </a:rPr>
              <a:t>IMPACT</a:t>
            </a:r>
          </a:p>
          <a:p>
            <a:pPr>
              <a:lnSpc>
                <a:spcPct val="115000"/>
              </a:lnSpc>
            </a:pPr>
            <a:r>
              <a:rPr lang="en-US" sz="1400" dirty="0">
                <a:solidFill>
                  <a:srgbClr val="000000"/>
                </a:solidFill>
                <a:effectLst/>
                <a:ea typeface="Calibri" panose="020F0502020204030204" pitchFamily="34" charset="0"/>
              </a:rPr>
              <a:t>We synthesize current knowledge of mechanisms, their characteristics, and their contributions to TPDV. This assessment provides a new understanding of the origin of TPDV, as well as the processes </a:t>
            </a:r>
            <a:r>
              <a:rPr lang="en-US" sz="1400" dirty="0">
                <a:solidFill>
                  <a:srgbClr val="000000"/>
                </a:solidFill>
                <a:ea typeface="Calibri" panose="020F0502020204030204" pitchFamily="34" charset="0"/>
              </a:rPr>
              <a:t>that produce</a:t>
            </a:r>
            <a:r>
              <a:rPr lang="en-US" sz="1400" dirty="0">
                <a:solidFill>
                  <a:srgbClr val="000000"/>
                </a:solidFill>
                <a:effectLst/>
                <a:ea typeface="Calibri" panose="020F0502020204030204" pitchFamily="34" charset="0"/>
              </a:rPr>
              <a:t> TPDV.  Such  understanding is essential for improving decadal Earth system predictions.</a:t>
            </a:r>
          </a:p>
          <a:p>
            <a:pPr marL="0" marR="0">
              <a:lnSpc>
                <a:spcPct val="115000"/>
              </a:lnSpc>
              <a:spcBef>
                <a:spcPts val="0"/>
              </a:spcBef>
              <a:spcAft>
                <a:spcPts val="0"/>
              </a:spcAft>
            </a:pPr>
            <a:r>
              <a:rPr lang="en-US" sz="1400" b="1" dirty="0">
                <a:solidFill>
                  <a:srgbClr val="666666"/>
                </a:solidFill>
                <a:effectLst/>
                <a:ea typeface="Open Sans" panose="020B0606030504020204" pitchFamily="34" charset="0"/>
              </a:rPr>
              <a:t> </a:t>
            </a:r>
            <a:endParaRPr lang="en-US" sz="1400" dirty="0">
              <a:solidFill>
                <a:srgbClr val="000000"/>
              </a:solidFill>
              <a:effectLst/>
              <a:ea typeface="Calibri" panose="020F0502020204030204" pitchFamily="34" charset="0"/>
            </a:endParaRPr>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7048195" y="4348788"/>
            <a:ext cx="5196358" cy="1446550"/>
          </a:xfrm>
          <a:prstGeom prst="rect">
            <a:avLst/>
          </a:prstGeom>
        </p:spPr>
        <p:txBody>
          <a:bodyPr wrap="square">
            <a:spAutoFit/>
          </a:bodyPr>
          <a:lstStyle/>
          <a:p>
            <a:pPr algn="l"/>
            <a:r>
              <a:rPr lang="en-US" sz="1100" b="1" i="0" u="none" strike="noStrike" baseline="0" dirty="0">
                <a:solidFill>
                  <a:srgbClr val="459BC5"/>
                </a:solidFill>
              </a:rPr>
              <a:t>The dominant pattern of TPDV can </a:t>
            </a:r>
            <a:r>
              <a:rPr lang="en-US" sz="1100" b="1" dirty="0">
                <a:solidFill>
                  <a:srgbClr val="459BC5"/>
                </a:solidFill>
              </a:rPr>
              <a:t>be represented by the </a:t>
            </a:r>
            <a:r>
              <a:rPr lang="en-US" sz="1100" b="1" i="0" u="none" strike="noStrike" baseline="0" dirty="0">
                <a:solidFill>
                  <a:srgbClr val="459BC5"/>
                </a:solidFill>
              </a:rPr>
              <a:t>difference of linearly detrended sea surface temperature (SST) anomalies (color shading) and decadal SST anomalies regressed onto the tropical Pacific decadal variability (TPDV) index (contours).  This pattern is typically associated with the Interdecadal Pacific Oscillation (IPO) or the Pacific Decadal Oscillation (PDO).  While defined somewhat differently, both have roughly this same pattern and time evolution, and comparable mechanisms.</a:t>
            </a:r>
            <a:endParaRPr lang="en-US" sz="1100" b="1" dirty="0">
              <a:solidFill>
                <a:srgbClr val="459BC5"/>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789926-84A3-E9C9-A2FF-29AAE884C988}"/>
              </a:ext>
            </a:extLst>
          </p:cNvPr>
          <p:cNvPicPr>
            <a:picLocks noChangeAspect="1"/>
          </p:cNvPicPr>
          <p:nvPr/>
        </p:nvPicPr>
        <p:blipFill rotWithShape="1">
          <a:blip r:embed="rId4"/>
          <a:srcRect l="1551" r="49320" b="64096"/>
          <a:stretch/>
        </p:blipFill>
        <p:spPr>
          <a:xfrm>
            <a:off x="6862662" y="1019000"/>
            <a:ext cx="5280652" cy="3088508"/>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16182</TotalTime>
  <Words>277</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123</cp:revision>
  <dcterms:created xsi:type="dcterms:W3CDTF">2017-08-29T22:43:04Z</dcterms:created>
  <dcterms:modified xsi:type="dcterms:W3CDTF">2023-10-28T16:29:06Z</dcterms:modified>
</cp:coreProperties>
</file>