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sldIdLst>
    <p:sldId id="258" r:id="rId5"/>
  </p:sldIdLst>
  <p:sldSz cx="9144000" cy="6858000" type="screen4x3"/>
  <p:notesSz cx="6985000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1A9895A-2F7A-A274-93E4-20272CFE8043}" name="Mundy, Beth E" initials="MBE" userId="S::beth.mundy@pnnl.gov::09c03546-1d2d-4d82-89e1-bb5e2a2e687b" providerId="AD"/>
  <p188:author id="{3CCD125E-CC7B-203E-39C8-6398A13779AA}" name="Himes, Catherine L" initials="HCL" userId="S::catherine.himes@pnnl.gov::3188da6f-cffb-4e9b-aed8-fac80e95ab34" providerId="AD"/>
  <p188:author id="{919187F2-08B4-4EB9-B90E-1B7A8BDFEADC}" name="Burrows, Susannah" initials="BS" userId="S::susannah.burrows@pnnl.gov::c4bdb965-7719-4005-bd41-1c998e89dfeb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283" autoAdjust="0"/>
    <p:restoredTop sz="94625" autoAdjust="0"/>
  </p:normalViewPr>
  <p:slideViewPr>
    <p:cSldViewPr>
      <p:cViewPr varScale="1">
        <p:scale>
          <a:sx n="67" d="100"/>
          <a:sy n="67" d="100"/>
        </p:scale>
        <p:origin x="1004" y="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8/10/relationships/authors" Target="author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imes, Catherine L" userId="3188da6f-cffb-4e9b-aed8-fac80e95ab34" providerId="ADAL" clId="{7D49C7EB-8339-42C1-B632-C2FCFDBF8D0F}"/>
    <pc:docChg chg="modSld">
      <pc:chgData name="Himes, Catherine L" userId="3188da6f-cffb-4e9b-aed8-fac80e95ab34" providerId="ADAL" clId="{7D49C7EB-8339-42C1-B632-C2FCFDBF8D0F}" dt="2022-09-08T22:15:11.154" v="7"/>
      <pc:docMkLst>
        <pc:docMk/>
      </pc:docMkLst>
      <pc:sldChg chg="modSp mod addCm modCm">
        <pc:chgData name="Himes, Catherine L" userId="3188da6f-cffb-4e9b-aed8-fac80e95ab34" providerId="ADAL" clId="{7D49C7EB-8339-42C1-B632-C2FCFDBF8D0F}" dt="2022-09-08T22:15:11.154" v="7"/>
        <pc:sldMkLst>
          <pc:docMk/>
          <pc:sldMk cId="0" sldId="258"/>
        </pc:sldMkLst>
        <pc:spChg chg="mod">
          <ac:chgData name="Himes, Catherine L" userId="3188da6f-cffb-4e9b-aed8-fac80e95ab34" providerId="ADAL" clId="{7D49C7EB-8339-42C1-B632-C2FCFDBF8D0F}" dt="2022-09-08T22:14:34.705" v="2" actId="20577"/>
          <ac:spMkLst>
            <pc:docMk/>
            <pc:sldMk cId="0" sldId="258"/>
            <ac:spMk id="3075" creationId="{00000000-0000-0000-0000-000000000000}"/>
          </ac:spMkLst>
        </pc:spChg>
        <pc:spChg chg="mod">
          <ac:chgData name="Himes, Catherine L" userId="3188da6f-cffb-4e9b-aed8-fac80e95ab34" providerId="ADAL" clId="{7D49C7EB-8339-42C1-B632-C2FCFDBF8D0F}" dt="2022-09-08T22:14:44.009" v="4" actId="20577"/>
          <ac:spMkLst>
            <pc:docMk/>
            <pc:sldMk cId="0" sldId="258"/>
            <ac:spMk id="3078" creationId="{00000000-0000-0000-0000-000000000000}"/>
          </ac:spMkLst>
        </pc:spChg>
      </pc:sldChg>
    </pc:docChg>
  </pc:docChgLst>
  <pc:docChgLst>
    <pc:chgData name="Mundy, Beth E" userId="09c03546-1d2d-4d82-89e1-bb5e2a2e687b" providerId="ADAL" clId="{D40B5B9E-DDCF-4F74-9488-C2855EEF7FC3}"/>
    <pc:docChg chg="modSld">
      <pc:chgData name="Mundy, Beth E" userId="09c03546-1d2d-4d82-89e1-bb5e2a2e687b" providerId="ADAL" clId="{D40B5B9E-DDCF-4F74-9488-C2855EEF7FC3}" dt="2022-09-13T21:48:26.816" v="2" actId="20577"/>
      <pc:docMkLst>
        <pc:docMk/>
      </pc:docMkLst>
      <pc:sldChg chg="modSp mod delCm">
        <pc:chgData name="Mundy, Beth E" userId="09c03546-1d2d-4d82-89e1-bb5e2a2e687b" providerId="ADAL" clId="{D40B5B9E-DDCF-4F74-9488-C2855EEF7FC3}" dt="2022-09-13T21:48:26.816" v="2" actId="20577"/>
        <pc:sldMkLst>
          <pc:docMk/>
          <pc:sldMk cId="0" sldId="258"/>
        </pc:sldMkLst>
        <pc:spChg chg="mod">
          <ac:chgData name="Mundy, Beth E" userId="09c03546-1d2d-4d82-89e1-bb5e2a2e687b" providerId="ADAL" clId="{D40B5B9E-DDCF-4F74-9488-C2855EEF7FC3}" dt="2022-09-13T21:48:26.816" v="2" actId="20577"/>
          <ac:spMkLst>
            <pc:docMk/>
            <pc:sldMk cId="0" sldId="258"/>
            <ac:spMk id="3075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7363" cy="463550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050" y="0"/>
            <a:ext cx="3027363" cy="463550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E4913F5-1EAE-474B-AF5A-E8BC3172F19B}" type="datetimeFigureOut">
              <a:rPr lang="en-US"/>
              <a:pPr>
                <a:defRPr/>
              </a:pPr>
              <a:t>9/13/2022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6913"/>
            <a:ext cx="4641850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8" tIns="46479" rIns="92958" bIns="46479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10075"/>
            <a:ext cx="5588000" cy="4176713"/>
          </a:xfrm>
          <a:prstGeom prst="rect">
            <a:avLst/>
          </a:prstGeom>
        </p:spPr>
        <p:txBody>
          <a:bodyPr vert="horz" lIns="92958" tIns="46479" rIns="92958" bIns="46479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8563"/>
            <a:ext cx="3027363" cy="463550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050" y="8818563"/>
            <a:ext cx="3027363" cy="463550"/>
          </a:xfrm>
          <a:prstGeom prst="rect">
            <a:avLst/>
          </a:prstGeom>
        </p:spPr>
        <p:txBody>
          <a:bodyPr vert="horz" wrap="square" lIns="92958" tIns="46479" rIns="92958" bIns="4647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B298FFB-70F1-4A24-9782-D3D4B90F4D5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76242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54063" indent="-2889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60463" indent="-23177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25600" indent="-23177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90738" indent="-23177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47938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3005138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62338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919538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F705FAF-829E-4395-B8B6-B498D53B3B43}" type="slidenum">
              <a:rPr lang="en-US" altLang="en-US">
                <a:solidFill>
                  <a:srgbClr val="000000"/>
                </a:solidFill>
              </a:rPr>
              <a:pPr eaLnBrk="1" hangingPunct="1"/>
              <a:t>1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sz="1000"/>
              <a:t>http://www.pnnl.gov/science/highlights/highlights.asp?division=749</a:t>
            </a:r>
          </a:p>
        </p:txBody>
      </p:sp>
    </p:spTree>
    <p:extLst>
      <p:ext uri="{BB962C8B-B14F-4D97-AF65-F5344CB8AC3E}">
        <p14:creationId xmlns:p14="http://schemas.microsoft.com/office/powerpoint/2010/main" val="27296823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135F78-85A2-4A8E-B588-72BEBA900BB0}" type="datetimeFigureOut">
              <a:rPr lang="en-US"/>
              <a:pPr>
                <a:defRPr/>
              </a:pPr>
              <a:t>9/13/2022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E678E4-5B40-41E7-B295-6E15A5E915E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75938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E7F625-517B-440F-9267-2A80D666B736}" type="datetimeFigureOut">
              <a:rPr lang="en-US"/>
              <a:pPr>
                <a:defRPr/>
              </a:pPr>
              <a:t>9/13/2022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A89244-42D4-4344-8CB0-317EFA9D52F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88302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212E40-FFBC-4D16-9B96-AE4DC79ACE89}" type="datetimeFigureOut">
              <a:rPr lang="en-US"/>
              <a:pPr>
                <a:defRPr/>
              </a:pPr>
              <a:t>9/13/2022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1DC9DD-7613-4A46-8A55-B05D74670C3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18066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table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877380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D42F4A-CFDF-49B1-A5BB-80EE2A5CB064}" type="datetimeFigureOut">
              <a:rPr lang="en-US"/>
              <a:pPr>
                <a:defRPr/>
              </a:pPr>
              <a:t>9/13/2022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C322A1-86CB-4EDD-BD25-C77A09E989F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74954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C97724-70E9-494E-82EA-47E688CC4935}" type="datetimeFigureOut">
              <a:rPr lang="en-US"/>
              <a:pPr>
                <a:defRPr/>
              </a:pPr>
              <a:t>9/13/2022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C3BD9F-1ED7-43F1-AEB5-0E60C8DFBF4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61092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939D08-0738-4E34-AC41-6639B35ACD6D}" type="datetimeFigureOut">
              <a:rPr lang="en-US"/>
              <a:pPr>
                <a:defRPr/>
              </a:pPr>
              <a:t>9/13/2022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2041E4-4A3F-4086-9C88-809FE63A664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50871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995167-4DB7-4E11-886A-CB7F3966F72D}" type="datetimeFigureOut">
              <a:rPr lang="en-US"/>
              <a:pPr>
                <a:defRPr/>
              </a:pPr>
              <a:t>9/13/2022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99FE3B-D710-4794-B641-5B860069AD1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64116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364730-86BB-4110-9C41-08FDBFA392CA}" type="datetimeFigureOut">
              <a:rPr lang="en-US"/>
              <a:pPr>
                <a:defRPr/>
              </a:pPr>
              <a:t>9/13/2022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D306B0-1A4A-4863-93A3-4B49804814E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9026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4AAD07-01BF-446E-8744-C7BB7767638F}" type="datetimeFigureOut">
              <a:rPr lang="en-US"/>
              <a:pPr>
                <a:defRPr/>
              </a:pPr>
              <a:t>9/13/2022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67ABCF-3691-42EF-8D96-8AEB84F1869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782071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FE092C-7F6F-4DA2-94A1-AFFE6A3B6BFC}" type="datetimeFigureOut">
              <a:rPr lang="en-US"/>
              <a:pPr>
                <a:defRPr/>
              </a:pPr>
              <a:t>9/13/2022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8D7103-DDC9-4808-B39B-D6FA4C86751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8227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1619B4-0779-4B38-8346-A994C45F2BF8}" type="datetimeFigureOut">
              <a:rPr lang="en-US"/>
              <a:pPr>
                <a:defRPr/>
              </a:pPr>
              <a:t>9/13/2022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FC4C9C-1FCF-4447-B5EF-8B193573439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87808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0570776-5D34-4B94-8688-589C882A4837}" type="datetimeFigureOut">
              <a:rPr lang="en-US"/>
              <a:pPr>
                <a:defRPr/>
              </a:pPr>
              <a:t>9/13/2022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50C62178-E8A7-4C00-A203-4DE18BC737C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4" r:id="rId1"/>
    <p:sldLayoutId id="2147483845" r:id="rId2"/>
    <p:sldLayoutId id="2147483846" r:id="rId3"/>
    <p:sldLayoutId id="2147483847" r:id="rId4"/>
    <p:sldLayoutId id="2147483848" r:id="rId5"/>
    <p:sldLayoutId id="2147483849" r:id="rId6"/>
    <p:sldLayoutId id="2147483850" r:id="rId7"/>
    <p:sldLayoutId id="2147483851" r:id="rId8"/>
    <p:sldLayoutId id="2147483852" r:id="rId9"/>
    <p:sldLayoutId id="2147483853" r:id="rId10"/>
    <p:sldLayoutId id="2147483854" r:id="rId11"/>
    <p:sldLayoutId id="2147483855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ChangeArrowheads="1"/>
          </p:cNvSpPr>
          <p:nvPr/>
        </p:nvSpPr>
        <p:spPr bwMode="auto">
          <a:xfrm>
            <a:off x="152400" y="3352800"/>
            <a:ext cx="34290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1775" indent="-231775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15000"/>
              </a:spcBef>
              <a:buFontTx/>
              <a:buNone/>
            </a:pPr>
            <a:endParaRPr lang="en-US" altLang="en-US" sz="1600">
              <a:solidFill>
                <a:srgbClr val="000000"/>
              </a:solidFill>
            </a:endParaRPr>
          </a:p>
        </p:txBody>
      </p:sp>
      <p:sp>
        <p:nvSpPr>
          <p:cNvPr id="3075" name="Rectangle 4"/>
          <p:cNvSpPr>
            <a:spLocks noChangeArrowheads="1"/>
          </p:cNvSpPr>
          <p:nvPr/>
        </p:nvSpPr>
        <p:spPr bwMode="auto">
          <a:xfrm>
            <a:off x="0" y="1043226"/>
            <a:ext cx="4541938" cy="5814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31775" indent="-231775" algn="ctr">
              <a:spcBef>
                <a:spcPct val="15000"/>
              </a:spcBef>
              <a:defRPr/>
            </a:pPr>
            <a:r>
              <a:rPr lang="en-US" sz="1400" b="1" dirty="0">
                <a:solidFill>
                  <a:prstClr val="black"/>
                </a:solidFill>
              </a:rPr>
              <a:t>Objective</a:t>
            </a:r>
          </a:p>
          <a:p>
            <a:pPr marL="285750" indent="-285750">
              <a:spcBef>
                <a:spcPct val="15000"/>
              </a:spcBef>
              <a:buFont typeface="Arial" pitchFamily="34" charset="0"/>
              <a:buChar char="●"/>
              <a:defRPr/>
            </a:pPr>
            <a:r>
              <a:rPr lang="en-US" sz="1400" dirty="0">
                <a:solidFill>
                  <a:prstClr val="black"/>
                </a:solidFill>
              </a:rPr>
              <a:t>Evaluate the impacts of phytoplankton-derived organic matter on aerosol clouds in a global climate model.</a:t>
            </a:r>
            <a:endParaRPr lang="en-US" sz="1400" b="1" dirty="0">
              <a:solidFill>
                <a:prstClr val="black"/>
              </a:solidFill>
            </a:endParaRPr>
          </a:p>
          <a:p>
            <a:pPr marL="231775" indent="-231775" algn="ctr">
              <a:spcBef>
                <a:spcPct val="15000"/>
              </a:spcBef>
              <a:defRPr/>
            </a:pPr>
            <a:r>
              <a:rPr lang="en-US" sz="1400" b="1" dirty="0">
                <a:solidFill>
                  <a:prstClr val="black"/>
                </a:solidFill>
              </a:rPr>
              <a:t>Approach</a:t>
            </a:r>
          </a:p>
          <a:p>
            <a:pPr marL="285750" indent="-285750">
              <a:spcBef>
                <a:spcPct val="15000"/>
              </a:spcBef>
              <a:buFont typeface="Arial" pitchFamily="34" charset="0"/>
              <a:buChar char="●"/>
              <a:defRPr/>
            </a:pPr>
            <a:r>
              <a:rPr lang="en-US" sz="1400" dirty="0">
                <a:solidFill>
                  <a:prstClr val="black"/>
                </a:solidFill>
              </a:rPr>
              <a:t>Implement the Organic Compounds from Ecosystems to Aerosols: Natural Films and Interfaces via Langmuir Molecular Surfactants </a:t>
            </a:r>
            <a:r>
              <a:rPr lang="en-US" sz="1400">
                <a:solidFill>
                  <a:prstClr val="black"/>
                </a:solidFill>
              </a:rPr>
              <a:t>(OCEANFILMS) </a:t>
            </a:r>
            <a:r>
              <a:rPr lang="en-US" sz="1400" dirty="0">
                <a:solidFill>
                  <a:prstClr val="black"/>
                </a:solidFill>
              </a:rPr>
              <a:t>parameterization for sea spray organic matter into the Energy </a:t>
            </a:r>
            <a:r>
              <a:rPr lang="en-US" sz="1400" dirty="0" err="1">
                <a:solidFill>
                  <a:prstClr val="black"/>
                </a:solidFill>
              </a:rPr>
              <a:t>Exascale</a:t>
            </a:r>
            <a:r>
              <a:rPr lang="en-US" sz="1400" dirty="0">
                <a:solidFill>
                  <a:prstClr val="black"/>
                </a:solidFill>
              </a:rPr>
              <a:t> Earth System model.</a:t>
            </a:r>
          </a:p>
          <a:p>
            <a:pPr marL="285750" indent="-285750">
              <a:spcBef>
                <a:spcPct val="15000"/>
              </a:spcBef>
              <a:buFont typeface="Arial" pitchFamily="34" charset="0"/>
              <a:buChar char="●"/>
              <a:defRPr/>
            </a:pPr>
            <a:r>
              <a:rPr lang="en-US" sz="1400" dirty="0">
                <a:solidFill>
                  <a:prstClr val="black"/>
                </a:solidFill>
              </a:rPr>
              <a:t>Evaluate the parameterization’s effects on simulated aerosol chemistry and short-wave cloud forcing against observational constraints.</a:t>
            </a:r>
          </a:p>
          <a:p>
            <a:pPr marL="285750" indent="-285750">
              <a:spcBef>
                <a:spcPct val="15000"/>
              </a:spcBef>
              <a:buFont typeface="Arial" pitchFamily="34" charset="0"/>
              <a:buChar char="●"/>
              <a:defRPr/>
            </a:pPr>
            <a:r>
              <a:rPr lang="en-US" sz="1400" dirty="0">
                <a:solidFill>
                  <a:prstClr val="black"/>
                </a:solidFill>
              </a:rPr>
              <a:t>Evaluate global impacts on aerosols, clouds, and climate.</a:t>
            </a:r>
          </a:p>
          <a:p>
            <a:pPr algn="ctr" eaLnBrk="1" hangingPunct="1">
              <a:spcBef>
                <a:spcPct val="15000"/>
              </a:spcBef>
              <a:buFontTx/>
              <a:buNone/>
            </a:pPr>
            <a:r>
              <a:rPr lang="en-US" altLang="en-US" sz="1400" b="1" dirty="0">
                <a:solidFill>
                  <a:srgbClr val="000000"/>
                </a:solidFill>
              </a:rPr>
              <a:t>Impact</a:t>
            </a:r>
          </a:p>
          <a:p>
            <a:pPr marL="283464" indent="-283464" eaLnBrk="1" hangingPunct="1">
              <a:spcBef>
                <a:spcPct val="15000"/>
              </a:spcBef>
              <a:buFont typeface="Arial" panose="020B0604020202020204" pitchFamily="34" charset="0"/>
              <a:buChar char="●"/>
            </a:pPr>
            <a:r>
              <a:rPr lang="en-US" altLang="en-US" sz="1400" dirty="0">
                <a:solidFill>
                  <a:srgbClr val="000000"/>
                </a:solidFill>
              </a:rPr>
              <a:t>Phytoplankton-derived organic matter in sea spray aerosol may increase sea spray emissions, playing an important role in enabling sea spray to contribute to ice nucleation in clouds.</a:t>
            </a:r>
          </a:p>
          <a:p>
            <a:pPr marL="283464" indent="-283464" eaLnBrk="1" hangingPunct="1">
              <a:spcBef>
                <a:spcPct val="15000"/>
              </a:spcBef>
              <a:buFont typeface="Arial" panose="020B0604020202020204" pitchFamily="34" charset="0"/>
              <a:buChar char="●"/>
            </a:pPr>
            <a:r>
              <a:rPr lang="en-US" altLang="en-US" sz="1400" dirty="0">
                <a:solidFill>
                  <a:srgbClr val="000000"/>
                </a:solidFill>
              </a:rPr>
              <a:t>The model predicts modest but statistically significant effects on aerosol, cloud condensation nuclei, and clouds, occurring primarily over the Southern Ocean.</a:t>
            </a:r>
          </a:p>
          <a:p>
            <a:pPr marL="283464" indent="-283464" eaLnBrk="1" hangingPunct="1">
              <a:spcBef>
                <a:spcPct val="15000"/>
              </a:spcBef>
              <a:buFont typeface="Arial" panose="020B0604020202020204" pitchFamily="34" charset="0"/>
              <a:buChar char="●"/>
            </a:pPr>
            <a:r>
              <a:rPr lang="en-US" altLang="en-US" sz="1400" dirty="0">
                <a:solidFill>
                  <a:srgbClr val="000000"/>
                </a:solidFill>
              </a:rPr>
              <a:t>More ship-based measurements are needed to evaluate the hypothesis that sea spray emissions are elevated during and after strong phytoplankton blooms.</a:t>
            </a:r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3076" name="Rectangle 5"/>
          <p:cNvSpPr>
            <a:spLocks noChangeArrowheads="1"/>
          </p:cNvSpPr>
          <p:nvPr/>
        </p:nvSpPr>
        <p:spPr bwMode="auto">
          <a:xfrm>
            <a:off x="152399" y="0"/>
            <a:ext cx="885262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000" b="1" dirty="0">
                <a:solidFill>
                  <a:srgbClr val="000000"/>
                </a:solidFill>
                <a:latin typeface="Arial" panose="020B0604020202020204" pitchFamily="34" charset="0"/>
              </a:rPr>
              <a:t>Sea Spray Organic Contributes to Brighter Clouds Over the Southern Ocean</a:t>
            </a:r>
          </a:p>
        </p:txBody>
      </p:sp>
      <p:sp>
        <p:nvSpPr>
          <p:cNvPr id="3077" name="Text Box 6"/>
          <p:cNvSpPr txBox="1">
            <a:spLocks noChangeArrowheads="1"/>
          </p:cNvSpPr>
          <p:nvPr/>
        </p:nvSpPr>
        <p:spPr bwMode="auto">
          <a:xfrm>
            <a:off x="4602062" y="5735947"/>
            <a:ext cx="4433004" cy="10156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 dirty="0">
                <a:solidFill>
                  <a:srgbClr val="000000"/>
                </a:solidFill>
                <a:latin typeface="+mn-lt"/>
              </a:rPr>
              <a:t>Burrows, S. M., Easter, R. C., Liu, X., Ma, P.-L., Wang, H., Elliott, S. M., Singh, B., Zhang, K., and Rasch, P. J. “OCEANFILMS (Organic Compounds from Ecosystems to Aerosols: Natural Films and Interfaces via Langmuir Molecular Surfactants) sea spray organic aerosol emissions – implementation in a global climate model and impacts on clouds,” </a:t>
            </a:r>
            <a:r>
              <a:rPr lang="en-US" altLang="en-US" sz="1000" i="1" dirty="0">
                <a:solidFill>
                  <a:srgbClr val="000000"/>
                </a:solidFill>
                <a:latin typeface="+mn-lt"/>
              </a:rPr>
              <a:t>Atmos. Chem. Phys.</a:t>
            </a:r>
            <a:r>
              <a:rPr lang="en-US" altLang="en-US" sz="1000" dirty="0">
                <a:solidFill>
                  <a:srgbClr val="000000"/>
                </a:solidFill>
                <a:latin typeface="+mn-lt"/>
              </a:rPr>
              <a:t>, </a:t>
            </a:r>
            <a:r>
              <a:rPr lang="en-US" altLang="en-US" sz="1000" b="1" dirty="0">
                <a:solidFill>
                  <a:srgbClr val="000000"/>
                </a:solidFill>
                <a:latin typeface="+mn-lt"/>
              </a:rPr>
              <a:t>22,</a:t>
            </a:r>
            <a:r>
              <a:rPr lang="en-US" altLang="en-US" sz="1000" dirty="0">
                <a:solidFill>
                  <a:srgbClr val="000000"/>
                </a:solidFill>
                <a:latin typeface="+mn-lt"/>
              </a:rPr>
              <a:t> 5223–5251,(2022). [DOI: 10.5194/acp-22-5223-2022]</a:t>
            </a:r>
          </a:p>
        </p:txBody>
      </p:sp>
      <p:sp>
        <p:nvSpPr>
          <p:cNvPr id="3078" name="TextBox 9"/>
          <p:cNvSpPr txBox="1">
            <a:spLocks noChangeArrowheads="1"/>
          </p:cNvSpPr>
          <p:nvPr/>
        </p:nvSpPr>
        <p:spPr bwMode="auto">
          <a:xfrm>
            <a:off x="4602062" y="4082359"/>
            <a:ext cx="4240123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b="1" dirty="0">
                <a:solidFill>
                  <a:srgbClr val="0000FF"/>
                </a:solidFill>
                <a:latin typeface="Arial" panose="020B0604020202020204" pitchFamily="34" charset="0"/>
              </a:rPr>
              <a:t>The addition of sea spray organic matter causes regionally widespread increases in cloud condensation nuclei, particularly over the Southern Ocean. The figure shows the relative change (%) in annual mean cloud condensation nuclei concentrations (S = 0.1%); stippling indicates regions where the changes are statistically significant.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509966D-3D95-CE74-086F-A7F0900468F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7284" t="81110" r="182"/>
          <a:stretch/>
        </p:blipFill>
        <p:spPr>
          <a:xfrm>
            <a:off x="4390102" y="1411701"/>
            <a:ext cx="4583693" cy="243508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809F0AD-DFF9-7A28-AE94-632F5782F233}"/>
              </a:ext>
            </a:extLst>
          </p:cNvPr>
          <p:cNvSpPr/>
          <p:nvPr/>
        </p:nvSpPr>
        <p:spPr>
          <a:xfrm>
            <a:off x="8763000" y="1295400"/>
            <a:ext cx="236347" cy="2057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OE-Sample-Slide-Highlights-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833D5BE7003A24B86BD831924205D3A" ma:contentTypeVersion="2" ma:contentTypeDescription="Create a new document." ma:contentTypeScope="" ma:versionID="ac238988cf9dac0644edde20317055e2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1a3b33f41066294d476535f568136243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4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FDE39E42-86AA-45D1-BDEC-E709624E740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C74935E-4390-47DD-99CE-60A5373B7B5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A57D9F0-2B85-430B-8843-0027C0E6F07C}">
  <ds:schemaRefs>
    <ds:schemaRef ds:uri="http://schemas.openxmlformats.org/package/2006/metadata/core-properties"/>
    <ds:schemaRef ds:uri="http://schemas.microsoft.com/sharepoint/v3"/>
    <ds:schemaRef ds:uri="http://purl.org/dc/elements/1.1/"/>
    <ds:schemaRef ds:uri="http://www.w3.org/XML/1998/namespace"/>
    <ds:schemaRef ds:uri="http://schemas.microsoft.com/office/infopath/2007/PartnerControls"/>
    <ds:schemaRef ds:uri="http://purl.org/dc/terms/"/>
    <ds:schemaRef ds:uri="http://schemas.microsoft.com/office/2006/documentManagement/types"/>
    <ds:schemaRef ds:uri="http://schemas.microsoft.com/office/2006/metadata/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DOE-Sample-Slide-Highlights-Template</Template>
  <TotalTime>16714</TotalTime>
  <Words>340</Words>
  <Application>Microsoft Office PowerPoint</Application>
  <PresentationFormat>On-screen Show (4:3)</PresentationFormat>
  <Paragraphs>15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DOE-Sample-Slide-Highlights-Template</vt:lpstr>
      <vt:lpstr>PowerPoint Presentation</vt:lpstr>
    </vt:vector>
  </TitlesOfParts>
  <Company>PNNL IM Services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Davis, Emily L</dc:creator>
  <cp:lastModifiedBy>Mundy, Beth E</cp:lastModifiedBy>
  <cp:revision>7</cp:revision>
  <cp:lastPrinted>2011-05-11T17:30:12Z</cp:lastPrinted>
  <dcterms:created xsi:type="dcterms:W3CDTF">2017-11-02T21:19:41Z</dcterms:created>
  <dcterms:modified xsi:type="dcterms:W3CDTF">2022-09-13T21:48:29Z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ItemGuid">
    <vt:lpwstr>75333844-ddec-49b7-ae1e-c27b23a45b5c</vt:lpwstr>
  </property>
  <property fmtid="{D5CDD505-2E9C-101B-9397-08002B2CF9AE}" pid="3" name="ContentTypeId">
    <vt:lpwstr>0x0101008833D5BE7003A24B86BD831924205D3A</vt:lpwstr>
  </property>
  <property fmtid="{D5CDD505-2E9C-101B-9397-08002B2CF9AE}" pid="4" name="Order">
    <vt:r8>3400</vt:r8>
  </property>
</Properties>
</file>