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41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Climate_data\swat-test\swat-testST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Climate_data\swat-test\swat-testSTD.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ysClr val="windowText" lastClr="000000"/>
                </a:solidFill>
                <a:latin typeface="+mn-lt"/>
                <a:ea typeface="+mn-ea"/>
                <a:cs typeface="+mn-cs"/>
              </a:defRPr>
            </a:pPr>
            <a:r>
              <a:rPr lang="en-US"/>
              <a:t>MPI</a:t>
            </a:r>
          </a:p>
        </c:rich>
      </c:tx>
      <c:layout>
        <c:manualLayout>
          <c:xMode val="edge"/>
          <c:yMode val="edge"/>
          <c:x val="0.83438874307378263"/>
          <c:y val="9.6618357487922704E-2"/>
        </c:manualLayout>
      </c:layout>
      <c:overlay val="1"/>
      <c:spPr>
        <a:noFill/>
        <a:ln>
          <a:noFill/>
        </a:ln>
        <a:effectLst/>
      </c:spPr>
      <c:txPr>
        <a:bodyPr rot="0" spcFirstLastPara="1" vertOverflow="ellipsis" vert="horz" wrap="square" anchor="ctr" anchorCtr="1"/>
        <a:lstStyle/>
        <a:p>
          <a:pPr>
            <a:defRPr sz="168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2"/>
          <c:order val="0"/>
          <c:tx>
            <c:strRef>
              <c:f>MPI!$U$2</c:f>
              <c:strCache>
                <c:ptCount val="1"/>
                <c:pt idx="0">
                  <c:v>PRISM</c:v>
                </c:pt>
              </c:strCache>
            </c:strRef>
          </c:tx>
          <c:spPr>
            <a:solidFill>
              <a:schemeClr val="accent3"/>
            </a:solidFill>
            <a:ln>
              <a:solidFill>
                <a:sysClr val="windowText" lastClr="000000"/>
              </a:solidFill>
            </a:ln>
            <a:effectLst/>
          </c:spPr>
          <c:invertIfNegative val="0"/>
          <c:val>
            <c:numRef>
              <c:f>MPI!$Z$7:$Z$18</c:f>
              <c:numCache>
                <c:formatCode>General</c:formatCode>
                <c:ptCount val="12"/>
                <c:pt idx="0">
                  <c:v>4.03</c:v>
                </c:pt>
                <c:pt idx="1">
                  <c:v>7.57</c:v>
                </c:pt>
                <c:pt idx="2">
                  <c:v>13.1</c:v>
                </c:pt>
                <c:pt idx="3">
                  <c:v>14.12</c:v>
                </c:pt>
                <c:pt idx="4">
                  <c:v>21.86</c:v>
                </c:pt>
                <c:pt idx="5">
                  <c:v>32.409999999999997</c:v>
                </c:pt>
                <c:pt idx="6">
                  <c:v>28.81</c:v>
                </c:pt>
                <c:pt idx="7">
                  <c:v>19.54</c:v>
                </c:pt>
                <c:pt idx="8">
                  <c:v>9.51</c:v>
                </c:pt>
                <c:pt idx="9">
                  <c:v>4.83</c:v>
                </c:pt>
                <c:pt idx="10">
                  <c:v>3.57</c:v>
                </c:pt>
                <c:pt idx="11">
                  <c:v>7.08</c:v>
                </c:pt>
              </c:numCache>
            </c:numRef>
          </c:val>
          <c:extLst>
            <c:ext xmlns:c16="http://schemas.microsoft.com/office/drawing/2014/chart" uri="{C3380CC4-5D6E-409C-BE32-E72D297353CC}">
              <c16:uniqueId val="{00000000-FEE3-4475-91B8-DE7D62389D81}"/>
            </c:ext>
          </c:extLst>
        </c:ser>
        <c:dLbls>
          <c:showLegendKey val="0"/>
          <c:showVal val="0"/>
          <c:showCatName val="0"/>
          <c:showSerName val="0"/>
          <c:showPercent val="0"/>
          <c:showBubbleSize val="0"/>
        </c:dLbls>
        <c:gapWidth val="150"/>
        <c:axId val="1670624480"/>
        <c:axId val="1505485984"/>
      </c:barChart>
      <c:lineChart>
        <c:grouping val="standard"/>
        <c:varyColors val="0"/>
        <c:ser>
          <c:idx val="0"/>
          <c:order val="1"/>
          <c:tx>
            <c:strRef>
              <c:f>MPI!$A$2</c:f>
              <c:strCache>
                <c:ptCount val="1"/>
                <c:pt idx="0">
                  <c:v>WRF-raw</c:v>
                </c:pt>
              </c:strCache>
            </c:strRef>
          </c:tx>
          <c:spPr>
            <a:ln w="28575" cap="rnd">
              <a:solidFill>
                <a:schemeClr val="accent2"/>
              </a:solidFill>
              <a:round/>
            </a:ln>
            <a:effectLst/>
          </c:spPr>
          <c:marker>
            <c:symbol val="none"/>
          </c:marker>
          <c:val>
            <c:numRef>
              <c:f>MPI!$F$7:$F$18</c:f>
              <c:numCache>
                <c:formatCode>General</c:formatCode>
                <c:ptCount val="12"/>
                <c:pt idx="0">
                  <c:v>11.05</c:v>
                </c:pt>
                <c:pt idx="1">
                  <c:v>14.08</c:v>
                </c:pt>
                <c:pt idx="2">
                  <c:v>33.19</c:v>
                </c:pt>
                <c:pt idx="3">
                  <c:v>29.67</c:v>
                </c:pt>
                <c:pt idx="4">
                  <c:v>61.86</c:v>
                </c:pt>
                <c:pt idx="5">
                  <c:v>81.96</c:v>
                </c:pt>
                <c:pt idx="6">
                  <c:v>102.87</c:v>
                </c:pt>
                <c:pt idx="7">
                  <c:v>103.34</c:v>
                </c:pt>
                <c:pt idx="8">
                  <c:v>62.28</c:v>
                </c:pt>
                <c:pt idx="9">
                  <c:v>32.5</c:v>
                </c:pt>
                <c:pt idx="10">
                  <c:v>14.31</c:v>
                </c:pt>
                <c:pt idx="11">
                  <c:v>12.98</c:v>
                </c:pt>
              </c:numCache>
            </c:numRef>
          </c:val>
          <c:smooth val="0"/>
          <c:extLst>
            <c:ext xmlns:c16="http://schemas.microsoft.com/office/drawing/2014/chart" uri="{C3380CC4-5D6E-409C-BE32-E72D297353CC}">
              <c16:uniqueId val="{00000001-FEE3-4475-91B8-DE7D62389D81}"/>
            </c:ext>
          </c:extLst>
        </c:ser>
        <c:ser>
          <c:idx val="1"/>
          <c:order val="2"/>
          <c:tx>
            <c:strRef>
              <c:f>MPI!$K$2</c:f>
              <c:strCache>
                <c:ptCount val="1"/>
                <c:pt idx="0">
                  <c:v>WRF-dm</c:v>
                </c:pt>
              </c:strCache>
            </c:strRef>
          </c:tx>
          <c:spPr>
            <a:ln w="28575" cap="rnd">
              <a:solidFill>
                <a:srgbClr val="C00000"/>
              </a:solidFill>
              <a:round/>
            </a:ln>
            <a:effectLst/>
          </c:spPr>
          <c:marker>
            <c:symbol val="none"/>
          </c:marker>
          <c:val>
            <c:numRef>
              <c:f>MPI!$P$7:$P$18</c:f>
              <c:numCache>
                <c:formatCode>General</c:formatCode>
                <c:ptCount val="12"/>
                <c:pt idx="0">
                  <c:v>6.21</c:v>
                </c:pt>
                <c:pt idx="1">
                  <c:v>5.91</c:v>
                </c:pt>
                <c:pt idx="2">
                  <c:v>15.4</c:v>
                </c:pt>
                <c:pt idx="3">
                  <c:v>14.13</c:v>
                </c:pt>
                <c:pt idx="4">
                  <c:v>24.39</c:v>
                </c:pt>
                <c:pt idx="5">
                  <c:v>34.520000000000003</c:v>
                </c:pt>
                <c:pt idx="6">
                  <c:v>29.89</c:v>
                </c:pt>
                <c:pt idx="7">
                  <c:v>20.13</c:v>
                </c:pt>
                <c:pt idx="8">
                  <c:v>9.6199999999999992</c:v>
                </c:pt>
                <c:pt idx="9">
                  <c:v>4.6100000000000003</c:v>
                </c:pt>
                <c:pt idx="10">
                  <c:v>5.38</c:v>
                </c:pt>
                <c:pt idx="11">
                  <c:v>6.22</c:v>
                </c:pt>
              </c:numCache>
            </c:numRef>
          </c:val>
          <c:smooth val="0"/>
          <c:extLst>
            <c:ext xmlns:c16="http://schemas.microsoft.com/office/drawing/2014/chart" uri="{C3380CC4-5D6E-409C-BE32-E72D297353CC}">
              <c16:uniqueId val="{00000002-FEE3-4475-91B8-DE7D62389D81}"/>
            </c:ext>
          </c:extLst>
        </c:ser>
        <c:ser>
          <c:idx val="3"/>
          <c:order val="3"/>
          <c:tx>
            <c:strRef>
              <c:f>MPI!$AE$2</c:f>
              <c:strCache>
                <c:ptCount val="1"/>
                <c:pt idx="0">
                  <c:v>RegCM4-raw</c:v>
                </c:pt>
              </c:strCache>
            </c:strRef>
          </c:tx>
          <c:spPr>
            <a:ln w="28575" cap="rnd">
              <a:solidFill>
                <a:schemeClr val="accent4"/>
              </a:solidFill>
              <a:prstDash val="lgDashDot"/>
              <a:round/>
            </a:ln>
            <a:effectLst/>
          </c:spPr>
          <c:marker>
            <c:symbol val="none"/>
          </c:marker>
          <c:val>
            <c:numRef>
              <c:f>MPI!$AJ$7:$AJ$18</c:f>
              <c:numCache>
                <c:formatCode>General</c:formatCode>
                <c:ptCount val="12"/>
                <c:pt idx="0">
                  <c:v>15.51</c:v>
                </c:pt>
                <c:pt idx="1">
                  <c:v>18.059999999999999</c:v>
                </c:pt>
                <c:pt idx="2">
                  <c:v>35.29</c:v>
                </c:pt>
                <c:pt idx="3">
                  <c:v>24.53</c:v>
                </c:pt>
                <c:pt idx="4">
                  <c:v>41.62</c:v>
                </c:pt>
                <c:pt idx="5">
                  <c:v>42.78</c:v>
                </c:pt>
                <c:pt idx="6">
                  <c:v>34.36</c:v>
                </c:pt>
                <c:pt idx="7">
                  <c:v>19.440000000000001</c:v>
                </c:pt>
                <c:pt idx="8">
                  <c:v>8.8000000000000007</c:v>
                </c:pt>
                <c:pt idx="9">
                  <c:v>4.7699999999999996</c:v>
                </c:pt>
                <c:pt idx="10">
                  <c:v>4.2699999999999996</c:v>
                </c:pt>
                <c:pt idx="11">
                  <c:v>10.130000000000001</c:v>
                </c:pt>
              </c:numCache>
            </c:numRef>
          </c:val>
          <c:smooth val="0"/>
          <c:extLst>
            <c:ext xmlns:c16="http://schemas.microsoft.com/office/drawing/2014/chart" uri="{C3380CC4-5D6E-409C-BE32-E72D297353CC}">
              <c16:uniqueId val="{00000003-FEE3-4475-91B8-DE7D62389D81}"/>
            </c:ext>
          </c:extLst>
        </c:ser>
        <c:ser>
          <c:idx val="4"/>
          <c:order val="4"/>
          <c:tx>
            <c:strRef>
              <c:f>MPI!$AO$2</c:f>
              <c:strCache>
                <c:ptCount val="1"/>
                <c:pt idx="0">
                  <c:v>RegCM4-dm</c:v>
                </c:pt>
              </c:strCache>
            </c:strRef>
          </c:tx>
          <c:spPr>
            <a:ln w="28575" cap="rnd">
              <a:solidFill>
                <a:srgbClr val="FF0000"/>
              </a:solidFill>
              <a:prstDash val="sysDash"/>
              <a:round/>
            </a:ln>
            <a:effectLst/>
          </c:spPr>
          <c:marker>
            <c:symbol val="none"/>
          </c:marker>
          <c:val>
            <c:numRef>
              <c:f>MPI!$AT$7:$AT$18</c:f>
              <c:numCache>
                <c:formatCode>General</c:formatCode>
                <c:ptCount val="12"/>
                <c:pt idx="0">
                  <c:v>7.14</c:v>
                </c:pt>
                <c:pt idx="1">
                  <c:v>6.7</c:v>
                </c:pt>
                <c:pt idx="2">
                  <c:v>13.83</c:v>
                </c:pt>
                <c:pt idx="3">
                  <c:v>12.9</c:v>
                </c:pt>
                <c:pt idx="4">
                  <c:v>22.3</c:v>
                </c:pt>
                <c:pt idx="5">
                  <c:v>34.130000000000003</c:v>
                </c:pt>
                <c:pt idx="6">
                  <c:v>29.06</c:v>
                </c:pt>
                <c:pt idx="7">
                  <c:v>20.23</c:v>
                </c:pt>
                <c:pt idx="8">
                  <c:v>12.57</c:v>
                </c:pt>
                <c:pt idx="9">
                  <c:v>6.53</c:v>
                </c:pt>
                <c:pt idx="10">
                  <c:v>6.01</c:v>
                </c:pt>
                <c:pt idx="11">
                  <c:v>7.04</c:v>
                </c:pt>
              </c:numCache>
            </c:numRef>
          </c:val>
          <c:smooth val="0"/>
          <c:extLst>
            <c:ext xmlns:c16="http://schemas.microsoft.com/office/drawing/2014/chart" uri="{C3380CC4-5D6E-409C-BE32-E72D297353CC}">
              <c16:uniqueId val="{00000004-FEE3-4475-91B8-DE7D62389D81}"/>
            </c:ext>
          </c:extLst>
        </c:ser>
        <c:dLbls>
          <c:showLegendKey val="0"/>
          <c:showVal val="0"/>
          <c:showCatName val="0"/>
          <c:showSerName val="0"/>
          <c:showPercent val="0"/>
          <c:showBubbleSize val="0"/>
        </c:dLbls>
        <c:marker val="1"/>
        <c:smooth val="0"/>
        <c:axId val="1670624480"/>
        <c:axId val="1505485984"/>
      </c:lineChart>
      <c:catAx>
        <c:axId val="1670624480"/>
        <c:scaling>
          <c:orientation val="minMax"/>
        </c:scaling>
        <c:delete val="0"/>
        <c:axPos val="b"/>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1505485984"/>
        <c:crosses val="autoZero"/>
        <c:auto val="1"/>
        <c:lblAlgn val="ctr"/>
        <c:lblOffset val="100"/>
        <c:noMultiLvlLbl val="0"/>
      </c:catAx>
      <c:valAx>
        <c:axId val="1505485984"/>
        <c:scaling>
          <c:orientation val="minMax"/>
        </c:scaling>
        <c:delete val="0"/>
        <c:axPos val="l"/>
        <c:title>
          <c:tx>
            <c:rich>
              <a:bodyPr rot="-54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r>
                  <a:rPr lang="en-US"/>
                  <a:t>Water Yield</a:t>
                </a:r>
              </a:p>
              <a:p>
                <a:pPr>
                  <a:defRPr/>
                </a:pPr>
                <a:r>
                  <a:rPr lang="en-US"/>
                  <a:t> (mm/month)</a:t>
                </a:r>
              </a:p>
            </c:rich>
          </c:tx>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title>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1670624480"/>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ysClr val="windowText" lastClr="000000"/>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ysClr val="windowText" lastClr="000000"/>
                </a:solidFill>
                <a:latin typeface="+mn-lt"/>
                <a:ea typeface="+mn-ea"/>
                <a:cs typeface="+mn-cs"/>
              </a:defRPr>
            </a:pPr>
            <a:r>
              <a:rPr lang="en-US" dirty="0"/>
              <a:t>MPI</a:t>
            </a:r>
          </a:p>
        </c:rich>
      </c:tx>
      <c:layout>
        <c:manualLayout>
          <c:xMode val="edge"/>
          <c:yMode val="edge"/>
          <c:x val="0.82302735806672811"/>
          <c:y val="0.1086954408476718"/>
        </c:manualLayout>
      </c:layout>
      <c:overlay val="1"/>
      <c:spPr>
        <a:noFill/>
        <a:ln>
          <a:noFill/>
        </a:ln>
        <a:effectLst/>
      </c:spPr>
      <c:txPr>
        <a:bodyPr rot="0" spcFirstLastPara="1" vertOverflow="ellipsis" vert="horz" wrap="square" anchor="ctr" anchorCtr="1"/>
        <a:lstStyle/>
        <a:p>
          <a:pPr>
            <a:defRPr sz="168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2"/>
          <c:order val="0"/>
          <c:tx>
            <c:strRef>
              <c:f>MPI!$U$2</c:f>
              <c:strCache>
                <c:ptCount val="1"/>
                <c:pt idx="0">
                  <c:v>PRISM</c:v>
                </c:pt>
              </c:strCache>
            </c:strRef>
          </c:tx>
          <c:spPr>
            <a:solidFill>
              <a:schemeClr val="accent3"/>
            </a:solidFill>
            <a:ln>
              <a:solidFill>
                <a:sysClr val="windowText" lastClr="000000"/>
              </a:solidFill>
            </a:ln>
            <a:effectLst/>
          </c:spPr>
          <c:invertIfNegative val="0"/>
          <c:val>
            <c:numRef>
              <c:f>MPI!$X$7:$X$18</c:f>
              <c:numCache>
                <c:formatCode>General</c:formatCode>
                <c:ptCount val="12"/>
                <c:pt idx="0">
                  <c:v>3.23</c:v>
                </c:pt>
                <c:pt idx="1">
                  <c:v>7.2</c:v>
                </c:pt>
                <c:pt idx="2">
                  <c:v>12.5</c:v>
                </c:pt>
                <c:pt idx="3">
                  <c:v>12.04</c:v>
                </c:pt>
                <c:pt idx="4">
                  <c:v>14.06</c:v>
                </c:pt>
                <c:pt idx="5">
                  <c:v>19.8</c:v>
                </c:pt>
                <c:pt idx="6">
                  <c:v>12.46</c:v>
                </c:pt>
                <c:pt idx="7">
                  <c:v>8.34</c:v>
                </c:pt>
                <c:pt idx="8">
                  <c:v>4.72</c:v>
                </c:pt>
                <c:pt idx="9">
                  <c:v>2.0499999999999998</c:v>
                </c:pt>
                <c:pt idx="10">
                  <c:v>1.85</c:v>
                </c:pt>
                <c:pt idx="11">
                  <c:v>5.87</c:v>
                </c:pt>
              </c:numCache>
            </c:numRef>
          </c:val>
          <c:extLst>
            <c:ext xmlns:c16="http://schemas.microsoft.com/office/drawing/2014/chart" uri="{C3380CC4-5D6E-409C-BE32-E72D297353CC}">
              <c16:uniqueId val="{00000000-AA75-4847-BD2C-F6C1D5F92571}"/>
            </c:ext>
          </c:extLst>
        </c:ser>
        <c:dLbls>
          <c:showLegendKey val="0"/>
          <c:showVal val="0"/>
          <c:showCatName val="0"/>
          <c:showSerName val="0"/>
          <c:showPercent val="0"/>
          <c:showBubbleSize val="0"/>
        </c:dLbls>
        <c:gapWidth val="150"/>
        <c:axId val="1670624480"/>
        <c:axId val="1505485984"/>
      </c:barChart>
      <c:lineChart>
        <c:grouping val="standard"/>
        <c:varyColors val="0"/>
        <c:ser>
          <c:idx val="0"/>
          <c:order val="1"/>
          <c:tx>
            <c:strRef>
              <c:f>MPI!$A$2</c:f>
              <c:strCache>
                <c:ptCount val="1"/>
                <c:pt idx="0">
                  <c:v>WRF-raw</c:v>
                </c:pt>
              </c:strCache>
            </c:strRef>
          </c:tx>
          <c:spPr>
            <a:ln w="28575" cap="rnd">
              <a:solidFill>
                <a:schemeClr val="accent2"/>
              </a:solidFill>
              <a:round/>
            </a:ln>
            <a:effectLst/>
          </c:spPr>
          <c:marker>
            <c:symbol val="none"/>
          </c:marker>
          <c:val>
            <c:numRef>
              <c:f>MPI!$D$7:$D$18</c:f>
              <c:numCache>
                <c:formatCode>General</c:formatCode>
                <c:ptCount val="12"/>
                <c:pt idx="0">
                  <c:v>8.8800000000000008</c:v>
                </c:pt>
                <c:pt idx="1">
                  <c:v>13.25</c:v>
                </c:pt>
                <c:pt idx="2">
                  <c:v>31.31</c:v>
                </c:pt>
                <c:pt idx="3">
                  <c:v>22.4</c:v>
                </c:pt>
                <c:pt idx="4">
                  <c:v>39.380000000000003</c:v>
                </c:pt>
                <c:pt idx="5">
                  <c:v>36.659999999999997</c:v>
                </c:pt>
                <c:pt idx="6">
                  <c:v>40.020000000000003</c:v>
                </c:pt>
                <c:pt idx="7">
                  <c:v>39.85</c:v>
                </c:pt>
                <c:pt idx="8">
                  <c:v>12.29</c:v>
                </c:pt>
                <c:pt idx="9">
                  <c:v>3.21</c:v>
                </c:pt>
                <c:pt idx="10">
                  <c:v>3.74</c:v>
                </c:pt>
                <c:pt idx="11">
                  <c:v>8.33</c:v>
                </c:pt>
              </c:numCache>
            </c:numRef>
          </c:val>
          <c:smooth val="0"/>
          <c:extLst>
            <c:ext xmlns:c16="http://schemas.microsoft.com/office/drawing/2014/chart" uri="{C3380CC4-5D6E-409C-BE32-E72D297353CC}">
              <c16:uniqueId val="{00000001-AA75-4847-BD2C-F6C1D5F92571}"/>
            </c:ext>
          </c:extLst>
        </c:ser>
        <c:ser>
          <c:idx val="1"/>
          <c:order val="2"/>
          <c:tx>
            <c:strRef>
              <c:f>MPI!$K$2</c:f>
              <c:strCache>
                <c:ptCount val="1"/>
                <c:pt idx="0">
                  <c:v>WRF-dm</c:v>
                </c:pt>
              </c:strCache>
            </c:strRef>
          </c:tx>
          <c:spPr>
            <a:ln w="28575" cap="rnd">
              <a:solidFill>
                <a:srgbClr val="C00000"/>
              </a:solidFill>
              <a:round/>
            </a:ln>
            <a:effectLst/>
          </c:spPr>
          <c:marker>
            <c:symbol val="none"/>
          </c:marker>
          <c:val>
            <c:numRef>
              <c:f>MPI!$N$7:$N$18</c:f>
              <c:numCache>
                <c:formatCode>General</c:formatCode>
                <c:ptCount val="12"/>
                <c:pt idx="0">
                  <c:v>5.48</c:v>
                </c:pt>
                <c:pt idx="1">
                  <c:v>5.71</c:v>
                </c:pt>
                <c:pt idx="2">
                  <c:v>15.05</c:v>
                </c:pt>
                <c:pt idx="3">
                  <c:v>12.59</c:v>
                </c:pt>
                <c:pt idx="4">
                  <c:v>18.87</c:v>
                </c:pt>
                <c:pt idx="5">
                  <c:v>23.82</c:v>
                </c:pt>
                <c:pt idx="6">
                  <c:v>17.149999999999999</c:v>
                </c:pt>
                <c:pt idx="7">
                  <c:v>12.09</c:v>
                </c:pt>
                <c:pt idx="8">
                  <c:v>6.31</c:v>
                </c:pt>
                <c:pt idx="9">
                  <c:v>2.74</c:v>
                </c:pt>
                <c:pt idx="10">
                  <c:v>4.1500000000000004</c:v>
                </c:pt>
                <c:pt idx="11">
                  <c:v>5.0599999999999996</c:v>
                </c:pt>
              </c:numCache>
            </c:numRef>
          </c:val>
          <c:smooth val="0"/>
          <c:extLst>
            <c:ext xmlns:c16="http://schemas.microsoft.com/office/drawing/2014/chart" uri="{C3380CC4-5D6E-409C-BE32-E72D297353CC}">
              <c16:uniqueId val="{00000002-AA75-4847-BD2C-F6C1D5F92571}"/>
            </c:ext>
          </c:extLst>
        </c:ser>
        <c:ser>
          <c:idx val="3"/>
          <c:order val="3"/>
          <c:tx>
            <c:strRef>
              <c:f>MPI!$AE$2</c:f>
              <c:strCache>
                <c:ptCount val="1"/>
                <c:pt idx="0">
                  <c:v>RegCM4-raw</c:v>
                </c:pt>
              </c:strCache>
            </c:strRef>
          </c:tx>
          <c:spPr>
            <a:ln w="28575" cap="rnd">
              <a:solidFill>
                <a:schemeClr val="accent4"/>
              </a:solidFill>
              <a:prstDash val="lgDashDot"/>
              <a:round/>
            </a:ln>
            <a:effectLst/>
          </c:spPr>
          <c:marker>
            <c:symbol val="none"/>
          </c:marker>
          <c:val>
            <c:numRef>
              <c:f>MPI!$AH$7:$AH$18</c:f>
              <c:numCache>
                <c:formatCode>General</c:formatCode>
                <c:ptCount val="12"/>
                <c:pt idx="0">
                  <c:v>14.34</c:v>
                </c:pt>
                <c:pt idx="1">
                  <c:v>17.55</c:v>
                </c:pt>
                <c:pt idx="2">
                  <c:v>33.96</c:v>
                </c:pt>
                <c:pt idx="3">
                  <c:v>17.66</c:v>
                </c:pt>
                <c:pt idx="4">
                  <c:v>23.11</c:v>
                </c:pt>
                <c:pt idx="5">
                  <c:v>16.7</c:v>
                </c:pt>
                <c:pt idx="6">
                  <c:v>9.8000000000000007</c:v>
                </c:pt>
                <c:pt idx="7">
                  <c:v>5.69</c:v>
                </c:pt>
                <c:pt idx="8">
                  <c:v>3.77</c:v>
                </c:pt>
                <c:pt idx="9">
                  <c:v>1.75</c:v>
                </c:pt>
                <c:pt idx="10">
                  <c:v>1.65</c:v>
                </c:pt>
                <c:pt idx="11">
                  <c:v>8.32</c:v>
                </c:pt>
              </c:numCache>
            </c:numRef>
          </c:val>
          <c:smooth val="0"/>
          <c:extLst>
            <c:ext xmlns:c16="http://schemas.microsoft.com/office/drawing/2014/chart" uri="{C3380CC4-5D6E-409C-BE32-E72D297353CC}">
              <c16:uniqueId val="{00000003-AA75-4847-BD2C-F6C1D5F92571}"/>
            </c:ext>
          </c:extLst>
        </c:ser>
        <c:ser>
          <c:idx val="4"/>
          <c:order val="4"/>
          <c:tx>
            <c:strRef>
              <c:f>MPI!$AO$2</c:f>
              <c:strCache>
                <c:ptCount val="1"/>
                <c:pt idx="0">
                  <c:v>RegCM4-dm</c:v>
                </c:pt>
              </c:strCache>
            </c:strRef>
          </c:tx>
          <c:spPr>
            <a:ln w="28575" cap="rnd">
              <a:solidFill>
                <a:srgbClr val="FF0000"/>
              </a:solidFill>
              <a:prstDash val="sysDash"/>
              <a:round/>
            </a:ln>
            <a:effectLst/>
          </c:spPr>
          <c:marker>
            <c:symbol val="none"/>
          </c:marker>
          <c:val>
            <c:numRef>
              <c:f>MPI!$AR$7:$AR$18</c:f>
              <c:numCache>
                <c:formatCode>General</c:formatCode>
                <c:ptCount val="12"/>
                <c:pt idx="0">
                  <c:v>6.15</c:v>
                </c:pt>
                <c:pt idx="1">
                  <c:v>6.35</c:v>
                </c:pt>
                <c:pt idx="2">
                  <c:v>13.35</c:v>
                </c:pt>
                <c:pt idx="3">
                  <c:v>10.59</c:v>
                </c:pt>
                <c:pt idx="4">
                  <c:v>14.81</c:v>
                </c:pt>
                <c:pt idx="5">
                  <c:v>20.96</c:v>
                </c:pt>
                <c:pt idx="6">
                  <c:v>11.68</c:v>
                </c:pt>
                <c:pt idx="7">
                  <c:v>7.52</c:v>
                </c:pt>
                <c:pt idx="8">
                  <c:v>6.13</c:v>
                </c:pt>
                <c:pt idx="9">
                  <c:v>2.63</c:v>
                </c:pt>
                <c:pt idx="10">
                  <c:v>2.99</c:v>
                </c:pt>
                <c:pt idx="11">
                  <c:v>5.14</c:v>
                </c:pt>
              </c:numCache>
            </c:numRef>
          </c:val>
          <c:smooth val="0"/>
          <c:extLst>
            <c:ext xmlns:c16="http://schemas.microsoft.com/office/drawing/2014/chart" uri="{C3380CC4-5D6E-409C-BE32-E72D297353CC}">
              <c16:uniqueId val="{00000004-AA75-4847-BD2C-F6C1D5F92571}"/>
            </c:ext>
          </c:extLst>
        </c:ser>
        <c:dLbls>
          <c:showLegendKey val="0"/>
          <c:showVal val="0"/>
          <c:showCatName val="0"/>
          <c:showSerName val="0"/>
          <c:showPercent val="0"/>
          <c:showBubbleSize val="0"/>
        </c:dLbls>
        <c:marker val="1"/>
        <c:smooth val="0"/>
        <c:axId val="1670624480"/>
        <c:axId val="1505485984"/>
      </c:lineChart>
      <c:catAx>
        <c:axId val="1670624480"/>
        <c:scaling>
          <c:orientation val="minMax"/>
        </c:scaling>
        <c:delete val="0"/>
        <c:axPos val="b"/>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1505485984"/>
        <c:crosses val="autoZero"/>
        <c:auto val="1"/>
        <c:lblAlgn val="ctr"/>
        <c:lblOffset val="100"/>
        <c:noMultiLvlLbl val="0"/>
      </c:catAx>
      <c:valAx>
        <c:axId val="1505485984"/>
        <c:scaling>
          <c:orientation val="minMax"/>
        </c:scaling>
        <c:delete val="0"/>
        <c:axPos val="l"/>
        <c:title>
          <c:tx>
            <c:rich>
              <a:bodyPr rot="-54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r>
                  <a:rPr lang="en-US"/>
                  <a:t>Surface Runoff (mm/month)</a:t>
                </a:r>
              </a:p>
            </c:rich>
          </c:tx>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title>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1670624480"/>
        <c:crosses val="autoZero"/>
        <c:crossBetween val="between"/>
        <c:majorUnit val="20"/>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400">
          <a:solidFill>
            <a:sysClr val="windowText" lastClr="00000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597A30-73FA-4D2F-9278-1D2E135D3E52}" type="datetimeFigureOut">
              <a:rPr lang="en-US" smtClean="0"/>
              <a:t>3/29/2023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8DEF0F-3750-42C1-AB9A-C781E0FF1F55}" type="slidenum">
              <a:rPr lang="en-US" smtClean="0"/>
              <a:t>‹#›</a:t>
            </a:fld>
            <a:endParaRPr lang="en-US"/>
          </a:p>
        </p:txBody>
      </p:sp>
    </p:spTree>
    <p:extLst>
      <p:ext uri="{BB962C8B-B14F-4D97-AF65-F5344CB8AC3E}">
        <p14:creationId xmlns:p14="http://schemas.microsoft.com/office/powerpoint/2010/main" val="508074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12192000" cy="1447800"/>
          </a:xfrm>
          <a:prstGeom prst="rect">
            <a:avLst/>
          </a:prstGeom>
          <a:solidFill>
            <a:srgbClr val="C8102E"/>
          </a:solidFill>
          <a:ln w="9525">
            <a:noFill/>
            <a:miter lim="800000"/>
            <a:headEnd/>
            <a:tailEnd/>
          </a:ln>
          <a:effectLst/>
        </p:spPr>
        <p:txBody>
          <a:bodyPr wrap="none" anchor="ctr">
            <a:prstTxWarp prst="textNoShape">
              <a:avLst/>
            </a:prstTxWarp>
          </a:bodyPr>
          <a:lstStyle/>
          <a:p>
            <a:endParaRPr lang="en-US" sz="2400"/>
          </a:p>
        </p:txBody>
      </p:sp>
      <p:sp>
        <p:nvSpPr>
          <p:cNvPr id="3076" name="Rectangle 4"/>
          <p:cNvSpPr>
            <a:spLocks noGrp="1" noChangeArrowheads="1"/>
          </p:cNvSpPr>
          <p:nvPr>
            <p:ph type="ctrTitle"/>
          </p:nvPr>
        </p:nvSpPr>
        <p:spPr>
          <a:xfrm>
            <a:off x="711200" y="2514600"/>
            <a:ext cx="8839200" cy="1066800"/>
          </a:xfrm>
        </p:spPr>
        <p:txBody>
          <a:bodyPr anchor="b"/>
          <a:lstStyle>
            <a:lvl1pPr>
              <a:defRPr>
                <a:solidFill>
                  <a:srgbClr val="F1BE48"/>
                </a:solidFill>
              </a:defRPr>
            </a:lvl1pPr>
          </a:lstStyle>
          <a:p>
            <a:r>
              <a:rPr lang="en-US"/>
              <a:t>Click to edit Master title style</a:t>
            </a:r>
          </a:p>
        </p:txBody>
      </p:sp>
      <p:sp>
        <p:nvSpPr>
          <p:cNvPr id="3077" name="Rectangle 5"/>
          <p:cNvSpPr>
            <a:spLocks noGrp="1" noChangeArrowheads="1"/>
          </p:cNvSpPr>
          <p:nvPr>
            <p:ph type="subTitle" idx="1"/>
          </p:nvPr>
        </p:nvSpPr>
        <p:spPr>
          <a:xfrm>
            <a:off x="711200" y="3581400"/>
            <a:ext cx="8331200" cy="1752600"/>
          </a:xfrm>
        </p:spPr>
        <p:txBody>
          <a:bodyPr/>
          <a:lstStyle>
            <a:lvl1pPr marL="0" indent="0">
              <a:buFont typeface="Times" charset="0"/>
              <a:buNone/>
              <a:defRPr sz="3200"/>
            </a:lvl1pPr>
          </a:lstStyle>
          <a:p>
            <a:r>
              <a:rPr lang="en-US"/>
              <a:t>Click to edit Master subtitle style</a:t>
            </a:r>
          </a:p>
        </p:txBody>
      </p:sp>
      <p:sp>
        <p:nvSpPr>
          <p:cNvPr id="3078" name="Text Box 6"/>
          <p:cNvSpPr txBox="1">
            <a:spLocks noChangeArrowheads="1"/>
          </p:cNvSpPr>
          <p:nvPr/>
        </p:nvSpPr>
        <p:spPr bwMode="auto">
          <a:xfrm>
            <a:off x="283634" y="3489326"/>
            <a:ext cx="184731" cy="461665"/>
          </a:xfrm>
          <a:prstGeom prst="rect">
            <a:avLst/>
          </a:prstGeom>
          <a:noFill/>
          <a:ln w="9525">
            <a:noFill/>
            <a:miter lim="800000"/>
            <a:headEnd/>
            <a:tailEnd/>
          </a:ln>
          <a:effectLst/>
        </p:spPr>
        <p:txBody>
          <a:bodyPr wrap="none">
            <a:prstTxWarp prst="textNoShape">
              <a:avLst/>
            </a:prstTxWarp>
            <a:spAutoFit/>
          </a:bodyPr>
          <a:lstStyle/>
          <a:p>
            <a:endParaRPr lang="en-US" sz="2400"/>
          </a:p>
        </p:txBody>
      </p:sp>
      <p:sp>
        <p:nvSpPr>
          <p:cNvPr id="9" name="Slide Number Placeholder 5"/>
          <p:cNvSpPr>
            <a:spLocks noGrp="1"/>
          </p:cNvSpPr>
          <p:nvPr>
            <p:ph type="sldNum" sz="quarter" idx="4"/>
          </p:nvPr>
        </p:nvSpPr>
        <p:spPr>
          <a:xfrm>
            <a:off x="8737600" y="5715000"/>
            <a:ext cx="2844800" cy="365125"/>
          </a:xfrm>
          <a:prstGeom prst="rect">
            <a:avLst/>
          </a:prstGeom>
        </p:spPr>
        <p:txBody>
          <a:bodyPr vert="horz" lIns="91440" tIns="45720" rIns="91440" bIns="45720" rtlCol="0" anchor="ctr"/>
          <a:lstStyle>
            <a:lvl1pPr algn="r">
              <a:defRPr sz="1600">
                <a:solidFill>
                  <a:srgbClr val="ACA39A"/>
                </a:solidFill>
              </a:defRPr>
            </a:lvl1pPr>
          </a:lstStyle>
          <a:p>
            <a:fld id="{179A9A4E-4C82-4D44-9372-C31BB3818094}" type="slidenum">
              <a:rPr lang="en-US" smtClean="0"/>
              <a:pPr/>
              <a:t>‹#›</a:t>
            </a:fld>
            <a:endParaRPr lang="en-US" dirty="0"/>
          </a:p>
        </p:txBody>
      </p:sp>
      <p:pic>
        <p:nvPicPr>
          <p:cNvPr id="10" name="Picture 11" descr="ISU LEFT white.eps"/>
          <p:cNvPicPr>
            <a:picLocks noChangeAspect="1"/>
          </p:cNvPicPr>
          <p:nvPr userDrawn="1"/>
        </p:nvPicPr>
        <p:blipFill>
          <a:blip r:embed="rId2"/>
          <a:srcRect b="38235"/>
          <a:stretch>
            <a:fillRect/>
          </a:stretch>
        </p:blipFill>
        <p:spPr bwMode="auto">
          <a:xfrm>
            <a:off x="711200" y="279400"/>
            <a:ext cx="4749800" cy="391163"/>
          </a:xfrm>
          <a:prstGeom prst="rect">
            <a:avLst/>
          </a:prstGeom>
          <a:noFill/>
          <a:ln w="9525">
            <a:noFill/>
            <a:miter lim="800000"/>
            <a:headEnd/>
            <a:tailEnd/>
          </a:ln>
        </p:spPr>
      </p:pic>
      <p:sp>
        <p:nvSpPr>
          <p:cNvPr id="3" name="Text Placeholder 2"/>
          <p:cNvSpPr>
            <a:spLocks noGrp="1"/>
          </p:cNvSpPr>
          <p:nvPr>
            <p:ph type="body" sz="quarter" idx="10" hasCustomPrompt="1"/>
          </p:nvPr>
        </p:nvSpPr>
        <p:spPr>
          <a:xfrm>
            <a:off x="624417" y="736600"/>
            <a:ext cx="4876800" cy="457200"/>
          </a:xfrm>
        </p:spPr>
        <p:txBody>
          <a:bodyPr/>
          <a:lstStyle>
            <a:lvl1pPr marL="0" indent="0">
              <a:buNone/>
              <a:defRPr sz="2133" b="1" i="0" baseline="0">
                <a:solidFill>
                  <a:schemeClr val="bg1"/>
                </a:solidFill>
                <a:latin typeface="Univers 65" charset="0"/>
                <a:ea typeface="Univers 65" charset="0"/>
                <a:cs typeface="Univers 65" charset="0"/>
              </a:defRPr>
            </a:lvl1pPr>
          </a:lstStyle>
          <a:p>
            <a:pPr lvl="0"/>
            <a:r>
              <a:rPr lang="en-US" dirty="0"/>
              <a:t>Unit Name Goes Here</a:t>
            </a:r>
          </a:p>
        </p:txBody>
      </p:sp>
      <p:sp>
        <p:nvSpPr>
          <p:cNvPr id="4" name="Content Placeholder 3">
            <a:extLst>
              <a:ext uri="{FF2B5EF4-FFF2-40B4-BE49-F238E27FC236}">
                <a16:creationId xmlns:a16="http://schemas.microsoft.com/office/drawing/2014/main" id="{B3513E5D-52E1-4405-A8D3-CBC43F9E625C}"/>
              </a:ext>
            </a:extLst>
          </p:cNvPr>
          <p:cNvSpPr>
            <a:spLocks noGrp="1"/>
          </p:cNvSpPr>
          <p:nvPr>
            <p:ph sz="quarter" idx="11"/>
          </p:nvPr>
        </p:nvSpPr>
        <p:spPr>
          <a:xfrm>
            <a:off x="529167" y="1828800"/>
            <a:ext cx="1219200" cy="121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0937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4"/>
          </p:nvPr>
        </p:nvSpPr>
        <p:spPr>
          <a:xfrm>
            <a:off x="8737600" y="5715000"/>
            <a:ext cx="2844800" cy="365125"/>
          </a:xfrm>
          <a:prstGeom prst="rect">
            <a:avLst/>
          </a:prstGeom>
        </p:spPr>
        <p:txBody>
          <a:bodyPr vert="horz" lIns="91440" tIns="45720" rIns="91440" bIns="45720" rtlCol="0" anchor="ctr"/>
          <a:lstStyle>
            <a:lvl1pPr algn="r">
              <a:defRPr sz="1600">
                <a:solidFill>
                  <a:srgbClr val="ACA39A"/>
                </a:solidFill>
              </a:defRPr>
            </a:lvl1pPr>
          </a:lstStyle>
          <a:p>
            <a:fld id="{179A9A4E-4C82-4D44-9372-C31BB3818094}" type="slidenum">
              <a:rPr lang="en-US" smtClean="0"/>
              <a:pPr/>
              <a:t>‹#›</a:t>
            </a:fld>
            <a:endParaRPr lang="en-US" dirty="0"/>
          </a:p>
        </p:txBody>
      </p:sp>
      <p:sp>
        <p:nvSpPr>
          <p:cNvPr id="5" name="Text Placeholder 7"/>
          <p:cNvSpPr>
            <a:spLocks noGrp="1"/>
          </p:cNvSpPr>
          <p:nvPr>
            <p:ph type="body" sz="quarter" idx="10" hasCustomPrompt="1"/>
          </p:nvPr>
        </p:nvSpPr>
        <p:spPr>
          <a:xfrm>
            <a:off x="8432800" y="6324600"/>
            <a:ext cx="3251200" cy="381000"/>
          </a:xfrm>
        </p:spPr>
        <p:txBody>
          <a:bodyPr/>
          <a:lstStyle>
            <a:lvl1pPr marL="0" indent="0" algn="r">
              <a:buNone/>
              <a:defRPr sz="2133"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extLst>
      <p:ext uri="{BB962C8B-B14F-4D97-AF65-F5344CB8AC3E}">
        <p14:creationId xmlns:p14="http://schemas.microsoft.com/office/powerpoint/2010/main" val="96004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10600" y="152400"/>
            <a:ext cx="266700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52400"/>
            <a:ext cx="779780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4"/>
          </p:nvPr>
        </p:nvSpPr>
        <p:spPr>
          <a:xfrm>
            <a:off x="8737600" y="5715000"/>
            <a:ext cx="2844800" cy="365125"/>
          </a:xfrm>
          <a:prstGeom prst="rect">
            <a:avLst/>
          </a:prstGeom>
        </p:spPr>
        <p:txBody>
          <a:bodyPr vert="horz" lIns="91440" tIns="45720" rIns="91440" bIns="45720" rtlCol="0" anchor="ctr"/>
          <a:lstStyle>
            <a:lvl1pPr algn="r">
              <a:defRPr sz="1600">
                <a:solidFill>
                  <a:srgbClr val="ACA39A"/>
                </a:solidFill>
              </a:defRPr>
            </a:lvl1pPr>
          </a:lstStyle>
          <a:p>
            <a:fld id="{179A9A4E-4C82-4D44-9372-C31BB3818094}" type="slidenum">
              <a:rPr lang="en-US" smtClean="0"/>
              <a:pPr/>
              <a:t>‹#›</a:t>
            </a:fld>
            <a:endParaRPr lang="en-US" dirty="0"/>
          </a:p>
        </p:txBody>
      </p:sp>
      <p:sp>
        <p:nvSpPr>
          <p:cNvPr id="5" name="Text Placeholder 7"/>
          <p:cNvSpPr>
            <a:spLocks noGrp="1"/>
          </p:cNvSpPr>
          <p:nvPr>
            <p:ph type="body" sz="quarter" idx="10" hasCustomPrompt="1"/>
          </p:nvPr>
        </p:nvSpPr>
        <p:spPr>
          <a:xfrm>
            <a:off x="8432800" y="6324600"/>
            <a:ext cx="3251200" cy="381000"/>
          </a:xfrm>
        </p:spPr>
        <p:txBody>
          <a:bodyPr/>
          <a:lstStyle>
            <a:lvl1pPr marL="0" indent="0" algn="r">
              <a:buNone/>
              <a:defRPr sz="2133"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extLst>
      <p:ext uri="{BB962C8B-B14F-4D97-AF65-F5344CB8AC3E}">
        <p14:creationId xmlns:p14="http://schemas.microsoft.com/office/powerpoint/2010/main" val="27112253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7964A-E2D6-49DD-BA62-E3D0B7E8AE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AB6641-9CAD-4A99-B460-A5818CE1BA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D48ABB-E992-4563-8448-550E372199D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D27F256-661B-4903-AA2C-24230DFFB8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57CD2B-DD46-4BAD-A16E-8B4205057495}"/>
              </a:ext>
            </a:extLst>
          </p:cNvPr>
          <p:cNvSpPr>
            <a:spLocks noGrp="1"/>
          </p:cNvSpPr>
          <p:nvPr>
            <p:ph type="sldNum" sz="quarter" idx="12"/>
          </p:nvPr>
        </p:nvSpPr>
        <p:spPr/>
        <p:txBody>
          <a:bodyPr/>
          <a:lstStyle/>
          <a:p>
            <a:fld id="{EA7A1D43-366D-4F1F-99A6-216BB50918EA}" type="slidenum">
              <a:rPr lang="en-US" smtClean="0"/>
              <a:t>‹#›</a:t>
            </a:fld>
            <a:endParaRPr lang="en-US"/>
          </a:p>
        </p:txBody>
      </p:sp>
    </p:spTree>
    <p:extLst>
      <p:ext uri="{BB962C8B-B14F-4D97-AF65-F5344CB8AC3E}">
        <p14:creationId xmlns:p14="http://schemas.microsoft.com/office/powerpoint/2010/main" val="965316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Clr>
                <a:srgbClr val="C8102E"/>
              </a:buClr>
              <a:defRPr/>
            </a:lvl1pPr>
            <a:lvl2pPr>
              <a:buClr>
                <a:srgbClr val="C8102E"/>
              </a:buClr>
              <a:defRPr/>
            </a:lvl2pPr>
            <a:lvl3pPr>
              <a:buClr>
                <a:srgbClr val="C8102E"/>
              </a:buClr>
              <a:defRPr/>
            </a:lvl3pPr>
            <a:lvl4pPr>
              <a:buClr>
                <a:srgbClr val="C8102E"/>
              </a:buClr>
              <a:defRPr/>
            </a:lvl4pPr>
            <a:lvl5pPr>
              <a:buClr>
                <a:srgbClr val="C8102E"/>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737600" y="5715000"/>
            <a:ext cx="2844800" cy="365125"/>
          </a:xfrm>
          <a:prstGeom prst="rect">
            <a:avLst/>
          </a:prstGeom>
        </p:spPr>
        <p:txBody>
          <a:bodyPr vert="horz" lIns="91440" tIns="45720" rIns="91440" bIns="45720" rtlCol="0" anchor="ctr"/>
          <a:lstStyle>
            <a:lvl1pPr algn="r">
              <a:defRPr sz="1600">
                <a:solidFill>
                  <a:srgbClr val="ACA39A"/>
                </a:solidFill>
              </a:defRPr>
            </a:lvl1pPr>
          </a:lstStyle>
          <a:p>
            <a:fld id="{179A9A4E-4C82-4D44-9372-C31BB3818094}" type="slidenum">
              <a:rPr lang="en-US" smtClean="0"/>
              <a:pPr/>
              <a:t>‹#›</a:t>
            </a:fld>
            <a:endParaRPr lang="en-US" dirty="0"/>
          </a:p>
        </p:txBody>
      </p:sp>
      <p:sp>
        <p:nvSpPr>
          <p:cNvPr id="8" name="Text Placeholder 7"/>
          <p:cNvSpPr>
            <a:spLocks noGrp="1"/>
          </p:cNvSpPr>
          <p:nvPr>
            <p:ph type="body" sz="quarter" idx="10" hasCustomPrompt="1"/>
          </p:nvPr>
        </p:nvSpPr>
        <p:spPr>
          <a:xfrm>
            <a:off x="8432800" y="6324600"/>
            <a:ext cx="3251200" cy="381000"/>
          </a:xfrm>
        </p:spPr>
        <p:txBody>
          <a:bodyPr/>
          <a:lstStyle>
            <a:lvl1pPr marL="0" indent="0" algn="r">
              <a:buNone/>
              <a:defRPr sz="2133"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extLst>
      <p:ext uri="{BB962C8B-B14F-4D97-AF65-F5344CB8AC3E}">
        <p14:creationId xmlns:p14="http://schemas.microsoft.com/office/powerpoint/2010/main" val="152219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lvl1pPr>
            <a:lvl2pPr marL="609585" indent="0">
              <a:buNone/>
              <a:defRPr sz="2400"/>
            </a:lvl2pPr>
            <a:lvl3pPr marL="1219170" indent="0">
              <a:buNone/>
              <a:defRPr sz="2133"/>
            </a:lvl3pPr>
            <a:lvl4pPr marL="1828754" indent="0">
              <a:buNone/>
              <a:defRPr sz="1867"/>
            </a:lvl4pPr>
            <a:lvl5pPr marL="2438339" indent="0">
              <a:buNone/>
              <a:defRPr sz="1867"/>
            </a:lvl5pPr>
            <a:lvl6pPr marL="3047924" indent="0">
              <a:buNone/>
              <a:defRPr sz="1867"/>
            </a:lvl6pPr>
            <a:lvl7pPr marL="3657509" indent="0">
              <a:buNone/>
              <a:defRPr sz="1867"/>
            </a:lvl7pPr>
            <a:lvl8pPr marL="4267093" indent="0">
              <a:buNone/>
              <a:defRPr sz="1867"/>
            </a:lvl8pPr>
            <a:lvl9pPr marL="4876678" indent="0">
              <a:buNone/>
              <a:defRPr sz="1867"/>
            </a:lvl9pPr>
          </a:lstStyle>
          <a:p>
            <a:pPr lvl="0"/>
            <a:r>
              <a:rPr lang="en-US" dirty="0"/>
              <a:t>Click to edit Master text styles</a:t>
            </a:r>
          </a:p>
        </p:txBody>
      </p:sp>
      <p:sp>
        <p:nvSpPr>
          <p:cNvPr id="6" name="Slide Number Placeholder 5"/>
          <p:cNvSpPr>
            <a:spLocks noGrp="1"/>
          </p:cNvSpPr>
          <p:nvPr>
            <p:ph type="sldNum" sz="quarter" idx="4"/>
          </p:nvPr>
        </p:nvSpPr>
        <p:spPr>
          <a:xfrm>
            <a:off x="8737600" y="5715000"/>
            <a:ext cx="2844800" cy="365125"/>
          </a:xfrm>
          <a:prstGeom prst="rect">
            <a:avLst/>
          </a:prstGeom>
        </p:spPr>
        <p:txBody>
          <a:bodyPr vert="horz" lIns="91440" tIns="45720" rIns="91440" bIns="45720" rtlCol="0" anchor="ctr"/>
          <a:lstStyle>
            <a:lvl1pPr algn="r">
              <a:defRPr sz="1600">
                <a:solidFill>
                  <a:srgbClr val="ACA39A"/>
                </a:solidFill>
              </a:defRPr>
            </a:lvl1pPr>
          </a:lstStyle>
          <a:p>
            <a:fld id="{179A9A4E-4C82-4D44-9372-C31BB3818094}" type="slidenum">
              <a:rPr lang="en-US" smtClean="0"/>
              <a:pPr/>
              <a:t>‹#›</a:t>
            </a:fld>
            <a:endParaRPr lang="en-US" dirty="0"/>
          </a:p>
        </p:txBody>
      </p:sp>
      <p:sp>
        <p:nvSpPr>
          <p:cNvPr id="5" name="Text Placeholder 7"/>
          <p:cNvSpPr>
            <a:spLocks noGrp="1"/>
          </p:cNvSpPr>
          <p:nvPr>
            <p:ph type="body" sz="quarter" idx="10" hasCustomPrompt="1"/>
          </p:nvPr>
        </p:nvSpPr>
        <p:spPr>
          <a:xfrm>
            <a:off x="8432800" y="6324600"/>
            <a:ext cx="3251200" cy="381000"/>
          </a:xfrm>
        </p:spPr>
        <p:txBody>
          <a:bodyPr/>
          <a:lstStyle>
            <a:lvl1pPr marL="0" indent="0" algn="r">
              <a:buNone/>
              <a:defRPr sz="2133"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extLst>
      <p:ext uri="{BB962C8B-B14F-4D97-AF65-F5344CB8AC3E}">
        <p14:creationId xmlns:p14="http://schemas.microsoft.com/office/powerpoint/2010/main" val="2609681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17600" y="1066800"/>
            <a:ext cx="4978400" cy="4114800"/>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99200" y="1066800"/>
            <a:ext cx="4978400" cy="4114800"/>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737600" y="5715000"/>
            <a:ext cx="2844800" cy="365125"/>
          </a:xfrm>
          <a:prstGeom prst="rect">
            <a:avLst/>
          </a:prstGeom>
        </p:spPr>
        <p:txBody>
          <a:bodyPr vert="horz" lIns="91440" tIns="45720" rIns="91440" bIns="45720" rtlCol="0" anchor="ctr"/>
          <a:lstStyle>
            <a:lvl1pPr algn="r">
              <a:defRPr sz="1600">
                <a:solidFill>
                  <a:srgbClr val="ACA39A"/>
                </a:solidFill>
              </a:defRPr>
            </a:lvl1pPr>
          </a:lstStyle>
          <a:p>
            <a:fld id="{179A9A4E-4C82-4D44-9372-C31BB3818094}" type="slidenum">
              <a:rPr lang="en-US" smtClean="0"/>
              <a:pPr/>
              <a:t>‹#›</a:t>
            </a:fld>
            <a:endParaRPr lang="en-US" dirty="0"/>
          </a:p>
        </p:txBody>
      </p:sp>
      <p:sp>
        <p:nvSpPr>
          <p:cNvPr id="7" name="Text Placeholder 7"/>
          <p:cNvSpPr>
            <a:spLocks noGrp="1"/>
          </p:cNvSpPr>
          <p:nvPr>
            <p:ph type="body" sz="quarter" idx="10" hasCustomPrompt="1"/>
          </p:nvPr>
        </p:nvSpPr>
        <p:spPr>
          <a:xfrm>
            <a:off x="8432800" y="6324600"/>
            <a:ext cx="3251200" cy="381000"/>
          </a:xfrm>
        </p:spPr>
        <p:txBody>
          <a:bodyPr/>
          <a:lstStyle>
            <a:lvl1pPr marL="0" indent="0" algn="r">
              <a:buNone/>
              <a:defRPr sz="2133"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extLst>
      <p:ext uri="{BB962C8B-B14F-4D97-AF65-F5344CB8AC3E}">
        <p14:creationId xmlns:p14="http://schemas.microsoft.com/office/powerpoint/2010/main" val="350893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xfrm>
            <a:off x="8737600" y="5715000"/>
            <a:ext cx="2844800" cy="365125"/>
          </a:xfrm>
          <a:prstGeom prst="rect">
            <a:avLst/>
          </a:prstGeom>
        </p:spPr>
        <p:txBody>
          <a:bodyPr vert="horz" lIns="91440" tIns="45720" rIns="91440" bIns="45720" rtlCol="0" anchor="ctr"/>
          <a:lstStyle>
            <a:lvl1pPr algn="r">
              <a:defRPr sz="1600">
                <a:solidFill>
                  <a:srgbClr val="ACA39A"/>
                </a:solidFill>
              </a:defRPr>
            </a:lvl1pPr>
          </a:lstStyle>
          <a:p>
            <a:fld id="{179A9A4E-4C82-4D44-9372-C31BB3818094}" type="slidenum">
              <a:rPr lang="en-US" smtClean="0"/>
              <a:pPr/>
              <a:t>‹#›</a:t>
            </a:fld>
            <a:endParaRPr lang="en-US" dirty="0"/>
          </a:p>
        </p:txBody>
      </p:sp>
      <p:sp>
        <p:nvSpPr>
          <p:cNvPr id="8" name="Text Placeholder 7"/>
          <p:cNvSpPr>
            <a:spLocks noGrp="1"/>
          </p:cNvSpPr>
          <p:nvPr>
            <p:ph type="body" sz="quarter" idx="11" hasCustomPrompt="1"/>
          </p:nvPr>
        </p:nvSpPr>
        <p:spPr>
          <a:xfrm>
            <a:off x="8432800" y="6324600"/>
            <a:ext cx="3251200" cy="381000"/>
          </a:xfrm>
        </p:spPr>
        <p:txBody>
          <a:bodyPr/>
          <a:lstStyle>
            <a:lvl1pPr marL="0" indent="0" algn="r">
              <a:buNone/>
              <a:defRPr sz="2133"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extLst>
      <p:ext uri="{BB962C8B-B14F-4D97-AF65-F5344CB8AC3E}">
        <p14:creationId xmlns:p14="http://schemas.microsoft.com/office/powerpoint/2010/main" val="3998513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4"/>
          </p:nvPr>
        </p:nvSpPr>
        <p:spPr>
          <a:xfrm>
            <a:off x="8737600" y="5715000"/>
            <a:ext cx="2844800" cy="365125"/>
          </a:xfrm>
          <a:prstGeom prst="rect">
            <a:avLst/>
          </a:prstGeom>
        </p:spPr>
        <p:txBody>
          <a:bodyPr vert="horz" lIns="91440" tIns="45720" rIns="91440" bIns="45720" rtlCol="0" anchor="ctr"/>
          <a:lstStyle>
            <a:lvl1pPr algn="r">
              <a:defRPr sz="1600">
                <a:solidFill>
                  <a:srgbClr val="ACA39A"/>
                </a:solidFill>
              </a:defRPr>
            </a:lvl1pPr>
          </a:lstStyle>
          <a:p>
            <a:fld id="{179A9A4E-4C82-4D44-9372-C31BB3818094}" type="slidenum">
              <a:rPr lang="en-US" smtClean="0"/>
              <a:pPr/>
              <a:t>‹#›</a:t>
            </a:fld>
            <a:endParaRPr lang="en-US" dirty="0"/>
          </a:p>
        </p:txBody>
      </p:sp>
      <p:sp>
        <p:nvSpPr>
          <p:cNvPr id="4" name="Text Placeholder 7"/>
          <p:cNvSpPr>
            <a:spLocks noGrp="1"/>
          </p:cNvSpPr>
          <p:nvPr>
            <p:ph type="body" sz="quarter" idx="10" hasCustomPrompt="1"/>
          </p:nvPr>
        </p:nvSpPr>
        <p:spPr>
          <a:xfrm>
            <a:off x="8432800" y="6324600"/>
            <a:ext cx="3251200" cy="381000"/>
          </a:xfrm>
        </p:spPr>
        <p:txBody>
          <a:bodyPr/>
          <a:lstStyle>
            <a:lvl1pPr marL="0" indent="0" algn="r">
              <a:buNone/>
              <a:defRPr sz="2133"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extLst>
      <p:ext uri="{BB962C8B-B14F-4D97-AF65-F5344CB8AC3E}">
        <p14:creationId xmlns:p14="http://schemas.microsoft.com/office/powerpoint/2010/main" val="1450743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8737600" y="5715000"/>
            <a:ext cx="2844800" cy="365125"/>
          </a:xfrm>
          <a:prstGeom prst="rect">
            <a:avLst/>
          </a:prstGeom>
        </p:spPr>
        <p:txBody>
          <a:bodyPr vert="horz" lIns="91440" tIns="45720" rIns="91440" bIns="45720" rtlCol="0" anchor="ctr"/>
          <a:lstStyle>
            <a:lvl1pPr algn="r">
              <a:defRPr sz="1600">
                <a:solidFill>
                  <a:srgbClr val="ACA39A"/>
                </a:solidFill>
              </a:defRPr>
            </a:lvl1pPr>
          </a:lstStyle>
          <a:p>
            <a:fld id="{179A9A4E-4C82-4D44-9372-C31BB3818094}" type="slidenum">
              <a:rPr lang="en-US" smtClean="0"/>
              <a:pPr/>
              <a:t>‹#›</a:t>
            </a:fld>
            <a:endParaRPr lang="en-US" dirty="0"/>
          </a:p>
        </p:txBody>
      </p:sp>
      <p:sp>
        <p:nvSpPr>
          <p:cNvPr id="3" name="Text Placeholder 7"/>
          <p:cNvSpPr>
            <a:spLocks noGrp="1"/>
          </p:cNvSpPr>
          <p:nvPr>
            <p:ph type="body" sz="quarter" idx="10" hasCustomPrompt="1"/>
          </p:nvPr>
        </p:nvSpPr>
        <p:spPr>
          <a:xfrm>
            <a:off x="8432800" y="6324600"/>
            <a:ext cx="3251200" cy="381000"/>
          </a:xfrm>
        </p:spPr>
        <p:txBody>
          <a:bodyPr/>
          <a:lstStyle>
            <a:lvl1pPr marL="0" indent="0" algn="r">
              <a:buNone/>
              <a:defRPr sz="2133"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extLst>
      <p:ext uri="{BB962C8B-B14F-4D97-AF65-F5344CB8AC3E}">
        <p14:creationId xmlns:p14="http://schemas.microsoft.com/office/powerpoint/2010/main" val="3957675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Slide Number Placeholder 5"/>
          <p:cNvSpPr>
            <a:spLocks noGrp="1"/>
          </p:cNvSpPr>
          <p:nvPr>
            <p:ph type="sldNum" sz="quarter" idx="4"/>
          </p:nvPr>
        </p:nvSpPr>
        <p:spPr>
          <a:xfrm>
            <a:off x="8737600" y="5715000"/>
            <a:ext cx="2844800" cy="365125"/>
          </a:xfrm>
          <a:prstGeom prst="rect">
            <a:avLst/>
          </a:prstGeom>
        </p:spPr>
        <p:txBody>
          <a:bodyPr vert="horz" lIns="91440" tIns="45720" rIns="91440" bIns="45720" rtlCol="0" anchor="ctr"/>
          <a:lstStyle>
            <a:lvl1pPr algn="r">
              <a:defRPr sz="1600">
                <a:solidFill>
                  <a:srgbClr val="ACA39A"/>
                </a:solidFill>
              </a:defRPr>
            </a:lvl1pPr>
          </a:lstStyle>
          <a:p>
            <a:fld id="{179A9A4E-4C82-4D44-9372-C31BB3818094}" type="slidenum">
              <a:rPr lang="en-US" smtClean="0"/>
              <a:pPr/>
              <a:t>‹#›</a:t>
            </a:fld>
            <a:endParaRPr lang="en-US" dirty="0"/>
          </a:p>
        </p:txBody>
      </p:sp>
      <p:sp>
        <p:nvSpPr>
          <p:cNvPr id="6" name="Text Placeholder 7"/>
          <p:cNvSpPr>
            <a:spLocks noGrp="1"/>
          </p:cNvSpPr>
          <p:nvPr>
            <p:ph type="body" sz="quarter" idx="10" hasCustomPrompt="1"/>
          </p:nvPr>
        </p:nvSpPr>
        <p:spPr>
          <a:xfrm>
            <a:off x="8432800" y="6324600"/>
            <a:ext cx="3251200" cy="381000"/>
          </a:xfrm>
        </p:spPr>
        <p:txBody>
          <a:bodyPr/>
          <a:lstStyle>
            <a:lvl1pPr marL="0" indent="0" algn="r">
              <a:buNone/>
              <a:defRPr sz="2133"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extLst>
      <p:ext uri="{BB962C8B-B14F-4D97-AF65-F5344CB8AC3E}">
        <p14:creationId xmlns:p14="http://schemas.microsoft.com/office/powerpoint/2010/main" val="1481236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Slide Number Placeholder 5"/>
          <p:cNvSpPr>
            <a:spLocks noGrp="1"/>
          </p:cNvSpPr>
          <p:nvPr>
            <p:ph type="sldNum" sz="quarter" idx="4"/>
          </p:nvPr>
        </p:nvSpPr>
        <p:spPr>
          <a:xfrm>
            <a:off x="8737600" y="5715000"/>
            <a:ext cx="2844800" cy="365125"/>
          </a:xfrm>
          <a:prstGeom prst="rect">
            <a:avLst/>
          </a:prstGeom>
        </p:spPr>
        <p:txBody>
          <a:bodyPr vert="horz" lIns="91440" tIns="45720" rIns="91440" bIns="45720" rtlCol="0" anchor="ctr"/>
          <a:lstStyle>
            <a:lvl1pPr algn="r">
              <a:defRPr sz="1600">
                <a:solidFill>
                  <a:srgbClr val="ACA39A"/>
                </a:solidFill>
              </a:defRPr>
            </a:lvl1pPr>
          </a:lstStyle>
          <a:p>
            <a:fld id="{179A9A4E-4C82-4D44-9372-C31BB3818094}" type="slidenum">
              <a:rPr lang="en-US" smtClean="0"/>
              <a:pPr/>
              <a:t>‹#›</a:t>
            </a:fld>
            <a:endParaRPr lang="en-US" dirty="0"/>
          </a:p>
        </p:txBody>
      </p:sp>
      <p:sp>
        <p:nvSpPr>
          <p:cNvPr id="6" name="Text Placeholder 7"/>
          <p:cNvSpPr>
            <a:spLocks noGrp="1"/>
          </p:cNvSpPr>
          <p:nvPr>
            <p:ph type="body" sz="quarter" idx="10" hasCustomPrompt="1"/>
          </p:nvPr>
        </p:nvSpPr>
        <p:spPr>
          <a:xfrm>
            <a:off x="8432800" y="6324600"/>
            <a:ext cx="3251200" cy="381000"/>
          </a:xfrm>
        </p:spPr>
        <p:txBody>
          <a:bodyPr/>
          <a:lstStyle>
            <a:lvl1pPr marL="0" indent="0" algn="r">
              <a:buNone/>
              <a:defRPr sz="2133"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extLst>
      <p:ext uri="{BB962C8B-B14F-4D97-AF65-F5344CB8AC3E}">
        <p14:creationId xmlns:p14="http://schemas.microsoft.com/office/powerpoint/2010/main" val="4027406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userDrawn="1"/>
        </p:nvSpPr>
        <p:spPr bwMode="auto">
          <a:xfrm>
            <a:off x="0" y="6096000"/>
            <a:ext cx="12192000" cy="762000"/>
          </a:xfrm>
          <a:prstGeom prst="rect">
            <a:avLst/>
          </a:prstGeom>
          <a:solidFill>
            <a:srgbClr val="C8102E"/>
          </a:solidFill>
          <a:ln w="9525">
            <a:noFill/>
            <a:miter lim="800000"/>
            <a:headEnd/>
            <a:tailEnd/>
          </a:ln>
          <a:effectLst/>
        </p:spPr>
        <p:txBody>
          <a:bodyPr wrap="none" anchor="ctr">
            <a:prstTxWarp prst="textNoShape">
              <a:avLst/>
            </a:prstTxWarp>
          </a:bodyPr>
          <a:lstStyle/>
          <a:p>
            <a:endParaRPr lang="en-US" sz="2400"/>
          </a:p>
        </p:txBody>
      </p:sp>
      <p:sp>
        <p:nvSpPr>
          <p:cNvPr id="1026" name="Rectangle 2"/>
          <p:cNvSpPr>
            <a:spLocks noGrp="1" noChangeArrowheads="1"/>
          </p:cNvSpPr>
          <p:nvPr>
            <p:ph type="title"/>
          </p:nvPr>
        </p:nvSpPr>
        <p:spPr bwMode="auto">
          <a:xfrm>
            <a:off x="609600" y="152400"/>
            <a:ext cx="10363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117600" y="1066800"/>
            <a:ext cx="101600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5" name="Text Box 11"/>
          <p:cNvSpPr txBox="1">
            <a:spLocks noChangeArrowheads="1"/>
          </p:cNvSpPr>
          <p:nvPr/>
        </p:nvSpPr>
        <p:spPr bwMode="auto">
          <a:xfrm>
            <a:off x="283634" y="3489326"/>
            <a:ext cx="184731" cy="461665"/>
          </a:xfrm>
          <a:prstGeom prst="rect">
            <a:avLst/>
          </a:prstGeom>
          <a:noFill/>
          <a:ln w="9525">
            <a:noFill/>
            <a:miter lim="800000"/>
            <a:headEnd/>
            <a:tailEnd/>
          </a:ln>
          <a:effectLst/>
        </p:spPr>
        <p:txBody>
          <a:bodyPr wrap="none">
            <a:prstTxWarp prst="textNoShape">
              <a:avLst/>
            </a:prstTxWarp>
            <a:spAutoFit/>
          </a:bodyPr>
          <a:lstStyle/>
          <a:p>
            <a:endParaRPr lang="en-US" sz="2400"/>
          </a:p>
        </p:txBody>
      </p:sp>
      <p:sp>
        <p:nvSpPr>
          <p:cNvPr id="9" name="Slide Number Placeholder 5"/>
          <p:cNvSpPr>
            <a:spLocks noGrp="1"/>
          </p:cNvSpPr>
          <p:nvPr>
            <p:ph type="sldNum" sz="quarter" idx="4"/>
          </p:nvPr>
        </p:nvSpPr>
        <p:spPr>
          <a:xfrm>
            <a:off x="9347200" y="6315100"/>
            <a:ext cx="2844800" cy="365125"/>
          </a:xfrm>
          <a:prstGeom prst="rect">
            <a:avLst/>
          </a:prstGeom>
        </p:spPr>
        <p:txBody>
          <a:bodyPr vert="horz" lIns="91440" tIns="45720" rIns="91440" bIns="45720" rtlCol="0" anchor="ctr"/>
          <a:lstStyle>
            <a:lvl1pPr algn="r">
              <a:defRPr sz="1600">
                <a:solidFill>
                  <a:srgbClr val="ACA39A"/>
                </a:solidFill>
              </a:defRPr>
            </a:lvl1pPr>
          </a:lstStyle>
          <a:p>
            <a:fld id="{179A9A4E-4C82-4D44-9372-C31BB3818094}" type="slidenum">
              <a:rPr lang="en-US" smtClean="0"/>
              <a:pPr/>
              <a:t>‹#›</a:t>
            </a:fld>
            <a:endParaRPr lang="en-US" dirty="0"/>
          </a:p>
        </p:txBody>
      </p:sp>
      <p:pic>
        <p:nvPicPr>
          <p:cNvPr id="12" name="Picture 11" descr="ISU LEFT white.eps"/>
          <p:cNvPicPr>
            <a:picLocks noChangeAspect="1"/>
          </p:cNvPicPr>
          <p:nvPr userDrawn="1"/>
        </p:nvPicPr>
        <p:blipFill>
          <a:blip r:embed="rId14"/>
          <a:srcRect b="38235"/>
          <a:stretch>
            <a:fillRect/>
          </a:stretch>
        </p:blipFill>
        <p:spPr bwMode="auto">
          <a:xfrm>
            <a:off x="711200" y="6365929"/>
            <a:ext cx="3195320" cy="263145"/>
          </a:xfrm>
          <a:prstGeom prst="rect">
            <a:avLst/>
          </a:prstGeom>
          <a:noFill/>
          <a:ln w="9525">
            <a:noFill/>
            <a:miter lim="800000"/>
            <a:headEnd/>
            <a:tailEnd/>
          </a:ln>
        </p:spPr>
      </p:pic>
      <p:sp>
        <p:nvSpPr>
          <p:cNvPr id="6" name="Footer Placeholder 5"/>
          <p:cNvSpPr>
            <a:spLocks noGrp="1"/>
          </p:cNvSpPr>
          <p:nvPr>
            <p:ph type="ftr" sz="quarter" idx="3"/>
          </p:nvPr>
        </p:nvSpPr>
        <p:spPr>
          <a:xfrm>
            <a:off x="7620000" y="6315100"/>
            <a:ext cx="4114800" cy="365125"/>
          </a:xfrm>
          <a:prstGeom prst="rect">
            <a:avLst/>
          </a:prstGeom>
        </p:spPr>
        <p:txBody>
          <a:bodyPr vert="horz" lIns="91440" tIns="45720" rIns="91440" bIns="45720" rtlCol="0" anchor="ctr"/>
          <a:lstStyle>
            <a:lvl1pPr algn="ctr">
              <a:defRPr sz="2133" b="1" i="0">
                <a:solidFill>
                  <a:schemeClr val="bg1"/>
                </a:solidFill>
                <a:latin typeface="Univers 65" charset="0"/>
                <a:ea typeface="Univers 65" charset="0"/>
                <a:cs typeface="Univers 65" charset="0"/>
              </a:defRPr>
            </a:lvl1pPr>
          </a:lstStyle>
          <a:p>
            <a:pPr algn="r"/>
            <a:endParaRPr lang="en-US" dirty="0"/>
          </a:p>
        </p:txBody>
      </p:sp>
    </p:spTree>
    <p:extLst>
      <p:ext uri="{BB962C8B-B14F-4D97-AF65-F5344CB8AC3E}">
        <p14:creationId xmlns:p14="http://schemas.microsoft.com/office/powerpoint/2010/main" val="1741251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rtl="0" fontAlgn="base">
        <a:spcBef>
          <a:spcPct val="0"/>
        </a:spcBef>
        <a:spcAft>
          <a:spcPct val="0"/>
        </a:spcAft>
        <a:defRPr sz="4667">
          <a:solidFill>
            <a:srgbClr val="C8102E"/>
          </a:solidFill>
          <a:latin typeface="+mj-lt"/>
          <a:ea typeface="+mj-ea"/>
          <a:cs typeface="+mj-cs"/>
        </a:defRPr>
      </a:lvl1pPr>
      <a:lvl2pPr algn="l" rtl="0" fontAlgn="base">
        <a:spcBef>
          <a:spcPct val="0"/>
        </a:spcBef>
        <a:spcAft>
          <a:spcPct val="0"/>
        </a:spcAft>
        <a:defRPr sz="4667">
          <a:solidFill>
            <a:srgbClr val="CE1126"/>
          </a:solidFill>
          <a:latin typeface="Univers 67 CondensedBold" charset="0"/>
        </a:defRPr>
      </a:lvl2pPr>
      <a:lvl3pPr algn="l" rtl="0" fontAlgn="base">
        <a:spcBef>
          <a:spcPct val="0"/>
        </a:spcBef>
        <a:spcAft>
          <a:spcPct val="0"/>
        </a:spcAft>
        <a:defRPr sz="4667">
          <a:solidFill>
            <a:srgbClr val="CE1126"/>
          </a:solidFill>
          <a:latin typeface="Univers 67 CondensedBold" charset="0"/>
        </a:defRPr>
      </a:lvl3pPr>
      <a:lvl4pPr algn="l" rtl="0" fontAlgn="base">
        <a:spcBef>
          <a:spcPct val="0"/>
        </a:spcBef>
        <a:spcAft>
          <a:spcPct val="0"/>
        </a:spcAft>
        <a:defRPr sz="4667">
          <a:solidFill>
            <a:srgbClr val="CE1126"/>
          </a:solidFill>
          <a:latin typeface="Univers 67 CondensedBold" charset="0"/>
        </a:defRPr>
      </a:lvl4pPr>
      <a:lvl5pPr algn="l" rtl="0" fontAlgn="base">
        <a:spcBef>
          <a:spcPct val="0"/>
        </a:spcBef>
        <a:spcAft>
          <a:spcPct val="0"/>
        </a:spcAft>
        <a:defRPr sz="4667">
          <a:solidFill>
            <a:srgbClr val="CE1126"/>
          </a:solidFill>
          <a:latin typeface="Univers 67 CondensedBold" charset="0"/>
        </a:defRPr>
      </a:lvl5pPr>
      <a:lvl6pPr marL="609585" algn="l" rtl="0" fontAlgn="base">
        <a:spcBef>
          <a:spcPct val="0"/>
        </a:spcBef>
        <a:spcAft>
          <a:spcPct val="0"/>
        </a:spcAft>
        <a:defRPr sz="4667">
          <a:solidFill>
            <a:srgbClr val="CE1126"/>
          </a:solidFill>
          <a:latin typeface="Univers 67 CondensedBold" charset="0"/>
        </a:defRPr>
      </a:lvl6pPr>
      <a:lvl7pPr marL="1219170" algn="l" rtl="0" fontAlgn="base">
        <a:spcBef>
          <a:spcPct val="0"/>
        </a:spcBef>
        <a:spcAft>
          <a:spcPct val="0"/>
        </a:spcAft>
        <a:defRPr sz="4667">
          <a:solidFill>
            <a:srgbClr val="CE1126"/>
          </a:solidFill>
          <a:latin typeface="Univers 67 CondensedBold" charset="0"/>
        </a:defRPr>
      </a:lvl7pPr>
      <a:lvl8pPr marL="1828754" algn="l" rtl="0" fontAlgn="base">
        <a:spcBef>
          <a:spcPct val="0"/>
        </a:spcBef>
        <a:spcAft>
          <a:spcPct val="0"/>
        </a:spcAft>
        <a:defRPr sz="4667">
          <a:solidFill>
            <a:srgbClr val="CE1126"/>
          </a:solidFill>
          <a:latin typeface="Univers 67 CondensedBold" charset="0"/>
        </a:defRPr>
      </a:lvl8pPr>
      <a:lvl9pPr marL="2438339" algn="l" rtl="0" fontAlgn="base">
        <a:spcBef>
          <a:spcPct val="0"/>
        </a:spcBef>
        <a:spcAft>
          <a:spcPct val="0"/>
        </a:spcAft>
        <a:defRPr sz="4667">
          <a:solidFill>
            <a:srgbClr val="CE1126"/>
          </a:solidFill>
          <a:latin typeface="Univers 67 CondensedBold" charset="0"/>
        </a:defRPr>
      </a:lvl9pPr>
    </p:titleStyle>
    <p:bodyStyle>
      <a:lvl1pPr marL="457189" indent="-457189" algn="l" rtl="0" fontAlgn="base">
        <a:spcBef>
          <a:spcPct val="20000"/>
        </a:spcBef>
        <a:spcAft>
          <a:spcPct val="0"/>
        </a:spcAft>
        <a:buClr>
          <a:srgbClr val="CE1126"/>
        </a:buClr>
        <a:buSzPct val="80000"/>
        <a:buFont typeface="Times" charset="0"/>
        <a:buChar char="•"/>
        <a:defRPr sz="3467">
          <a:solidFill>
            <a:srgbClr val="6E6259"/>
          </a:solidFill>
          <a:latin typeface="+mn-lt"/>
          <a:ea typeface="+mn-ea"/>
          <a:cs typeface="+mn-cs"/>
        </a:defRPr>
      </a:lvl1pPr>
      <a:lvl2pPr marL="990575" indent="-380990" algn="l" rtl="0" fontAlgn="base">
        <a:spcBef>
          <a:spcPct val="20000"/>
        </a:spcBef>
        <a:spcAft>
          <a:spcPct val="0"/>
        </a:spcAft>
        <a:buClr>
          <a:srgbClr val="CE1126"/>
        </a:buClr>
        <a:buSzPct val="80000"/>
        <a:buFont typeface="Times" charset="0"/>
        <a:buChar char="•"/>
        <a:defRPr sz="3467">
          <a:solidFill>
            <a:srgbClr val="6E6259"/>
          </a:solidFill>
          <a:latin typeface="+mn-lt"/>
          <a:ea typeface="Geneva" charset="-128"/>
        </a:defRPr>
      </a:lvl2pPr>
      <a:lvl3pPr marL="1523962" indent="-304792" algn="l" rtl="0" fontAlgn="base">
        <a:spcBef>
          <a:spcPct val="20000"/>
        </a:spcBef>
        <a:spcAft>
          <a:spcPct val="0"/>
        </a:spcAft>
        <a:buClr>
          <a:srgbClr val="CE1126"/>
        </a:buClr>
        <a:buSzPct val="80000"/>
        <a:buFont typeface="Times" charset="0"/>
        <a:buChar char="•"/>
        <a:defRPr sz="3467">
          <a:solidFill>
            <a:srgbClr val="6E6259"/>
          </a:solidFill>
          <a:latin typeface="+mn-lt"/>
          <a:ea typeface="Geneva" charset="-128"/>
        </a:defRPr>
      </a:lvl3pPr>
      <a:lvl4pPr marL="2133547" indent="-304792" algn="l" rtl="0" fontAlgn="base">
        <a:spcBef>
          <a:spcPct val="20000"/>
        </a:spcBef>
        <a:spcAft>
          <a:spcPct val="0"/>
        </a:spcAft>
        <a:buClr>
          <a:srgbClr val="CE1126"/>
        </a:buClr>
        <a:buSzPct val="80000"/>
        <a:buFont typeface="Times" charset="0"/>
        <a:buChar char="•"/>
        <a:defRPr sz="3467">
          <a:solidFill>
            <a:srgbClr val="6E6259"/>
          </a:solidFill>
          <a:latin typeface="+mn-lt"/>
          <a:ea typeface="Geneva" charset="-128"/>
        </a:defRPr>
      </a:lvl4pPr>
      <a:lvl5pPr marL="2743131" indent="-304792" algn="l" rtl="0" fontAlgn="base">
        <a:spcBef>
          <a:spcPct val="20000"/>
        </a:spcBef>
        <a:spcAft>
          <a:spcPct val="0"/>
        </a:spcAft>
        <a:buClr>
          <a:srgbClr val="CE1126"/>
        </a:buClr>
        <a:buSzPct val="80000"/>
        <a:buFont typeface="Times" charset="0"/>
        <a:buChar char="•"/>
        <a:defRPr sz="3467">
          <a:solidFill>
            <a:srgbClr val="6E6259"/>
          </a:solidFill>
          <a:latin typeface="+mn-lt"/>
          <a:ea typeface="Geneva" charset="-128"/>
        </a:defRPr>
      </a:lvl5pPr>
      <a:lvl6pPr marL="3352716" indent="-304792" algn="l" rtl="0" fontAlgn="base">
        <a:spcBef>
          <a:spcPct val="20000"/>
        </a:spcBef>
        <a:spcAft>
          <a:spcPct val="0"/>
        </a:spcAft>
        <a:buClr>
          <a:srgbClr val="CE1126"/>
        </a:buClr>
        <a:buSzPct val="80000"/>
        <a:buFont typeface="Times" charset="0"/>
        <a:buChar char="•"/>
        <a:defRPr sz="3467">
          <a:solidFill>
            <a:srgbClr val="7A6E67"/>
          </a:solidFill>
          <a:latin typeface="+mn-lt"/>
          <a:ea typeface="Geneva" charset="-128"/>
        </a:defRPr>
      </a:lvl6pPr>
      <a:lvl7pPr marL="3962301" indent="-304792" algn="l" rtl="0" fontAlgn="base">
        <a:spcBef>
          <a:spcPct val="20000"/>
        </a:spcBef>
        <a:spcAft>
          <a:spcPct val="0"/>
        </a:spcAft>
        <a:buClr>
          <a:srgbClr val="CE1126"/>
        </a:buClr>
        <a:buSzPct val="80000"/>
        <a:buFont typeface="Times" charset="0"/>
        <a:buChar char="•"/>
        <a:defRPr sz="3467">
          <a:solidFill>
            <a:srgbClr val="7A6E67"/>
          </a:solidFill>
          <a:latin typeface="+mn-lt"/>
          <a:ea typeface="Geneva" charset="-128"/>
        </a:defRPr>
      </a:lvl7pPr>
      <a:lvl8pPr marL="4571886" indent="-304792" algn="l" rtl="0" fontAlgn="base">
        <a:spcBef>
          <a:spcPct val="20000"/>
        </a:spcBef>
        <a:spcAft>
          <a:spcPct val="0"/>
        </a:spcAft>
        <a:buClr>
          <a:srgbClr val="CE1126"/>
        </a:buClr>
        <a:buSzPct val="80000"/>
        <a:buFont typeface="Times" charset="0"/>
        <a:buChar char="•"/>
        <a:defRPr sz="3467">
          <a:solidFill>
            <a:srgbClr val="7A6E67"/>
          </a:solidFill>
          <a:latin typeface="+mn-lt"/>
          <a:ea typeface="Geneva" charset="-128"/>
        </a:defRPr>
      </a:lvl8pPr>
      <a:lvl9pPr marL="5181470" indent="-304792" algn="l" rtl="0" fontAlgn="base">
        <a:spcBef>
          <a:spcPct val="20000"/>
        </a:spcBef>
        <a:spcAft>
          <a:spcPct val="0"/>
        </a:spcAft>
        <a:buClr>
          <a:srgbClr val="CE1126"/>
        </a:buClr>
        <a:buSzPct val="80000"/>
        <a:buFont typeface="Times" charset="0"/>
        <a:buChar char="•"/>
        <a:defRPr sz="3467">
          <a:solidFill>
            <a:srgbClr val="7A6E67"/>
          </a:solidFill>
          <a:latin typeface="+mn-lt"/>
          <a:ea typeface="Geneva" charset="-128"/>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120140E-E2BD-476F-A95F-52A70A6DFB45}"/>
              </a:ext>
            </a:extLst>
          </p:cNvPr>
          <p:cNvPicPr>
            <a:picLocks noChangeAspect="1"/>
          </p:cNvPicPr>
          <p:nvPr/>
        </p:nvPicPr>
        <p:blipFill>
          <a:blip r:embed="rId2"/>
          <a:stretch>
            <a:fillRect/>
          </a:stretch>
        </p:blipFill>
        <p:spPr>
          <a:xfrm>
            <a:off x="9348672" y="6096023"/>
            <a:ext cx="2654968" cy="761977"/>
          </a:xfrm>
          <a:prstGeom prst="rect">
            <a:avLst/>
          </a:prstGeom>
        </p:spPr>
      </p:pic>
      <p:sp>
        <p:nvSpPr>
          <p:cNvPr id="2" name="TextBox 1">
            <a:extLst>
              <a:ext uri="{FF2B5EF4-FFF2-40B4-BE49-F238E27FC236}">
                <a16:creationId xmlns:a16="http://schemas.microsoft.com/office/drawing/2014/main" id="{B9FA4CB0-0CD1-4A94-95C7-C6396E02152A}"/>
              </a:ext>
            </a:extLst>
          </p:cNvPr>
          <p:cNvSpPr txBox="1"/>
          <p:nvPr/>
        </p:nvSpPr>
        <p:spPr>
          <a:xfrm>
            <a:off x="6224685" y="112295"/>
            <a:ext cx="5950191" cy="6494085"/>
          </a:xfrm>
          <a:prstGeom prst="rect">
            <a:avLst/>
          </a:prstGeom>
          <a:noFill/>
        </p:spPr>
        <p:txBody>
          <a:bodyPr wrap="square" rtlCol="0">
            <a:spAutoFit/>
          </a:bodyPr>
          <a:lstStyle/>
          <a:p>
            <a:pPr algn="ctr"/>
            <a:r>
              <a:rPr lang="en-US" sz="1600" b="1" dirty="0"/>
              <a:t>Assessing the Influence of a Bias Correction Method on Future Climate Scenarios Using SWAT as an Impact Model Indicator</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Scientific Challenges</a:t>
            </a:r>
            <a:r>
              <a:rPr lang="en-US" dirty="0"/>
              <a:t>:</a:t>
            </a:r>
          </a:p>
          <a:p>
            <a:pPr marL="285750" indent="-285750">
              <a:buFont typeface="Arial" panose="020B0604020202020204" pitchFamily="34" charset="0"/>
              <a:buChar char="•"/>
            </a:pPr>
            <a:r>
              <a:rPr lang="en-US" sz="1400" dirty="0"/>
              <a:t>GCM and RCM precipitation output can be biased due to several factors. Bias correction methods exist to correct biased climate model output. However, questions exist as to when bias correction should be used and what methods are most reliable. There are also implications of large bias corrections relative to smaller projected future climate changes. These issues also affect other models interfaced with climate model projections. </a:t>
            </a:r>
          </a:p>
          <a:p>
            <a:pPr marL="285750" indent="-285750">
              <a:buFont typeface="Arial" panose="020B0604020202020204" pitchFamily="34" charset="0"/>
              <a:buChar char="•"/>
            </a:pPr>
            <a:r>
              <a:rPr lang="en-US" b="1" dirty="0"/>
              <a:t>Impact</a:t>
            </a:r>
            <a:r>
              <a:rPr lang="en-US" dirty="0"/>
              <a:t>:</a:t>
            </a:r>
          </a:p>
          <a:p>
            <a:pPr marL="285750" indent="-285750">
              <a:buFont typeface="Arial" panose="020B0604020202020204" pitchFamily="34" charset="0"/>
              <a:buChar char="•"/>
            </a:pPr>
            <a:r>
              <a:rPr lang="en-US" sz="1400" dirty="0"/>
              <a:t>Precipitation output from four GCM-RCM combinations were input into the SWAT ecohydrological model for historical simulations (1981–2005) and future projections (2030–2050) for the Des Moines River Basin in the north central U.S. Raw climate model outputs resulted in overpredicted historical precipitation levels but bias corrected precipitation amounts were more accurate (Fig. 1). Bias-corrected precipitation also resulted in more accurate streamflow estimates (e.g., Fig. 2). However, the SWAT future hydrological results also revealed that the bias correction was often larger than the projected change in precipitation.</a:t>
            </a:r>
          </a:p>
          <a:p>
            <a:pPr marL="285750" indent="-285750">
              <a:buFont typeface="Arial" panose="020B0604020202020204" pitchFamily="34" charset="0"/>
              <a:buChar char="•"/>
            </a:pPr>
            <a:r>
              <a:rPr lang="en-US" b="1" dirty="0"/>
              <a:t>Summary</a:t>
            </a:r>
            <a:r>
              <a:rPr lang="en-US" dirty="0"/>
              <a:t>:</a:t>
            </a:r>
          </a:p>
          <a:p>
            <a:pPr marL="285750" indent="-285750">
              <a:buFont typeface="Arial" panose="020B0604020202020204" pitchFamily="34" charset="0"/>
              <a:buChar char="•"/>
            </a:pPr>
            <a:r>
              <a:rPr lang="en-US" sz="1400" dirty="0"/>
              <a:t>Bias correction resulted in improved historical precipitation and SWAT-predicted monthly streamflow. However, the bias-corrected precipitation data led to changes in future prediction signals. This occurred because the bias correction was often larger than the climate-change signal, indicating that the </a:t>
            </a:r>
            <a:r>
              <a:rPr lang="en-US" sz="1400"/>
              <a:t>procedure was </a:t>
            </a:r>
            <a:r>
              <a:rPr lang="en-US" sz="1400" dirty="0"/>
              <a:t>not a small correction but a major factor.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graphicFrame>
        <p:nvGraphicFramePr>
          <p:cNvPr id="54" name="Chart 53">
            <a:extLst>
              <a:ext uri="{FF2B5EF4-FFF2-40B4-BE49-F238E27FC236}">
                <a16:creationId xmlns:a16="http://schemas.microsoft.com/office/drawing/2014/main" id="{567D851B-40FB-40BD-AE22-D2D96090F7A9}"/>
              </a:ext>
            </a:extLst>
          </p:cNvPr>
          <p:cNvGraphicFramePr>
            <a:graphicFrameLocks/>
          </p:cNvGraphicFramePr>
          <p:nvPr>
            <p:extLst>
              <p:ext uri="{D42A27DB-BD31-4B8C-83A1-F6EECF244321}">
                <p14:modId xmlns:p14="http://schemas.microsoft.com/office/powerpoint/2010/main" val="1188248338"/>
              </p:ext>
            </p:extLst>
          </p:nvPr>
        </p:nvGraphicFramePr>
        <p:xfrm>
          <a:off x="2997751" y="4069118"/>
          <a:ext cx="3383280" cy="16459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5" name="Chart 54">
            <a:extLst>
              <a:ext uri="{FF2B5EF4-FFF2-40B4-BE49-F238E27FC236}">
                <a16:creationId xmlns:a16="http://schemas.microsoft.com/office/drawing/2014/main" id="{0907194E-D643-4001-8C0C-43F51F9C792E}"/>
              </a:ext>
            </a:extLst>
          </p:cNvPr>
          <p:cNvGraphicFramePr>
            <a:graphicFrameLocks/>
          </p:cNvGraphicFramePr>
          <p:nvPr>
            <p:extLst>
              <p:ext uri="{D42A27DB-BD31-4B8C-83A1-F6EECF244321}">
                <p14:modId xmlns:p14="http://schemas.microsoft.com/office/powerpoint/2010/main" val="3593299046"/>
              </p:ext>
            </p:extLst>
          </p:nvPr>
        </p:nvGraphicFramePr>
        <p:xfrm>
          <a:off x="-149011" y="4069118"/>
          <a:ext cx="3383280" cy="1645920"/>
        </p:xfrm>
        <a:graphic>
          <a:graphicData uri="http://schemas.openxmlformats.org/drawingml/2006/chart">
            <c:chart xmlns:c="http://schemas.openxmlformats.org/drawingml/2006/chart" xmlns:r="http://schemas.openxmlformats.org/officeDocument/2006/relationships" r:id="rId4"/>
          </a:graphicData>
        </a:graphic>
      </p:graphicFrame>
      <p:pic>
        <p:nvPicPr>
          <p:cNvPr id="3" name="Picture 2">
            <a:extLst>
              <a:ext uri="{FF2B5EF4-FFF2-40B4-BE49-F238E27FC236}">
                <a16:creationId xmlns:a16="http://schemas.microsoft.com/office/drawing/2014/main" id="{AF491527-8F53-4647-95C9-8179B6789D97}"/>
              </a:ext>
            </a:extLst>
          </p:cNvPr>
          <p:cNvPicPr>
            <a:picLocks noChangeAspect="1"/>
          </p:cNvPicPr>
          <p:nvPr/>
        </p:nvPicPr>
        <p:blipFill>
          <a:blip r:embed="rId5"/>
          <a:stretch>
            <a:fillRect/>
          </a:stretch>
        </p:blipFill>
        <p:spPr>
          <a:xfrm>
            <a:off x="286431" y="0"/>
            <a:ext cx="5680886" cy="3528615"/>
          </a:xfrm>
          <a:prstGeom prst="rect">
            <a:avLst/>
          </a:prstGeom>
        </p:spPr>
      </p:pic>
      <p:pic>
        <p:nvPicPr>
          <p:cNvPr id="56" name="Picture 55">
            <a:extLst>
              <a:ext uri="{FF2B5EF4-FFF2-40B4-BE49-F238E27FC236}">
                <a16:creationId xmlns:a16="http://schemas.microsoft.com/office/drawing/2014/main" id="{CBBA5CDC-0B21-4ECD-A7B3-01ADFCF036BF}"/>
              </a:ext>
            </a:extLst>
          </p:cNvPr>
          <p:cNvPicPr>
            <a:picLocks noChangeAspect="1"/>
          </p:cNvPicPr>
          <p:nvPr/>
        </p:nvPicPr>
        <p:blipFill rotWithShape="1">
          <a:blip r:embed="rId6"/>
          <a:srcRect l="7802" t="3241" r="8696" b="83392"/>
          <a:stretch/>
        </p:blipFill>
        <p:spPr>
          <a:xfrm>
            <a:off x="222263" y="3916069"/>
            <a:ext cx="5809569" cy="216771"/>
          </a:xfrm>
          <a:prstGeom prst="rect">
            <a:avLst/>
          </a:prstGeom>
        </p:spPr>
      </p:pic>
      <p:sp>
        <p:nvSpPr>
          <p:cNvPr id="57" name="TextBox 56">
            <a:extLst>
              <a:ext uri="{FF2B5EF4-FFF2-40B4-BE49-F238E27FC236}">
                <a16:creationId xmlns:a16="http://schemas.microsoft.com/office/drawing/2014/main" id="{D50E354F-CCEC-4FC1-B1CE-D0E7127EE877}"/>
              </a:ext>
            </a:extLst>
          </p:cNvPr>
          <p:cNvSpPr txBox="1"/>
          <p:nvPr/>
        </p:nvSpPr>
        <p:spPr>
          <a:xfrm>
            <a:off x="272714" y="3401851"/>
            <a:ext cx="5809569" cy="369332"/>
          </a:xfrm>
          <a:prstGeom prst="rect">
            <a:avLst/>
          </a:prstGeom>
          <a:noFill/>
        </p:spPr>
        <p:txBody>
          <a:bodyPr wrap="square">
            <a:spAutoFit/>
          </a:bodyPr>
          <a:lstStyle/>
          <a:p>
            <a:pPr algn="just"/>
            <a:r>
              <a:rPr lang="en-US" sz="900" dirty="0"/>
              <a:t>Figure 1 - Spatial representation of observed annual precipitation (1981–2005), raw climate data, and bias-corrected climate data. The * refers to the replacement of the maximum rainfall value (in the legend) for each model.</a:t>
            </a:r>
          </a:p>
        </p:txBody>
      </p:sp>
      <p:sp>
        <p:nvSpPr>
          <p:cNvPr id="58" name="TextBox 57">
            <a:extLst>
              <a:ext uri="{FF2B5EF4-FFF2-40B4-BE49-F238E27FC236}">
                <a16:creationId xmlns:a16="http://schemas.microsoft.com/office/drawing/2014/main" id="{9B5B13E8-645B-4E62-9656-CC9E557104A0}"/>
              </a:ext>
            </a:extLst>
          </p:cNvPr>
          <p:cNvSpPr txBox="1"/>
          <p:nvPr/>
        </p:nvSpPr>
        <p:spPr>
          <a:xfrm>
            <a:off x="312819" y="5659541"/>
            <a:ext cx="5809569" cy="369332"/>
          </a:xfrm>
          <a:prstGeom prst="rect">
            <a:avLst/>
          </a:prstGeom>
          <a:noFill/>
        </p:spPr>
        <p:txBody>
          <a:bodyPr wrap="square">
            <a:spAutoFit/>
          </a:bodyPr>
          <a:lstStyle/>
          <a:p>
            <a:pPr algn="just"/>
            <a:r>
              <a:rPr lang="en-US" sz="900" dirty="0"/>
              <a:t>Figure 2 - Monthly surface runoff and water yield outputs for observed data, raw climate data, and bias-corrected climate data for the 1981 to 2005 time period.</a:t>
            </a:r>
          </a:p>
        </p:txBody>
      </p:sp>
      <p:sp>
        <p:nvSpPr>
          <p:cNvPr id="4" name="TextBox 3">
            <a:extLst>
              <a:ext uri="{FF2B5EF4-FFF2-40B4-BE49-F238E27FC236}">
                <a16:creationId xmlns:a16="http://schemas.microsoft.com/office/drawing/2014/main" id="{E7D6A6C1-6A1E-43E7-A556-1A08E0897508}"/>
              </a:ext>
            </a:extLst>
          </p:cNvPr>
          <p:cNvSpPr txBox="1"/>
          <p:nvPr/>
        </p:nvSpPr>
        <p:spPr>
          <a:xfrm>
            <a:off x="4017195" y="6078165"/>
            <a:ext cx="5215305" cy="830997"/>
          </a:xfrm>
          <a:prstGeom prst="rect">
            <a:avLst/>
          </a:prstGeom>
          <a:noFill/>
        </p:spPr>
        <p:txBody>
          <a:bodyPr wrap="square" rtlCol="0">
            <a:spAutoFit/>
          </a:bodyPr>
          <a:lstStyle/>
          <a:p>
            <a:r>
              <a:rPr lang="en-US" sz="1200" b="1" dirty="0">
                <a:solidFill>
                  <a:schemeClr val="bg1"/>
                </a:solidFill>
              </a:rPr>
              <a:t>Citation: Brighenti, T.M.; Gassman, P.W.; Gutowski, W.J., Jr.; Thompson, J.R. Assessing the Influence of a Bias Correction Method on Future Climate Scenarios Using SWAT as an Impact Model Indicator. Water 2023, 15, 750. https://doi.org/10.3390/w15040750.</a:t>
            </a:r>
          </a:p>
        </p:txBody>
      </p:sp>
    </p:spTree>
    <p:extLst>
      <p:ext uri="{BB962C8B-B14F-4D97-AF65-F5344CB8AC3E}">
        <p14:creationId xmlns:p14="http://schemas.microsoft.com/office/powerpoint/2010/main" val="2415621152"/>
      </p:ext>
    </p:extLst>
  </p:cSld>
  <p:clrMapOvr>
    <a:masterClrMapping/>
  </p:clrMapOvr>
</p:sld>
</file>

<file path=ppt/theme/theme1.xml><?xml version="1.0" encoding="utf-8"?>
<a:theme xmlns:a="http://schemas.openxmlformats.org/drawingml/2006/main" name="PowerPoin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Blank Presentation">
      <a:majorFont>
        <a:latin typeface="Univers 67 CondensedBold"/>
        <a:ea typeface=""/>
        <a:cs typeface=""/>
      </a:majorFont>
      <a:minorFont>
        <a:latin typeface="Univers 67 Condensed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850</TotalTime>
  <Words>407</Words>
  <Application>Microsoft Office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Times</vt:lpstr>
      <vt:lpstr>Univers 65</vt:lpstr>
      <vt:lpstr>Univers 67 CondensedBold</vt:lpstr>
      <vt:lpstr>PowerPoint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Brighenti, Tassia [CARD]</dc:creator>
  <cp:lastModifiedBy>Gassman, Philip W [CARD]</cp:lastModifiedBy>
  <cp:revision>20</cp:revision>
  <dcterms:created xsi:type="dcterms:W3CDTF">2023-03-27T16:20:21Z</dcterms:created>
  <dcterms:modified xsi:type="dcterms:W3CDTF">2023-03-29T18:42:47Z</dcterms:modified>
</cp:coreProperties>
</file>