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F79"/>
    <a:srgbClr val="416284"/>
    <a:srgbClr val="5D8BBC"/>
    <a:srgbClr val="2D4059"/>
    <a:srgbClr val="555657"/>
    <a:srgbClr val="BCE0F7"/>
    <a:srgbClr val="549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2"/>
    <p:restoredTop sz="96327"/>
  </p:normalViewPr>
  <p:slideViewPr>
    <p:cSldViewPr snapToGrid="0">
      <p:cViewPr varScale="1">
        <p:scale>
          <a:sx n="115" d="100"/>
          <a:sy n="115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perFACETS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ABE18240-A671-9996-B513-38227639903D}"/>
              </a:ext>
            </a:extLst>
          </p:cNvPr>
          <p:cNvSpPr/>
          <p:nvPr userDrawn="1"/>
        </p:nvSpPr>
        <p:spPr>
          <a:xfrm>
            <a:off x="1" y="0"/>
            <a:ext cx="12192000" cy="970028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34C7779-5143-21CE-FA35-ACD1CDF425BE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0" y="12739"/>
            <a:ext cx="12191999" cy="957289"/>
          </a:xfrm>
          <a:solidFill>
            <a:srgbClr val="1D4F79"/>
          </a:solidFill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  <a:lvl5pPr marL="1828800" indent="0">
              <a:buNone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C71597FA-8566-9AF9-690D-67DE107126BC}"/>
              </a:ext>
            </a:extLst>
          </p:cNvPr>
          <p:cNvSpPr>
            <a:spLocks noGrp="1"/>
          </p:cNvSpPr>
          <p:nvPr userDrawn="1">
            <p:ph sz="quarter" idx="11"/>
          </p:nvPr>
        </p:nvSpPr>
        <p:spPr>
          <a:xfrm>
            <a:off x="228600" y="1173164"/>
            <a:ext cx="7046843" cy="418402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55D447D5-7B3B-8FF1-8321-75D254327083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7345018" y="1173162"/>
            <a:ext cx="4642196" cy="499529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Figure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A6169E90-7E91-3B26-3F25-4158CE351257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9756" y="5517094"/>
            <a:ext cx="7235687" cy="655637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Citation</a:t>
            </a:r>
          </a:p>
        </p:txBody>
      </p:sp>
      <p:pic>
        <p:nvPicPr>
          <p:cNvPr id="3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D9BA271-6710-CC8F-F0C6-0324C6D040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28222" y="6303466"/>
            <a:ext cx="2935186" cy="481333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001E0D70-4E91-C285-AF2A-8AF837295731}"/>
              </a:ext>
            </a:extLst>
          </p:cNvPr>
          <p:cNvSpPr/>
          <p:nvPr userDrawn="1"/>
        </p:nvSpPr>
        <p:spPr>
          <a:xfrm>
            <a:off x="0" y="6217749"/>
            <a:ext cx="8347934" cy="640251"/>
          </a:xfrm>
          <a:prstGeom prst="rect">
            <a:avLst/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24CBF95A-5B94-6093-0D14-A201480BBB10}"/>
              </a:ext>
            </a:extLst>
          </p:cNvPr>
          <p:cNvSpPr/>
          <p:nvPr userDrawn="1"/>
        </p:nvSpPr>
        <p:spPr>
          <a:xfrm>
            <a:off x="7648688" y="6217749"/>
            <a:ext cx="1301638" cy="640251"/>
          </a:xfrm>
          <a:prstGeom prst="parallelogram">
            <a:avLst>
              <a:gd name="adj" fmla="val 21529"/>
            </a:avLst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DC4A8D78-FEF4-BD65-5EA4-315F210D9A6B}"/>
              </a:ext>
            </a:extLst>
          </p:cNvPr>
          <p:cNvSpPr/>
          <p:nvPr userDrawn="1"/>
        </p:nvSpPr>
        <p:spPr>
          <a:xfrm>
            <a:off x="8832850" y="6217749"/>
            <a:ext cx="200827" cy="640251"/>
          </a:xfrm>
          <a:prstGeom prst="parallelogram">
            <a:avLst>
              <a:gd name="adj" fmla="val 70539"/>
            </a:avLst>
          </a:prstGeom>
          <a:solidFill>
            <a:srgbClr val="1D4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4" descr="SC Logos | U.S. DOE Office of Science (SC)">
            <a:extLst>
              <a:ext uri="{FF2B5EF4-FFF2-40B4-BE49-F238E27FC236}">
                <a16:creationId xmlns:a16="http://schemas.microsoft.com/office/drawing/2014/main" id="{4DE1D5AB-E320-1E35-9E2F-6A9B36AF89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94956"/>
            <a:ext cx="2969250" cy="49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981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9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8D6C4F-31F1-BD78-32FE-7304AA80B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A31DF-B457-FC01-4847-402DDABE3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0878B-27F9-975A-04C4-F2976FB7FF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4E65F-3932-8741-91B4-E7F3FA2AE57B}" type="datetimeFigureOut">
              <a:rPr lang="en-US" smtClean="0"/>
              <a:t>3/24/23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C4DBD-A917-9197-F0E0-A48D1B452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F1A4A-DAFB-80AC-757D-84513CCAB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92244-F714-3B47-A3E2-A1980DE0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7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AAB7125-6DA7-7787-9549-BA396393958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Quantifying Heavy Precipitation Throughout the Entire Tropical Cyclone Life Cycle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BD4CC3C-6069-1668-7FFD-790859CF46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28600" y="1093652"/>
            <a:ext cx="7046843" cy="41840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The goal of this study is to introduce a novel methodology for the isolation of </a:t>
            </a:r>
            <a:r>
              <a:rPr lang="en-US" sz="1400" b="0" dirty="0">
                <a:solidFill>
                  <a:schemeClr val="tx1"/>
                </a:solidFill>
                <a:latin typeface="+mn-lt"/>
              </a:rPr>
              <a:t>post-tropical cyclone (</a:t>
            </a:r>
            <a:r>
              <a:rPr lang="en-US" sz="1400" dirty="0"/>
              <a:t>PTC) precipitation and to accurately quantify the role of tropical and post-tropical phases of the tropical cyclone (TC )life cycle and their respective contributions to global TC and PTC-related extreme precipitation.</a:t>
            </a:r>
            <a:endParaRPr lang="en-US" sz="1400" b="0" dirty="0">
              <a:solidFill>
                <a:schemeClr val="tx1"/>
              </a:solidFill>
              <a:latin typeface="+mn-lt"/>
            </a:endParaRPr>
          </a:p>
          <a:p>
            <a:pPr marL="0" indent="0" defTabSz="914400">
              <a:spcBef>
                <a:spcPts val="0"/>
              </a:spcBef>
              <a:buNone/>
            </a:pPr>
            <a:endParaRPr lang="en-US" sz="600" b="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This study uses a dynamical radius derived from the 500 </a:t>
            </a:r>
            <a:r>
              <a:rPr lang="en-US" sz="1400" b="0" dirty="0" err="1">
                <a:solidFill>
                  <a:schemeClr val="tx1"/>
                </a:solidFill>
                <a:latin typeface="+mn-lt"/>
              </a:rPr>
              <a:t>hPa</a:t>
            </a:r>
            <a:r>
              <a:rPr lang="en-US" sz="1400" b="0" dirty="0">
                <a:solidFill>
                  <a:schemeClr val="tx1"/>
                </a:solidFill>
                <a:latin typeface="+mn-lt"/>
              </a:rPr>
              <a:t> geopotential height in and around the TC to define TC- and PTC-related heavy precipitation, allowing for the analysis of precipitation with tropical origins after the official demise of the original TC.</a:t>
            </a:r>
            <a:endParaRPr lang="en-US" sz="1400" dirty="0"/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 err="1"/>
              <a:t>Climatologies</a:t>
            </a:r>
            <a:r>
              <a:rPr lang="en-US" sz="1400" dirty="0"/>
              <a:t> are constructed, indicating a maximum in TC- and PTC-related heavy precipitation in the West North Pacific and a secondary maximum in the East North Pacific.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PTC-related extreme precipitation accounts for as much as 40% of the annual extreme precipitation in the West North Pacific basin and 3% of extreme precipitation globally.</a:t>
            </a:r>
          </a:p>
          <a:p>
            <a:pPr marL="0" indent="0" defTabSz="914400">
              <a:spcBef>
                <a:spcPts val="0"/>
              </a:spcBef>
              <a:buNone/>
            </a:pPr>
            <a:endParaRPr lang="en-US" sz="600" b="0" dirty="0">
              <a:solidFill>
                <a:schemeClr val="tx1"/>
              </a:solidFill>
              <a:latin typeface="+mn-lt"/>
            </a:endParaRPr>
          </a:p>
          <a:p>
            <a:pPr marL="0" indent="0" defTabSz="91440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b="1" dirty="0">
                <a:solidFill>
                  <a:srgbClr val="5D8B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TCs and their associated precipitation can have devastating impacts on the areas affected, with outcomes ranging from mudslides to inland flash flooding.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+mn-lt"/>
              </a:rPr>
              <a:t>This analysis framework can be further extended to assess model biases and climate projections of TC- and PTC precipitation.</a:t>
            </a:r>
          </a:p>
          <a:p>
            <a:pPr marL="285750" indent="-285750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555657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BD636A8-3D6E-8DA4-5009-F914CA63870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Bower, E., K. A. Reed, P. A. Ullrich, C. M. </a:t>
            </a:r>
            <a:r>
              <a:rPr lang="en-US" dirty="0" err="1"/>
              <a:t>Zarzycki</a:t>
            </a:r>
            <a:r>
              <a:rPr lang="en-US" dirty="0"/>
              <a:t> and A. G. Pendergrass (2022), Quantifying extreme precipitation throughout the entire tropical cyclone life cycle, J. Hydrometeor., 23, 1645-1662, </a:t>
            </a:r>
            <a:r>
              <a:rPr lang="en-US" dirty="0" err="1"/>
              <a:t>doi</a:t>
            </a:r>
            <a:r>
              <a:rPr lang="en-US" dirty="0"/>
              <a:t>: 10.1175/JHM-D-21-0153.1.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665418-4C7B-63CC-99E0-7277E7E7BA28}"/>
              </a:ext>
            </a:extLst>
          </p:cNvPr>
          <p:cNvSpPr txBox="1"/>
          <p:nvPr/>
        </p:nvSpPr>
        <p:spPr>
          <a:xfrm>
            <a:off x="7494023" y="5505166"/>
            <a:ext cx="467130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4162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Average (a) annual heavy precipitation and (b) number of events resulting from post-tropical cyclone (PTCs) in the IMERG dataset for the years 2001-2019.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457208-05A5-CCC3-7936-0BE84AF9A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469" y="6253305"/>
            <a:ext cx="1577500" cy="569654"/>
          </a:xfrm>
          <a:prstGeom prst="rect">
            <a:avLst/>
          </a:prstGeom>
        </p:spPr>
      </p:pic>
      <p:pic>
        <p:nvPicPr>
          <p:cNvPr id="16" name="Picture 15" descr="Timeline, calendar&#10;&#10;Description automatically generated">
            <a:extLst>
              <a:ext uri="{FF2B5EF4-FFF2-40B4-BE49-F238E27FC236}">
                <a16:creationId xmlns:a16="http://schemas.microsoft.com/office/drawing/2014/main" id="{1821BC41-1781-666F-48FA-6CCD25E5A9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224"/>
          <a:stretch/>
        </p:blipFill>
        <p:spPr>
          <a:xfrm>
            <a:off x="7494023" y="974152"/>
            <a:ext cx="4532243" cy="438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981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296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Ullrich, Paul Aaron</dc:creator>
  <cp:lastModifiedBy>Kevin A Reed</cp:lastModifiedBy>
  <cp:revision>16</cp:revision>
  <dcterms:created xsi:type="dcterms:W3CDTF">2023-03-22T21:09:49Z</dcterms:created>
  <dcterms:modified xsi:type="dcterms:W3CDTF">2023-03-25T02:25:09Z</dcterms:modified>
</cp:coreProperties>
</file>