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0" r:id="rId5"/>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7F66728-70D0-DD00-7A9A-730D37F494C5}" name="Binsted, Matthew T" initials="BMT" userId="S::matthew.binsted@pnnl.gov::c7da1a4d-51f4-4da2-9270-a2893e466313" providerId="AD"/>
  <p188:author id="{91A9895A-2F7A-A274-93E4-20272CFE8043}" name="Mundy, Beth E" initials="MBE" userId="S::beth.mundy@pnnl.gov::09c03546-1d2d-4d82-89e1-bb5e2a2e687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6" clrIdx="0">
    <p:extLst>
      <p:ext uri="{19B8F6BF-5375-455C-9EA6-DF929625EA0E}">
        <p15:presenceInfo xmlns:p15="http://schemas.microsoft.com/office/powerpoint/2012/main" userId="S::beth.mundy@pnnl.gov::09c03546-1d2d-4d82-89e1-bb5e2a2e687b" providerId="AD"/>
      </p:ext>
    </p:extLst>
  </p:cmAuthor>
  <p:cmAuthor id="2" name="Sen, Kacoli" initials="SK" lastIdx="12" clrIdx="1">
    <p:extLst>
      <p:ext uri="{19B8F6BF-5375-455C-9EA6-DF929625EA0E}">
        <p15:presenceInfo xmlns:p15="http://schemas.microsoft.com/office/powerpoint/2012/main" userId="S::kacoli.sen@pnnl.gov::b06ef3b8-9684-4d79-871b-2ad1237d05b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C20484F-242E-47F5-B4EC-594774724E99}" v="1" dt="2022-05-19T19:00:35.2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4233" autoAdjust="0"/>
  </p:normalViewPr>
  <p:slideViewPr>
    <p:cSldViewPr>
      <p:cViewPr varScale="1">
        <p:scale>
          <a:sx n="122" d="100"/>
          <a:sy n="122" d="100"/>
        </p:scale>
        <p:origin x="1146"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 Id="rId14"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n, Kacoli" userId="b06ef3b8-9684-4d79-871b-2ad1237d05b5" providerId="ADAL" clId="{DE3D65B6-88FF-4CEE-8EE4-A85F14E62579}"/>
    <pc:docChg chg="undo redo custSel modSld">
      <pc:chgData name="Sen, Kacoli" userId="b06ef3b8-9684-4d79-871b-2ad1237d05b5" providerId="ADAL" clId="{DE3D65B6-88FF-4CEE-8EE4-A85F14E62579}" dt="2022-05-18T22:01:45.007" v="454"/>
      <pc:docMkLst>
        <pc:docMk/>
      </pc:docMkLst>
      <pc:sldChg chg="modSp mod addCm delCm modCm">
        <pc:chgData name="Sen, Kacoli" userId="b06ef3b8-9684-4d79-871b-2ad1237d05b5" providerId="ADAL" clId="{DE3D65B6-88FF-4CEE-8EE4-A85F14E62579}" dt="2022-05-18T22:01:45.007" v="454"/>
        <pc:sldMkLst>
          <pc:docMk/>
          <pc:sldMk cId="1416838785" sldId="260"/>
        </pc:sldMkLst>
        <pc:spChg chg="mod">
          <ac:chgData name="Sen, Kacoli" userId="b06ef3b8-9684-4d79-871b-2ad1237d05b5" providerId="ADAL" clId="{DE3D65B6-88FF-4CEE-8EE4-A85F14E62579}" dt="2022-05-18T21:59:08.745" v="421" actId="20577"/>
          <ac:spMkLst>
            <pc:docMk/>
            <pc:sldMk cId="1416838785" sldId="260"/>
            <ac:spMk id="3075" creationId="{00000000-0000-0000-0000-000000000000}"/>
          </ac:spMkLst>
        </pc:spChg>
        <pc:spChg chg="mod">
          <ac:chgData name="Sen, Kacoli" userId="b06ef3b8-9684-4d79-871b-2ad1237d05b5" providerId="ADAL" clId="{DE3D65B6-88FF-4CEE-8EE4-A85F14E62579}" dt="2022-05-18T22:01:19.865" v="452" actId="20577"/>
          <ac:spMkLst>
            <pc:docMk/>
            <pc:sldMk cId="1416838785" sldId="260"/>
            <ac:spMk id="3078" creationId="{00000000-0000-0000-0000-000000000000}"/>
          </ac:spMkLst>
        </pc:spChg>
      </pc:sldChg>
    </pc:docChg>
  </pc:docChgLst>
  <pc:docChgLst>
    <pc:chgData name="Mundy, Beth E" userId="09c03546-1d2d-4d82-89e1-bb5e2a2e687b" providerId="ADAL" clId="{DC20484F-242E-47F5-B4EC-594774724E99}"/>
    <pc:docChg chg="custSel modSld">
      <pc:chgData name="Mundy, Beth E" userId="09c03546-1d2d-4d82-89e1-bb5e2a2e687b" providerId="ADAL" clId="{DC20484F-242E-47F5-B4EC-594774724E99}" dt="2022-05-24T15:23:55.821" v="30" actId="20577"/>
      <pc:docMkLst>
        <pc:docMk/>
      </pc:docMkLst>
      <pc:sldChg chg="modSp mod delCm modCm modNotesTx">
        <pc:chgData name="Mundy, Beth E" userId="09c03546-1d2d-4d82-89e1-bb5e2a2e687b" providerId="ADAL" clId="{DC20484F-242E-47F5-B4EC-594774724E99}" dt="2022-05-24T15:23:55.821" v="30" actId="20577"/>
        <pc:sldMkLst>
          <pc:docMk/>
          <pc:sldMk cId="1416838785" sldId="260"/>
        </pc:sldMkLst>
        <pc:spChg chg="mod">
          <ac:chgData name="Mundy, Beth E" userId="09c03546-1d2d-4d82-89e1-bb5e2a2e687b" providerId="ADAL" clId="{DC20484F-242E-47F5-B4EC-594774724E99}" dt="2022-05-19T19:51:05.230" v="27" actId="20577"/>
          <ac:spMkLst>
            <pc:docMk/>
            <pc:sldMk cId="1416838785" sldId="260"/>
            <ac:spMk id="3075" creationId="{00000000-0000-0000-0000-000000000000}"/>
          </ac:spMkLst>
        </pc:spChg>
        <pc:spChg chg="mod">
          <ac:chgData name="Mundy, Beth E" userId="09c03546-1d2d-4d82-89e1-bb5e2a2e687b" providerId="ADAL" clId="{DC20484F-242E-47F5-B4EC-594774724E99}" dt="2022-05-19T19:00:35.199" v="8" actId="1076"/>
          <ac:spMkLst>
            <pc:docMk/>
            <pc:sldMk cId="1416838785" sldId="260"/>
            <ac:spMk id="3077" creationId="{00000000-0000-0000-0000-000000000000}"/>
          </ac:spMkLst>
        </pc:spChg>
        <pc:spChg chg="mod">
          <ac:chgData name="Mundy, Beth E" userId="09c03546-1d2d-4d82-89e1-bb5e2a2e687b" providerId="ADAL" clId="{DC20484F-242E-47F5-B4EC-594774724E99}" dt="2022-05-24T15:23:55.821" v="30" actId="20577"/>
          <ac:spMkLst>
            <pc:docMk/>
            <pc:sldMk cId="1416838785" sldId="260"/>
            <ac:spMk id="3078"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5/24/2022</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000" dirty="0"/>
          </a:p>
        </p:txBody>
      </p:sp>
    </p:spTree>
    <p:extLst>
      <p:ext uri="{BB962C8B-B14F-4D97-AF65-F5344CB8AC3E}">
        <p14:creationId xmlns:p14="http://schemas.microsoft.com/office/powerpoint/2010/main" val="22781024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5/24/2022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5/24/2022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5/24/2022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5/24/2022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5/24/2022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5/24/2022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5/24/2022</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5/24/2022</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5/24/2022</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5/24/2022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5/24/2022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5/24/2022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Map&#10;&#10;Description automatically generated">
            <a:extLst>
              <a:ext uri="{FF2B5EF4-FFF2-40B4-BE49-F238E27FC236}">
                <a16:creationId xmlns:a16="http://schemas.microsoft.com/office/drawing/2014/main" id="{A049F944-C72B-4F53-9640-6B1426DC668F}"/>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4102" r="12823"/>
          <a:stretch/>
        </p:blipFill>
        <p:spPr>
          <a:xfrm>
            <a:off x="4648200" y="1066660"/>
            <a:ext cx="4343400" cy="3657740"/>
          </a:xfrm>
          <a:prstGeom prst="rect">
            <a:avLst/>
          </a:prstGeom>
        </p:spPr>
      </p:pic>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152398" y="1143000"/>
            <a:ext cx="4310668" cy="5586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400" b="1" dirty="0"/>
              <a:t>Objective</a:t>
            </a:r>
          </a:p>
          <a:p>
            <a:pPr marL="285750" indent="-285750">
              <a:spcBef>
                <a:spcPct val="15000"/>
              </a:spcBef>
              <a:buFont typeface="Arial" pitchFamily="34" charset="0"/>
              <a:buChar char="●"/>
              <a:defRPr/>
            </a:pPr>
            <a:r>
              <a:rPr lang="en-US" sz="1400" dirty="0"/>
              <a:t>Document key improvements to the detailed U.S. version of the multi-sector Global Change Analysis Model (GCAM), GCAM-USA, including water supply, water demand, and improved representation of electric power plant operations.</a:t>
            </a:r>
            <a:endParaRPr lang="en-US" sz="1400" b="1" dirty="0"/>
          </a:p>
          <a:p>
            <a:pPr marL="231775" indent="-231775" algn="ctr">
              <a:spcBef>
                <a:spcPct val="15000"/>
              </a:spcBef>
              <a:defRPr/>
            </a:pPr>
            <a:r>
              <a:rPr lang="en-US" sz="1400" b="1" dirty="0"/>
              <a:t>Approach</a:t>
            </a:r>
          </a:p>
          <a:p>
            <a:pPr marL="285750" indent="-285750">
              <a:spcBef>
                <a:spcPct val="15000"/>
              </a:spcBef>
              <a:buFont typeface="Arial" pitchFamily="34" charset="0"/>
              <a:buChar char="●"/>
              <a:defRPr/>
            </a:pPr>
            <a:r>
              <a:rPr lang="en-US" sz="1400" dirty="0"/>
              <a:t>GCAM-USA represents economic and energy systems for all 50 U.S. states and D.C.</a:t>
            </a:r>
          </a:p>
          <a:p>
            <a:pPr marL="285750" indent="-285750">
              <a:spcBef>
                <a:spcPct val="15000"/>
              </a:spcBef>
              <a:buFont typeface="Arial" pitchFamily="34" charset="0"/>
              <a:buChar char="●"/>
              <a:defRPr/>
            </a:pPr>
            <a:r>
              <a:rPr lang="en-US" sz="1400" dirty="0"/>
              <a:t>Represent water demand (multiple scales), water supply (river basin level), and agriculture and land-use decisions (river basin level) with sub-national detail. </a:t>
            </a:r>
          </a:p>
          <a:p>
            <a:pPr marL="285750" indent="-285750">
              <a:spcBef>
                <a:spcPct val="15000"/>
              </a:spcBef>
              <a:buFont typeface="Arial" pitchFamily="34" charset="0"/>
              <a:buChar char="●"/>
              <a:defRPr/>
            </a:pPr>
            <a:r>
              <a:rPr lang="en-US" sz="1400" dirty="0"/>
              <a:t>Employ a new electric power module that separates new power plant investment decisions from decisions about how to operate these plants to meet electricity demands during the day and night for every month.</a:t>
            </a:r>
          </a:p>
          <a:p>
            <a:pPr algn="ctr" eaLnBrk="1" hangingPunct="1">
              <a:spcBef>
                <a:spcPct val="15000"/>
              </a:spcBef>
              <a:buFontTx/>
              <a:buNone/>
            </a:pPr>
            <a:r>
              <a:rPr lang="en-US" altLang="en-US" sz="1400" b="1" dirty="0"/>
              <a:t>Impact</a:t>
            </a:r>
          </a:p>
          <a:p>
            <a:pPr marL="283464" indent="-283464" eaLnBrk="1" hangingPunct="1">
              <a:spcBef>
                <a:spcPct val="15000"/>
              </a:spcBef>
              <a:buFont typeface="Arial" panose="020B0604020202020204" pitchFamily="34" charset="0"/>
              <a:buChar char="●"/>
            </a:pPr>
            <a:r>
              <a:rPr lang="en-US" altLang="en-US" sz="1400" dirty="0"/>
              <a:t>GCAM-USA can be used to explore how changes in population, economic growth, technology, or policy impact the demand for and production of energy, water, and crop at the state level in the U.S., while maintaining consistency with broader national and international conditions.</a:t>
            </a:r>
            <a:endParaRPr lang="en-US" sz="1400" dirty="0"/>
          </a:p>
        </p:txBody>
      </p:sp>
      <p:sp>
        <p:nvSpPr>
          <p:cNvPr id="3076" name="Rectangle 5"/>
          <p:cNvSpPr>
            <a:spLocks noChangeArrowheads="1"/>
          </p:cNvSpPr>
          <p:nvPr/>
        </p:nvSpPr>
        <p:spPr bwMode="auto">
          <a:xfrm>
            <a:off x="0" y="51137"/>
            <a:ext cx="9143999"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3000" b="1" dirty="0">
                <a:solidFill>
                  <a:srgbClr val="000000"/>
                </a:solidFill>
                <a:latin typeface="Arial" panose="020B0604020202020204" pitchFamily="34" charset="0"/>
              </a:rPr>
              <a:t>A Tool for Exploring State-Level Changes Across Multiple Systems</a:t>
            </a:r>
          </a:p>
        </p:txBody>
      </p:sp>
      <p:sp>
        <p:nvSpPr>
          <p:cNvPr id="3077" name="Text Box 6"/>
          <p:cNvSpPr txBox="1">
            <a:spLocks noChangeArrowheads="1"/>
          </p:cNvSpPr>
          <p:nvPr/>
        </p:nvSpPr>
        <p:spPr bwMode="auto">
          <a:xfrm>
            <a:off x="4648200" y="5939342"/>
            <a:ext cx="4343400" cy="78983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a:lnSpc>
                <a:spcPct val="115000"/>
              </a:lnSpc>
              <a:spcBef>
                <a:spcPts val="0"/>
              </a:spcBef>
              <a:spcAft>
                <a:spcPts val="0"/>
              </a:spcAft>
              <a:buNone/>
            </a:pPr>
            <a:r>
              <a:rPr lang="en-US" sz="1000" dirty="0">
                <a:effectLst/>
                <a:latin typeface="+mn-lt"/>
                <a:ea typeface="Times New Roman" panose="02020603050405020304" pitchFamily="18" charset="0"/>
                <a:cs typeface="Times New Roman" panose="02020603050405020304" pitchFamily="18" charset="0"/>
              </a:rPr>
              <a:t>M.T. Binsted, </a:t>
            </a:r>
            <a:r>
              <a:rPr lang="en-US" sz="1000" i="1" dirty="0">
                <a:effectLst/>
                <a:latin typeface="+mn-lt"/>
                <a:ea typeface="Times New Roman" panose="02020603050405020304" pitchFamily="18" charset="0"/>
                <a:cs typeface="Times New Roman" panose="02020603050405020304" pitchFamily="18" charset="0"/>
              </a:rPr>
              <a:t>et al.</a:t>
            </a:r>
            <a:r>
              <a:rPr lang="en-US" sz="1000" dirty="0">
                <a:effectLst/>
                <a:latin typeface="+mn-lt"/>
                <a:ea typeface="Times New Roman" panose="02020603050405020304" pitchFamily="18" charset="0"/>
                <a:cs typeface="Times New Roman" panose="02020603050405020304" pitchFamily="18" charset="0"/>
              </a:rPr>
              <a:t> "</a:t>
            </a:r>
            <a:r>
              <a:rPr lang="en-US" sz="1000" u="none" strike="noStrike" dirty="0">
                <a:effectLst/>
                <a:latin typeface="+mn-lt"/>
                <a:ea typeface="Times New Roman" panose="02020603050405020304" pitchFamily="18" charset="0"/>
                <a:cs typeface="Times New Roman" panose="02020603050405020304" pitchFamily="18" charset="0"/>
              </a:rPr>
              <a:t>GCAM-USA v5.3_water_dispatch: Integrated modeling of subnational US energy, water, and land systems within a global framework</a:t>
            </a:r>
            <a:r>
              <a:rPr lang="en-US" sz="1000" dirty="0">
                <a:effectLst/>
                <a:latin typeface="+mn-lt"/>
                <a:ea typeface="Times New Roman" panose="02020603050405020304" pitchFamily="18" charset="0"/>
                <a:cs typeface="Times New Roman" panose="02020603050405020304" pitchFamily="18" charset="0"/>
              </a:rPr>
              <a:t>." </a:t>
            </a:r>
            <a:r>
              <a:rPr lang="en-US" sz="1000" i="1" dirty="0">
                <a:effectLst/>
                <a:latin typeface="+mn-lt"/>
                <a:ea typeface="Times New Roman" panose="02020603050405020304" pitchFamily="18" charset="0"/>
                <a:cs typeface="Times New Roman" panose="02020603050405020304" pitchFamily="18" charset="0"/>
              </a:rPr>
              <a:t>Geoscientific Model Development,</a:t>
            </a:r>
            <a:r>
              <a:rPr lang="en-US" sz="1000" dirty="0">
                <a:effectLst/>
                <a:latin typeface="+mn-lt"/>
                <a:ea typeface="Times New Roman" panose="02020603050405020304" pitchFamily="18" charset="0"/>
                <a:cs typeface="Times New Roman" panose="02020603050405020304" pitchFamily="18" charset="0"/>
              </a:rPr>
              <a:t> 15 (6), 2533–2559, (2022). [DOI: 10.5194/gmd-15-2533-2022]</a:t>
            </a:r>
          </a:p>
        </p:txBody>
      </p:sp>
      <p:sp>
        <p:nvSpPr>
          <p:cNvPr id="3078" name="TextBox 9"/>
          <p:cNvSpPr txBox="1">
            <a:spLocks noChangeArrowheads="1"/>
          </p:cNvSpPr>
          <p:nvPr/>
        </p:nvSpPr>
        <p:spPr bwMode="auto">
          <a:xfrm>
            <a:off x="4628865" y="4876940"/>
            <a:ext cx="4343400" cy="977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150" b="1" dirty="0">
                <a:solidFill>
                  <a:srgbClr val="0000FF"/>
                </a:solidFill>
                <a:latin typeface="Arial" panose="020B0604020202020204" pitchFamily="34" charset="0"/>
              </a:rPr>
              <a:t>GCAM-USA based simulations of water withdrawals by state to 2100. The colors correspond to the sector accounting for the most water withdrawals per state while shading depicts the magnitude of total withdrawals across all sectors (in </a:t>
            </a:r>
            <a:r>
              <a:rPr lang="en-US" altLang="en-US" sz="1150" b="1">
                <a:solidFill>
                  <a:srgbClr val="0000FF"/>
                </a:solidFill>
                <a:latin typeface="Arial" panose="020B0604020202020204" pitchFamily="34" charset="0"/>
              </a:rPr>
              <a:t>2100).</a:t>
            </a:r>
            <a:endParaRPr lang="en-US" altLang="en-US" sz="1150" b="1" dirty="0">
              <a:solidFill>
                <a:srgbClr val="0000FF"/>
              </a:solidFill>
              <a:latin typeface="Arial" panose="020B0604020202020204" pitchFamily="34" charset="0"/>
            </a:endParaRPr>
          </a:p>
        </p:txBody>
      </p:sp>
    </p:spTree>
    <p:extLst>
      <p:ext uri="{BB962C8B-B14F-4D97-AF65-F5344CB8AC3E}">
        <p14:creationId xmlns:p14="http://schemas.microsoft.com/office/powerpoint/2010/main" val="1416838785"/>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04F155D124A184C9BF1B50050B51435" ma:contentTypeVersion="9" ma:contentTypeDescription="Create a new document." ma:contentTypeScope="" ma:versionID="76b66b382f32239fb8eb5587618611d5">
  <xsd:schema xmlns:xsd="http://www.w3.org/2001/XMLSchema" xmlns:xs="http://www.w3.org/2001/XMLSchema" xmlns:p="http://schemas.microsoft.com/office/2006/metadata/properties" xmlns:ns3="964f4f91-4ecc-4750-a526-be4b92b86cea" xmlns:ns4="9e4d5393-76ff-473a-9772-6626c388b195" targetNamespace="http://schemas.microsoft.com/office/2006/metadata/properties" ma:root="true" ma:fieldsID="e0e6ef770c664e67c80b30f37b1af245" ns3:_="" ns4:_="">
    <xsd:import namespace="964f4f91-4ecc-4750-a526-be4b92b86cea"/>
    <xsd:import namespace="9e4d5393-76ff-473a-9772-6626c388b195"/>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4f4f91-4ecc-4750-a526-be4b92b86c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e4d5393-76ff-473a-9772-6626c388b195"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BE6DA58-8AF5-4706-8AC7-89C123262C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64f4f91-4ecc-4750-a526-be4b92b86cea"/>
    <ds:schemaRef ds:uri="9e4d5393-76ff-473a-9772-6626c388b19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C74935E-4390-47DD-99CE-60A5373B7B50}">
  <ds:schemaRefs>
    <ds:schemaRef ds:uri="http://schemas.microsoft.com/sharepoint/v3/contenttype/forms"/>
  </ds:schemaRefs>
</ds:datastoreItem>
</file>

<file path=customXml/itemProps3.xml><?xml version="1.0" encoding="utf-8"?>
<ds:datastoreItem xmlns:ds="http://schemas.openxmlformats.org/officeDocument/2006/customXml" ds:itemID="{8A57D9F0-2B85-430B-8843-0027C0E6F07C}">
  <ds:schemaRefs>
    <ds:schemaRef ds:uri="http://purl.org/dc/elements/1.1/"/>
    <ds:schemaRef ds:uri="http://purl.org/dc/terms/"/>
    <ds:schemaRef ds:uri="http://schemas.microsoft.com/office/2006/metadata/properties"/>
    <ds:schemaRef ds:uri="http://schemas.openxmlformats.org/package/2006/metadata/core-properties"/>
    <ds:schemaRef ds:uri="http://www.w3.org/XML/1998/namespace"/>
    <ds:schemaRef ds:uri="9e4d5393-76ff-473a-9772-6626c388b195"/>
    <ds:schemaRef ds:uri="http://schemas.microsoft.com/office/2006/documentManagement/types"/>
    <ds:schemaRef ds:uri="http://purl.org/dc/dcmitype/"/>
    <ds:schemaRef ds:uri="http://schemas.microsoft.com/office/infopath/2007/PartnerControls"/>
    <ds:schemaRef ds:uri="964f4f91-4ecc-4750-a526-be4b92b86cea"/>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6114</TotalTime>
  <Words>278</Words>
  <Application>Microsoft Office PowerPoint</Application>
  <PresentationFormat>On-screen Show (4:3)</PresentationFormat>
  <Paragraphs>12</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L;Editor</dc:creator>
  <cp:lastModifiedBy>Mundy, Beth E</cp:lastModifiedBy>
  <cp:revision>13</cp:revision>
  <cp:lastPrinted>2011-05-11T17:30:12Z</cp:lastPrinted>
  <dcterms:created xsi:type="dcterms:W3CDTF">2017-11-02T21:19:41Z</dcterms:created>
  <dcterms:modified xsi:type="dcterms:W3CDTF">2022-05-24T15:23:57Z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0x010100904F155D124A184C9BF1B50050B51435</vt:lpwstr>
  </property>
  <property fmtid="{D5CDD505-2E9C-101B-9397-08002B2CF9AE}" pid="4" name="Order">
    <vt:r8>3400</vt:r8>
  </property>
</Properties>
</file>