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12192000" cy="6858000"/>
  <p:notesSz cx="6858000" cy="9144000"/>
  <p:embeddedFontLst>
    <p:embeddedFont>
      <p:font typeface="Century Gothic" panose="020B050202020202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jbqpPnQDKN2KyN1c3druhPKy6RS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79"/>
    <p:restoredTop sz="94679"/>
  </p:normalViewPr>
  <p:slideViewPr>
    <p:cSldViewPr snapToGrid="0">
      <p:cViewPr varScale="1">
        <p:scale>
          <a:sx n="174" d="100"/>
          <a:sy n="174" d="100"/>
        </p:scale>
        <p:origin x="184"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schemas.openxmlformats.org/officeDocument/2006/relationships/presProps" Target="presProps.xml"/><Relationship Id="rId4" Type="http://schemas.openxmlformats.org/officeDocument/2006/relationships/font" Target="fonts/font1.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7" name="Google Shape;27;p3"/>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2"/>
          <p:cNvSpPr txBox="1">
            <a:spLocks noGrp="1"/>
          </p:cNvSpPr>
          <p:nvPr>
            <p:ph type="body" idx="1"/>
          </p:nvPr>
        </p:nvSpPr>
        <p:spPr>
          <a:xfrm rot="5400000">
            <a:off x="4077354" y="-1413529"/>
            <a:ext cx="4037293"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93" name="Google Shape;93;p12"/>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4"/>
        <p:cNvGrpSpPr/>
        <p:nvPr/>
      </p:nvGrpSpPr>
      <p:grpSpPr>
        <a:xfrm>
          <a:off x="0" y="0"/>
          <a:ext cx="0" cy="0"/>
          <a:chOff x="0" y="0"/>
          <a:chExt cx="0" cy="0"/>
        </a:xfrm>
      </p:grpSpPr>
      <p:sp>
        <p:nvSpPr>
          <p:cNvPr id="95" name="Google Shape;9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00" name="Google Shape;100;p13"/>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8"/>
        <p:cNvGrpSpPr/>
        <p:nvPr/>
      </p:nvGrpSpPr>
      <p:grpSpPr>
        <a:xfrm>
          <a:off x="0" y="0"/>
          <a:ext cx="0" cy="0"/>
          <a:chOff x="0" y="0"/>
          <a:chExt cx="0" cy="0"/>
        </a:xfrm>
      </p:grpSpPr>
      <p:sp>
        <p:nvSpPr>
          <p:cNvPr id="29" name="Google Shape;29;p4"/>
          <p:cNvSpPr/>
          <p:nvPr/>
        </p:nvSpPr>
        <p:spPr>
          <a:xfrm>
            <a:off x="0" y="393699"/>
            <a:ext cx="12192000" cy="2387599"/>
          </a:xfrm>
          <a:prstGeom prst="rect">
            <a:avLst/>
          </a:prstGeom>
          <a:gradFill>
            <a:gsLst>
              <a:gs pos="0">
                <a:srgbClr val="F5F7FC"/>
              </a:gs>
              <a:gs pos="74000">
                <a:srgbClr val="A9BEE4"/>
              </a:gs>
              <a:gs pos="83000">
                <a:srgbClr val="A9BEE4"/>
              </a:gs>
              <a:gs pos="100000">
                <a:srgbClr val="C5D3ED"/>
              </a:gs>
            </a:gsLst>
            <a:lin ang="0" scaled="0"/>
          </a:gradFill>
          <a:ln>
            <a:noFill/>
          </a:ln>
        </p:spPr>
      </p:sp>
      <p:sp>
        <p:nvSpPr>
          <p:cNvPr id="30" name="Google Shape;30;p4"/>
          <p:cNvSpPr txBox="1">
            <a:spLocks noGrp="1"/>
          </p:cNvSpPr>
          <p:nvPr>
            <p:ph type="ctrTitle"/>
          </p:nvPr>
        </p:nvSpPr>
        <p:spPr>
          <a:xfrm>
            <a:off x="187419" y="393699"/>
            <a:ext cx="8630178" cy="238759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6000"/>
              <a:buFont typeface="Century Gothic"/>
              <a:buNone/>
              <a:defRPr sz="6000" b="1">
                <a:solidFill>
                  <a:schemeClr val="lt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
          <p:cNvSpPr txBox="1">
            <a:spLocks noGrp="1"/>
          </p:cNvSpPr>
          <p:nvPr>
            <p:ph type="subTitle" idx="1"/>
          </p:nvPr>
        </p:nvSpPr>
        <p:spPr>
          <a:xfrm>
            <a:off x="187419" y="3026833"/>
            <a:ext cx="8630178"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6A6A6A"/>
              </a:buClr>
              <a:buSzPts val="2400"/>
              <a:buNone/>
              <a:defRPr sz="2400">
                <a:solidFill>
                  <a:srgbClr val="6A6A6A"/>
                </a:solidFill>
                <a:latin typeface="Century Gothic"/>
                <a:ea typeface="Century Gothic"/>
                <a:cs typeface="Century Gothic"/>
                <a:sym typeface="Century Gothic"/>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32" name="Google Shape;32;p4"/>
          <p:cNvPicPr preferRelativeResize="0"/>
          <p:nvPr/>
        </p:nvPicPr>
        <p:blipFill rotWithShape="1">
          <a:blip r:embed="rId2">
            <a:alphaModFix/>
          </a:blip>
          <a:srcRect/>
          <a:stretch/>
        </p:blipFill>
        <p:spPr>
          <a:xfrm>
            <a:off x="7053994" y="4570300"/>
            <a:ext cx="5138006" cy="192675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39" name="Google Shape;39;p5"/>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entury Gothic"/>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3" name="Google Shape;4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46" name="Google Shape;46;p6"/>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54" name="Google Shape;54;p7"/>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8" name="Google Shape;58;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0" name="Google Shape;60;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8"/>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70" name="Google Shape;70;p9"/>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1"/>
        <p:cNvGrpSpPr/>
        <p:nvPr/>
      </p:nvGrpSpPr>
      <p:grpSpPr>
        <a:xfrm>
          <a:off x="0" y="0"/>
          <a:ext cx="0" cy="0"/>
          <a:chOff x="0" y="0"/>
          <a:chExt cx="0" cy="0"/>
        </a:xfrm>
      </p:grpSpPr>
      <p:sp>
        <p:nvSpPr>
          <p:cNvPr id="72" name="Google Shape;7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4" name="Google Shape;74;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78" name="Google Shape;78;p10"/>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1"/>
          <p:cNvSpPr>
            <a:spLocks noGrp="1"/>
          </p:cNvSpPr>
          <p:nvPr>
            <p:ph type="pic" idx="2"/>
          </p:nvPr>
        </p:nvSpPr>
        <p:spPr>
          <a:xfrm>
            <a:off x="5183188" y="987425"/>
            <a:ext cx="6172200" cy="4873625"/>
          </a:xfrm>
          <a:prstGeom prst="rect">
            <a:avLst/>
          </a:prstGeom>
          <a:noFill/>
          <a:ln>
            <a:noFill/>
          </a:ln>
        </p:spPr>
      </p:sp>
      <p:sp>
        <p:nvSpPr>
          <p:cNvPr id="82" name="Google Shape;82;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11"/>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entury Gothic"/>
              <a:buNone/>
              <a:defRPr sz="4400" b="0" i="0" u="none" strike="noStrike" cap="non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9pPr>
          </a:lstStyle>
          <a:p>
            <a:endParaRPr/>
          </a:p>
        </p:txBody>
      </p:sp>
      <p:grpSp>
        <p:nvGrpSpPr>
          <p:cNvPr id="12" name="Google Shape;12;p2"/>
          <p:cNvGrpSpPr/>
          <p:nvPr/>
        </p:nvGrpSpPr>
        <p:grpSpPr>
          <a:xfrm>
            <a:off x="3982" y="5957980"/>
            <a:ext cx="12188018" cy="900020"/>
            <a:chOff x="-546280" y="7333362"/>
            <a:chExt cx="13024207" cy="1059271"/>
          </a:xfrm>
        </p:grpSpPr>
        <p:pic>
          <p:nvPicPr>
            <p:cNvPr id="13" name="Google Shape;13;p2"/>
            <p:cNvPicPr preferRelativeResize="0"/>
            <p:nvPr/>
          </p:nvPicPr>
          <p:blipFill rotWithShape="1">
            <a:blip r:embed="rId13">
              <a:alphaModFix/>
            </a:blip>
            <a:srcRect/>
            <a:stretch/>
          </p:blipFill>
          <p:spPr>
            <a:xfrm>
              <a:off x="-546280" y="7451706"/>
              <a:ext cx="13024207" cy="380939"/>
            </a:xfrm>
            <a:prstGeom prst="rect">
              <a:avLst/>
            </a:prstGeom>
            <a:noFill/>
            <a:ln>
              <a:noFill/>
            </a:ln>
          </p:spPr>
        </p:pic>
        <p:pic>
          <p:nvPicPr>
            <p:cNvPr id="14" name="Google Shape;14;p2"/>
            <p:cNvPicPr preferRelativeResize="0"/>
            <p:nvPr/>
          </p:nvPicPr>
          <p:blipFill rotWithShape="1">
            <a:blip r:embed="rId14">
              <a:alphaModFix/>
            </a:blip>
            <a:srcRect b="45499"/>
            <a:stretch/>
          </p:blipFill>
          <p:spPr>
            <a:xfrm>
              <a:off x="-546280" y="7361504"/>
              <a:ext cx="13014050" cy="500805"/>
            </a:xfrm>
            <a:prstGeom prst="rect">
              <a:avLst/>
            </a:prstGeom>
            <a:noFill/>
            <a:ln>
              <a:noFill/>
            </a:ln>
          </p:spPr>
        </p:pic>
        <p:pic>
          <p:nvPicPr>
            <p:cNvPr id="15" name="Google Shape;15;p2"/>
            <p:cNvPicPr preferRelativeResize="0"/>
            <p:nvPr/>
          </p:nvPicPr>
          <p:blipFill rotWithShape="1">
            <a:blip r:embed="rId15">
              <a:alphaModFix/>
            </a:blip>
            <a:srcRect t="1" b="-1144"/>
            <a:stretch/>
          </p:blipFill>
          <p:spPr>
            <a:xfrm>
              <a:off x="-546279" y="7333362"/>
              <a:ext cx="13004799" cy="920812"/>
            </a:xfrm>
            <a:prstGeom prst="rect">
              <a:avLst/>
            </a:prstGeom>
            <a:noFill/>
            <a:ln>
              <a:noFill/>
            </a:ln>
          </p:spPr>
        </p:pic>
        <p:sp>
          <p:nvSpPr>
            <p:cNvPr id="16" name="Google Shape;16;p2"/>
            <p:cNvSpPr/>
            <p:nvPr/>
          </p:nvSpPr>
          <p:spPr>
            <a:xfrm>
              <a:off x="-546279" y="7845233"/>
              <a:ext cx="13004799" cy="547400"/>
            </a:xfrm>
            <a:prstGeom prst="rect">
              <a:avLst/>
            </a:prstGeom>
            <a:solidFill>
              <a:schemeClr val="dk1"/>
            </a:solidFill>
            <a:ln>
              <a:noFill/>
            </a:ln>
            <a:effectLst>
              <a:outerShdw blurRad="38100" dist="25400" dir="5400000" rotWithShape="0">
                <a:srgbClr val="000000">
                  <a:alpha val="34901"/>
                </a:srgbClr>
              </a:outerShdw>
            </a:effectLst>
          </p:spPr>
          <p:txBody>
            <a:bodyPr spcFirstLastPara="1" wrap="square" lIns="57350" tIns="57350" rIns="57350" bIns="57350" anchor="ctr" anchorCtr="0">
              <a:noAutofit/>
            </a:bodyPr>
            <a:lstStyle/>
            <a:p>
              <a:pPr marL="0" marR="0" lvl="0" indent="0" algn="l" rtl="0">
                <a:lnSpc>
                  <a:spcPct val="100000"/>
                </a:lnSpc>
                <a:spcBef>
                  <a:spcPts val="0"/>
                </a:spcBef>
                <a:spcAft>
                  <a:spcPts val="0"/>
                </a:spcAft>
                <a:buClr>
                  <a:schemeClr val="dk1"/>
                </a:buClr>
                <a:buSzPts val="2400"/>
                <a:buFont typeface="Century Gothic"/>
                <a:buNone/>
              </a:pPr>
              <a:endParaRPr sz="2400" b="0" i="0" u="none" strike="noStrike" cap="none">
                <a:solidFill>
                  <a:srgbClr val="000000"/>
                </a:solidFill>
                <a:latin typeface="Century Gothic"/>
                <a:ea typeface="Century Gothic"/>
                <a:cs typeface="Century Gothic"/>
                <a:sym typeface="Century Gothic"/>
              </a:endParaRPr>
            </a:p>
          </p:txBody>
        </p:sp>
        <p:pic>
          <p:nvPicPr>
            <p:cNvPr id="17" name="Google Shape;17;p2"/>
            <p:cNvPicPr preferRelativeResize="0"/>
            <p:nvPr/>
          </p:nvPicPr>
          <p:blipFill rotWithShape="1">
            <a:blip r:embed="rId16">
              <a:alphaModFix/>
            </a:blip>
            <a:srcRect/>
            <a:stretch/>
          </p:blipFill>
          <p:spPr>
            <a:xfrm>
              <a:off x="1231615" y="7863226"/>
              <a:ext cx="2266946" cy="427256"/>
            </a:xfrm>
            <a:prstGeom prst="rect">
              <a:avLst/>
            </a:prstGeom>
            <a:noFill/>
            <a:ln>
              <a:noFill/>
            </a:ln>
          </p:spPr>
        </p:pic>
        <p:pic>
          <p:nvPicPr>
            <p:cNvPr id="18" name="Google Shape;18;p2"/>
            <p:cNvPicPr preferRelativeResize="0"/>
            <p:nvPr/>
          </p:nvPicPr>
          <p:blipFill rotWithShape="1">
            <a:blip r:embed="rId17">
              <a:alphaModFix/>
            </a:blip>
            <a:srcRect l="42591" t="15878" b="10431"/>
            <a:stretch/>
          </p:blipFill>
          <p:spPr>
            <a:xfrm>
              <a:off x="-468544" y="7779383"/>
              <a:ext cx="1642680" cy="497713"/>
            </a:xfrm>
            <a:prstGeom prst="rect">
              <a:avLst/>
            </a:prstGeom>
            <a:noFill/>
            <a:ln>
              <a:noFill/>
            </a:ln>
          </p:spPr>
        </p:pic>
        <p:pic>
          <p:nvPicPr>
            <p:cNvPr id="19" name="Google Shape;19;p2"/>
            <p:cNvPicPr preferRelativeResize="0"/>
            <p:nvPr/>
          </p:nvPicPr>
          <p:blipFill rotWithShape="1">
            <a:blip r:embed="rId18">
              <a:alphaModFix/>
            </a:blip>
            <a:srcRect/>
            <a:stretch/>
          </p:blipFill>
          <p:spPr>
            <a:xfrm>
              <a:off x="3848154" y="7805871"/>
              <a:ext cx="501772" cy="502704"/>
            </a:xfrm>
            <a:prstGeom prst="rect">
              <a:avLst/>
            </a:prstGeom>
            <a:noFill/>
            <a:ln>
              <a:noFill/>
            </a:ln>
          </p:spPr>
        </p:pic>
      </p:grpSp>
      <p:sp>
        <p:nvSpPr>
          <p:cNvPr id="20" name="Google Shape;20;p2"/>
          <p:cNvSpPr txBox="1">
            <a:spLocks noGrp="1"/>
          </p:cNvSpPr>
          <p:nvPr>
            <p:ph type="dt" idx="10"/>
          </p:nvPr>
        </p:nvSpPr>
        <p:spPr>
          <a:xfrm>
            <a:off x="4912988" y="6371208"/>
            <a:ext cx="888036"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1" name="Google Shape;21;p2"/>
          <p:cNvSpPr txBox="1">
            <a:spLocks noGrp="1"/>
          </p:cNvSpPr>
          <p:nvPr>
            <p:ph type="ftr" idx="11"/>
          </p:nvPr>
        </p:nvSpPr>
        <p:spPr>
          <a:xfrm>
            <a:off x="5908601" y="6371208"/>
            <a:ext cx="3635188"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2" name="Google Shape;22;p2"/>
          <p:cNvSpPr txBox="1">
            <a:spLocks noGrp="1"/>
          </p:cNvSpPr>
          <p:nvPr>
            <p:ph type="sldNum" idx="12"/>
          </p:nvPr>
        </p:nvSpPr>
        <p:spPr>
          <a:xfrm>
            <a:off x="9651366" y="6357133"/>
            <a:ext cx="874011"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entury Gothic"/>
                <a:ea typeface="Century Gothic"/>
                <a:cs typeface="Century Gothic"/>
                <a:sym typeface="Century Gothic"/>
              </a:defRPr>
            </a:lvl1pPr>
            <a:lvl2pPr marL="0" marR="0" lvl="1" indent="0" algn="r" rtl="0">
              <a:spcBef>
                <a:spcPts val="0"/>
              </a:spcBef>
              <a:buNone/>
              <a:defRPr sz="1200" b="0" i="0" u="none" strike="noStrike" cap="none">
                <a:solidFill>
                  <a:srgbClr val="888888"/>
                </a:solidFill>
                <a:latin typeface="Century Gothic"/>
                <a:ea typeface="Century Gothic"/>
                <a:cs typeface="Century Gothic"/>
                <a:sym typeface="Century Gothic"/>
              </a:defRPr>
            </a:lvl2pPr>
            <a:lvl3pPr marL="0" marR="0" lvl="2" indent="0" algn="r" rtl="0">
              <a:spcBef>
                <a:spcPts val="0"/>
              </a:spcBef>
              <a:buNone/>
              <a:defRPr sz="1200" b="0" i="0" u="none" strike="noStrike" cap="none">
                <a:solidFill>
                  <a:srgbClr val="888888"/>
                </a:solidFill>
                <a:latin typeface="Century Gothic"/>
                <a:ea typeface="Century Gothic"/>
                <a:cs typeface="Century Gothic"/>
                <a:sym typeface="Century Gothic"/>
              </a:defRPr>
            </a:lvl3pPr>
            <a:lvl4pPr marL="0" marR="0" lvl="3" indent="0" algn="r" rtl="0">
              <a:spcBef>
                <a:spcPts val="0"/>
              </a:spcBef>
              <a:buNone/>
              <a:defRPr sz="1200" b="0" i="0" u="none" strike="noStrike" cap="none">
                <a:solidFill>
                  <a:srgbClr val="888888"/>
                </a:solidFill>
                <a:latin typeface="Century Gothic"/>
                <a:ea typeface="Century Gothic"/>
                <a:cs typeface="Century Gothic"/>
                <a:sym typeface="Century Gothic"/>
              </a:defRPr>
            </a:lvl4pPr>
            <a:lvl5pPr marL="0" marR="0" lvl="4" indent="0" algn="r" rtl="0">
              <a:spcBef>
                <a:spcPts val="0"/>
              </a:spcBef>
              <a:buNone/>
              <a:defRPr sz="1200" b="0" i="0" u="none" strike="noStrike" cap="none">
                <a:solidFill>
                  <a:srgbClr val="888888"/>
                </a:solidFill>
                <a:latin typeface="Century Gothic"/>
                <a:ea typeface="Century Gothic"/>
                <a:cs typeface="Century Gothic"/>
                <a:sym typeface="Century Gothic"/>
              </a:defRPr>
            </a:lvl5pPr>
            <a:lvl6pPr marL="0" marR="0" lvl="5" indent="0" algn="r" rtl="0">
              <a:spcBef>
                <a:spcPts val="0"/>
              </a:spcBef>
              <a:buNone/>
              <a:defRPr sz="1200" b="0" i="0" u="none" strike="noStrike" cap="none">
                <a:solidFill>
                  <a:srgbClr val="888888"/>
                </a:solidFill>
                <a:latin typeface="Century Gothic"/>
                <a:ea typeface="Century Gothic"/>
                <a:cs typeface="Century Gothic"/>
                <a:sym typeface="Century Gothic"/>
              </a:defRPr>
            </a:lvl6pPr>
            <a:lvl7pPr marL="0" marR="0" lvl="6" indent="0" algn="r" rtl="0">
              <a:spcBef>
                <a:spcPts val="0"/>
              </a:spcBef>
              <a:buNone/>
              <a:defRPr sz="1200" b="0" i="0" u="none" strike="noStrike" cap="none">
                <a:solidFill>
                  <a:srgbClr val="888888"/>
                </a:solidFill>
                <a:latin typeface="Century Gothic"/>
                <a:ea typeface="Century Gothic"/>
                <a:cs typeface="Century Gothic"/>
                <a:sym typeface="Century Gothic"/>
              </a:defRPr>
            </a:lvl7pPr>
            <a:lvl8pPr marL="0" marR="0" lvl="7" indent="0" algn="r" rtl="0">
              <a:spcBef>
                <a:spcPts val="0"/>
              </a:spcBef>
              <a:buNone/>
              <a:defRPr sz="1200" b="0" i="0" u="none" strike="noStrike" cap="none">
                <a:solidFill>
                  <a:srgbClr val="888888"/>
                </a:solidFill>
                <a:latin typeface="Century Gothic"/>
                <a:ea typeface="Century Gothic"/>
                <a:cs typeface="Century Gothic"/>
                <a:sym typeface="Century Gothic"/>
              </a:defRPr>
            </a:lvl8pPr>
            <a:lvl9pPr marL="0" marR="0" lvl="8" indent="0" algn="r" rtl="0">
              <a:spcBef>
                <a:spcPts val="0"/>
              </a:spcBef>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p:nvPr/>
        </p:nvSpPr>
        <p:spPr>
          <a:xfrm>
            <a:off x="0" y="34043"/>
            <a:ext cx="12192000" cy="461624"/>
          </a:xfrm>
          <a:prstGeom prst="rect">
            <a:avLst/>
          </a:prstGeom>
          <a:noFill/>
          <a:ln>
            <a:noFill/>
          </a:ln>
        </p:spPr>
        <p:txBody>
          <a:bodyPr spcFirstLastPara="1" wrap="square" lIns="91425" tIns="45700" rIns="91425" bIns="45700" anchor="t" anchorCtr="0">
            <a:spAutoFit/>
          </a:bodyPr>
          <a:lstStyle/>
          <a:p>
            <a:pPr algn="l"/>
            <a:r>
              <a:rPr lang="en-US" sz="2400" b="1" i="0" dirty="0">
                <a:solidFill>
                  <a:srgbClr val="222222"/>
                </a:solidFill>
                <a:effectLst/>
                <a:latin typeface="+mn-lt"/>
              </a:rPr>
              <a:t>Impact of volcanic eruptions on CMIP6 decadal predictions: a multi-model analysis</a:t>
            </a:r>
          </a:p>
        </p:txBody>
      </p:sp>
      <p:sp>
        <p:nvSpPr>
          <p:cNvPr id="107" name="Google Shape;107;p1"/>
          <p:cNvSpPr txBox="1"/>
          <p:nvPr/>
        </p:nvSpPr>
        <p:spPr>
          <a:xfrm>
            <a:off x="1401595" y="548354"/>
            <a:ext cx="9502007" cy="738623"/>
          </a:xfrm>
          <a:prstGeom prst="rect">
            <a:avLst/>
          </a:prstGeom>
          <a:noFill/>
          <a:ln w="952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algn="ctr"/>
            <a:r>
              <a:rPr lang="en-US" dirty="0">
                <a:solidFill>
                  <a:schemeClr val="dk1"/>
                </a:solidFill>
              </a:rPr>
              <a:t>R. Bilbao, P. Ortega, D. </a:t>
            </a:r>
            <a:r>
              <a:rPr lang="en-US" dirty="0" err="1">
                <a:solidFill>
                  <a:schemeClr val="dk1"/>
                </a:solidFill>
              </a:rPr>
              <a:t>Swingedouw</a:t>
            </a:r>
            <a:r>
              <a:rPr lang="en-US" dirty="0">
                <a:solidFill>
                  <a:schemeClr val="dk1"/>
                </a:solidFill>
              </a:rPr>
              <a:t>, L. Hermanson, P. </a:t>
            </a:r>
            <a:r>
              <a:rPr lang="en-US" dirty="0" err="1">
                <a:solidFill>
                  <a:schemeClr val="dk1"/>
                </a:solidFill>
              </a:rPr>
              <a:t>Athanasiadis</a:t>
            </a:r>
            <a:r>
              <a:rPr lang="en-US" dirty="0">
                <a:solidFill>
                  <a:schemeClr val="dk1"/>
                </a:solidFill>
              </a:rPr>
              <a:t>, R. </a:t>
            </a:r>
            <a:r>
              <a:rPr lang="en-US" dirty="0" err="1">
                <a:solidFill>
                  <a:schemeClr val="dk1"/>
                </a:solidFill>
              </a:rPr>
              <a:t>Eade</a:t>
            </a:r>
            <a:r>
              <a:rPr lang="en-US" dirty="0">
                <a:solidFill>
                  <a:schemeClr val="dk1"/>
                </a:solidFill>
              </a:rPr>
              <a:t>, M. </a:t>
            </a:r>
            <a:r>
              <a:rPr lang="en-US" dirty="0" err="1">
                <a:solidFill>
                  <a:schemeClr val="dk1"/>
                </a:solidFill>
              </a:rPr>
              <a:t>Devilliers</a:t>
            </a:r>
            <a:r>
              <a:rPr lang="en-US" dirty="0">
                <a:solidFill>
                  <a:schemeClr val="dk1"/>
                </a:solidFill>
              </a:rPr>
              <a:t>, F. </a:t>
            </a:r>
            <a:r>
              <a:rPr lang="en-US" dirty="0" err="1">
                <a:solidFill>
                  <a:schemeClr val="dk1"/>
                </a:solidFill>
              </a:rPr>
              <a:t>Doblas</a:t>
            </a:r>
            <a:r>
              <a:rPr lang="en-US" dirty="0">
                <a:solidFill>
                  <a:schemeClr val="dk1"/>
                </a:solidFill>
              </a:rPr>
              <a:t>-Reyes, N. </a:t>
            </a:r>
            <a:r>
              <a:rPr lang="en-US" dirty="0" err="1">
                <a:solidFill>
                  <a:schemeClr val="dk1"/>
                </a:solidFill>
              </a:rPr>
              <a:t>Dunstone</a:t>
            </a:r>
            <a:r>
              <a:rPr lang="en-US" dirty="0">
                <a:solidFill>
                  <a:schemeClr val="dk1"/>
                </a:solidFill>
              </a:rPr>
              <a:t>, A.-C. Ho, W. Merryfield, J. </a:t>
            </a:r>
            <a:r>
              <a:rPr lang="en-US" dirty="0" err="1">
                <a:solidFill>
                  <a:schemeClr val="dk1"/>
                </a:solidFill>
              </a:rPr>
              <a:t>Mignot</a:t>
            </a:r>
            <a:r>
              <a:rPr lang="en-US" dirty="0">
                <a:solidFill>
                  <a:schemeClr val="dk1"/>
                </a:solidFill>
              </a:rPr>
              <a:t>, D. </a:t>
            </a:r>
            <a:r>
              <a:rPr lang="en-US" dirty="0" err="1">
                <a:solidFill>
                  <a:schemeClr val="dk1"/>
                </a:solidFill>
              </a:rPr>
              <a:t>Nicoli</a:t>
            </a:r>
            <a:r>
              <a:rPr lang="en-US" dirty="0">
                <a:solidFill>
                  <a:schemeClr val="dk1"/>
                </a:solidFill>
              </a:rPr>
              <a:t>, M. </a:t>
            </a:r>
            <a:r>
              <a:rPr lang="en-US" dirty="0" err="1">
                <a:solidFill>
                  <a:schemeClr val="dk1"/>
                </a:solidFill>
              </a:rPr>
              <a:t>Samso</a:t>
            </a:r>
            <a:r>
              <a:rPr lang="en-US" dirty="0">
                <a:solidFill>
                  <a:schemeClr val="dk1"/>
                </a:solidFill>
              </a:rPr>
              <a:t>, R. </a:t>
            </a:r>
            <a:r>
              <a:rPr lang="en-US" dirty="0" err="1">
                <a:solidFill>
                  <a:schemeClr val="dk1"/>
                </a:solidFill>
              </a:rPr>
              <a:t>Sospreda</a:t>
            </a:r>
            <a:r>
              <a:rPr lang="en-US" dirty="0">
                <a:solidFill>
                  <a:schemeClr val="dk1"/>
                </a:solidFill>
              </a:rPr>
              <a:t>-Alfonso, X. Wu, and</a:t>
            </a:r>
            <a:r>
              <a:rPr lang="en-US" b="1" dirty="0">
                <a:solidFill>
                  <a:schemeClr val="dk1"/>
                </a:solidFill>
              </a:rPr>
              <a:t> S</a:t>
            </a:r>
            <a:r>
              <a:rPr lang="en-US" b="1" i="0" u="none" strike="noStrike" cap="none" dirty="0">
                <a:solidFill>
                  <a:schemeClr val="dk1"/>
                </a:solidFill>
              </a:rPr>
              <a:t>. </a:t>
            </a:r>
            <a:r>
              <a:rPr lang="en-US" b="1" dirty="0">
                <a:solidFill>
                  <a:schemeClr val="dk1"/>
                </a:solidFill>
              </a:rPr>
              <a:t>Yeager</a:t>
            </a:r>
            <a:r>
              <a:rPr lang="en-US" dirty="0">
                <a:solidFill>
                  <a:schemeClr val="dk1"/>
                </a:solidFill>
              </a:rPr>
              <a:t>, </a:t>
            </a:r>
            <a:r>
              <a:rPr lang="en-US" i="0" u="none" strike="noStrike" cap="none" dirty="0">
                <a:solidFill>
                  <a:schemeClr val="dk1"/>
                </a:solidFill>
              </a:rPr>
              <a:t>2024: </a:t>
            </a:r>
            <a:r>
              <a:rPr lang="en-US" i="1" u="none" strike="noStrike" cap="none" dirty="0">
                <a:solidFill>
                  <a:schemeClr val="dk1"/>
                </a:solidFill>
              </a:rPr>
              <a:t>Earth Syst </a:t>
            </a:r>
            <a:r>
              <a:rPr lang="en-US" i="1" u="none" strike="noStrike" cap="none" dirty="0" err="1">
                <a:solidFill>
                  <a:schemeClr val="dk1"/>
                </a:solidFill>
              </a:rPr>
              <a:t>Dynam</a:t>
            </a:r>
            <a:r>
              <a:rPr lang="en-US" i="0" u="none" strike="noStrike" cap="none" dirty="0">
                <a:solidFill>
                  <a:schemeClr val="dk1"/>
                </a:solidFill>
              </a:rPr>
              <a:t>, https://</a:t>
            </a:r>
            <a:r>
              <a:rPr lang="en-US" i="0" u="none" strike="noStrike" cap="none" dirty="0" err="1">
                <a:solidFill>
                  <a:schemeClr val="dk1"/>
                </a:solidFill>
              </a:rPr>
              <a:t>doi.org</a:t>
            </a:r>
            <a:r>
              <a:rPr lang="en-US" i="0" u="none" strike="noStrike" cap="none">
                <a:solidFill>
                  <a:schemeClr val="dk1"/>
                </a:solidFill>
              </a:rPr>
              <a:t>/10.5194/esd-15-501-2024</a:t>
            </a:r>
          </a:p>
        </p:txBody>
      </p:sp>
      <p:sp>
        <p:nvSpPr>
          <p:cNvPr id="108" name="Google Shape;108;p1"/>
          <p:cNvSpPr txBox="1"/>
          <p:nvPr/>
        </p:nvSpPr>
        <p:spPr>
          <a:xfrm>
            <a:off x="106399" y="1477172"/>
            <a:ext cx="6947544" cy="98484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i="1" u="none" strike="noStrike" cap="none" dirty="0">
                <a:solidFill>
                  <a:schemeClr val="dk1"/>
                </a:solidFill>
                <a:latin typeface="Arial"/>
                <a:ea typeface="Arial"/>
                <a:cs typeface="Arial"/>
                <a:sym typeface="Arial"/>
              </a:rPr>
              <a:t>OBJECTIVE</a:t>
            </a:r>
            <a:endParaRPr dirty="0"/>
          </a:p>
          <a:p>
            <a:pPr marL="0" marR="0" lvl="0" indent="0" algn="l" rtl="0">
              <a:spcBef>
                <a:spcPts val="0"/>
              </a:spcBef>
              <a:spcAft>
                <a:spcPts val="0"/>
              </a:spcAft>
              <a:buNone/>
            </a:pPr>
            <a:r>
              <a:rPr lang="en-US" dirty="0">
                <a:solidFill>
                  <a:schemeClr val="dk1"/>
                </a:solidFill>
              </a:rPr>
              <a:t>Investigate the role of volcanic forcing in decadal predictions by analyzing the multi-model response to volcanic aerosol loadings from Agung, El </a:t>
            </a:r>
            <a:r>
              <a:rPr lang="en-US" dirty="0" err="1">
                <a:solidFill>
                  <a:schemeClr val="dk1"/>
                </a:solidFill>
              </a:rPr>
              <a:t>Chichón</a:t>
            </a:r>
            <a:r>
              <a:rPr lang="en-US" dirty="0">
                <a:solidFill>
                  <a:schemeClr val="dk1"/>
                </a:solidFill>
              </a:rPr>
              <a:t>, and Pinatubo in the initialized prediction framework.</a:t>
            </a:r>
            <a:endParaRPr dirty="0"/>
          </a:p>
        </p:txBody>
      </p:sp>
      <p:sp>
        <p:nvSpPr>
          <p:cNvPr id="109" name="Google Shape;109;p1"/>
          <p:cNvSpPr txBox="1"/>
          <p:nvPr/>
        </p:nvSpPr>
        <p:spPr>
          <a:xfrm>
            <a:off x="98433" y="2632465"/>
            <a:ext cx="6955510" cy="14157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i="1" dirty="0">
                <a:solidFill>
                  <a:schemeClr val="dk1"/>
                </a:solidFill>
                <a:latin typeface="Arial"/>
                <a:ea typeface="Arial"/>
                <a:cs typeface="Arial"/>
                <a:sym typeface="Arial"/>
              </a:rPr>
              <a:t>APPROACH</a:t>
            </a:r>
            <a:endParaRPr dirty="0"/>
          </a:p>
          <a:p>
            <a:pPr marL="0" marR="0" lvl="0" indent="0" algn="l" rtl="0">
              <a:spcBef>
                <a:spcPts val="0"/>
              </a:spcBef>
              <a:spcAft>
                <a:spcPts val="0"/>
              </a:spcAft>
              <a:buNone/>
            </a:pPr>
            <a:r>
              <a:rPr lang="en-US" dirty="0">
                <a:solidFill>
                  <a:schemeClr val="dk1"/>
                </a:solidFill>
              </a:rPr>
              <a:t>Six Coupled Model Intercomparison Project Phase 6 (CMIP6) systems that contributed to the component C volcano experiment protocol of the Decadal Climate Prediction Project (DCPP) are compared. The DCPP-C experiment allows for high signal-to-noise attribution of the climate impacts of large volcanic eruptions </a:t>
            </a:r>
            <a:r>
              <a:rPr lang="en-US">
                <a:solidFill>
                  <a:schemeClr val="dk1"/>
                </a:solidFill>
              </a:rPr>
              <a:t>by contrasting </a:t>
            </a:r>
            <a:r>
              <a:rPr lang="en-US" dirty="0">
                <a:solidFill>
                  <a:schemeClr val="dk1"/>
                </a:solidFill>
              </a:rPr>
              <a:t>initialized ensemble hindcasts with and without volcanic forcing.</a:t>
            </a:r>
            <a:endParaRPr sz="1600" b="1" i="1" dirty="0">
              <a:solidFill>
                <a:schemeClr val="dk1"/>
              </a:solidFill>
              <a:latin typeface="Arial"/>
              <a:ea typeface="Arial"/>
              <a:cs typeface="Arial"/>
              <a:sym typeface="Arial"/>
            </a:endParaRPr>
          </a:p>
        </p:txBody>
      </p:sp>
      <p:sp>
        <p:nvSpPr>
          <p:cNvPr id="110" name="Google Shape;110;p1"/>
          <p:cNvSpPr txBox="1"/>
          <p:nvPr/>
        </p:nvSpPr>
        <p:spPr>
          <a:xfrm>
            <a:off x="106399" y="4147274"/>
            <a:ext cx="6339065"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i="1" dirty="0">
                <a:solidFill>
                  <a:schemeClr val="dk1"/>
                </a:solidFill>
                <a:latin typeface="Arial"/>
                <a:ea typeface="Arial"/>
                <a:cs typeface="Arial"/>
                <a:sym typeface="Arial"/>
              </a:rPr>
              <a:t>IMPACT</a:t>
            </a:r>
            <a:endParaRPr dirty="0"/>
          </a:p>
          <a:p>
            <a:pPr marL="0" marR="0" lvl="0" indent="0" algn="l" rtl="0">
              <a:spcBef>
                <a:spcPts val="0"/>
              </a:spcBef>
              <a:spcAft>
                <a:spcPts val="0"/>
              </a:spcAft>
              <a:buNone/>
            </a:pPr>
            <a:br>
              <a:rPr lang="en-US" sz="1400" dirty="0">
                <a:solidFill>
                  <a:schemeClr val="dk1"/>
                </a:solidFill>
                <a:latin typeface="Arial"/>
                <a:ea typeface="Arial"/>
                <a:cs typeface="Arial"/>
                <a:sym typeface="Arial"/>
              </a:rPr>
            </a:br>
            <a:endParaRPr sz="1400" dirty="0">
              <a:solidFill>
                <a:schemeClr val="dk1"/>
              </a:solidFill>
              <a:latin typeface="Arial"/>
              <a:ea typeface="Arial"/>
              <a:cs typeface="Arial"/>
              <a:sym typeface="Arial"/>
            </a:endParaRPr>
          </a:p>
        </p:txBody>
      </p:sp>
      <p:sp>
        <p:nvSpPr>
          <p:cNvPr id="112" name="Google Shape;112;p1"/>
          <p:cNvSpPr txBox="1"/>
          <p:nvPr/>
        </p:nvSpPr>
        <p:spPr>
          <a:xfrm>
            <a:off x="106399" y="4415107"/>
            <a:ext cx="6947544" cy="160039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dirty="0">
                <a:solidFill>
                  <a:schemeClr val="dk1"/>
                </a:solidFill>
              </a:rPr>
              <a:t>This multi-system analysis highlights several robust responses to volcanic forcing including:  global surface and upper ocean cooling that lasts up to a decade, increased meridional temperature gradient in the stratosphere with associated enhancement of NH polar vortex, and increased subpolar Atlantic deep mixing followed by a decadal AMOC strengthening. While inclusion of volcanic forcing generally reduces forecast error relative to observations, this is not the case in the tropical Pacific where all systems show an increase in error following Pinatubo.  </a:t>
            </a:r>
            <a:endParaRPr sz="1600" b="1" i="1" dirty="0">
              <a:solidFill>
                <a:schemeClr val="dk1"/>
              </a:solidFill>
              <a:latin typeface="Arial"/>
              <a:ea typeface="Arial"/>
              <a:cs typeface="Arial"/>
              <a:sym typeface="Arial"/>
            </a:endParaRPr>
          </a:p>
        </p:txBody>
      </p:sp>
      <p:sp>
        <p:nvSpPr>
          <p:cNvPr id="4" name="TextBox 3">
            <a:extLst>
              <a:ext uri="{FF2B5EF4-FFF2-40B4-BE49-F238E27FC236}">
                <a16:creationId xmlns:a16="http://schemas.microsoft.com/office/drawing/2014/main" id="{FFDA533A-2D9A-3E3A-1247-F8F2F941007F}"/>
              </a:ext>
            </a:extLst>
          </p:cNvPr>
          <p:cNvSpPr txBox="1"/>
          <p:nvPr/>
        </p:nvSpPr>
        <p:spPr>
          <a:xfrm>
            <a:off x="7591546" y="5062714"/>
            <a:ext cx="4600454" cy="707886"/>
          </a:xfrm>
          <a:prstGeom prst="rect">
            <a:avLst/>
          </a:prstGeom>
          <a:noFill/>
        </p:spPr>
        <p:txBody>
          <a:bodyPr wrap="square" rtlCol="0">
            <a:spAutoFit/>
          </a:bodyPr>
          <a:lstStyle/>
          <a:p>
            <a:r>
              <a:rPr lang="en-US" sz="1000" i="1" dirty="0"/>
              <a:t>Tropical Pacific (20° S–20° N, 160° E–80° W) SST anomalies in DCPP hindcasts with (left column) and without (right column) volcanic forcing associated with Agung (top), El </a:t>
            </a:r>
            <a:r>
              <a:rPr lang="en-US" sz="1000" i="1" dirty="0" err="1"/>
              <a:t>Chichón</a:t>
            </a:r>
            <a:r>
              <a:rPr lang="en-US" sz="1000" i="1" dirty="0"/>
              <a:t> (middle), and Pinatubo (bottom). Bottom row highlights common skill degradation associated with Pinatubo.</a:t>
            </a:r>
          </a:p>
        </p:txBody>
      </p:sp>
      <p:pic>
        <p:nvPicPr>
          <p:cNvPr id="5" name="Picture 4">
            <a:extLst>
              <a:ext uri="{FF2B5EF4-FFF2-40B4-BE49-F238E27FC236}">
                <a16:creationId xmlns:a16="http://schemas.microsoft.com/office/drawing/2014/main" id="{3F65B7A7-B2B9-A0A0-1914-3E58FAB6E7C9}"/>
              </a:ext>
            </a:extLst>
          </p:cNvPr>
          <p:cNvPicPr>
            <a:picLocks noChangeAspect="1"/>
          </p:cNvPicPr>
          <p:nvPr/>
        </p:nvPicPr>
        <p:blipFill>
          <a:blip r:embed="rId3"/>
          <a:stretch>
            <a:fillRect/>
          </a:stretch>
        </p:blipFill>
        <p:spPr>
          <a:xfrm>
            <a:off x="7344461" y="1386107"/>
            <a:ext cx="4847539" cy="365764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4620</TotalTime>
  <Words>343</Words>
  <Application>Microsoft Macintosh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Century Gothic</vt:lpstr>
      <vt:lpstr>Calibri</vt: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Sanderson</dc:creator>
  <cp:lastModifiedBy>Stephen Yeager</cp:lastModifiedBy>
  <cp:revision>5</cp:revision>
  <dcterms:created xsi:type="dcterms:W3CDTF">2017-08-29T22:43:04Z</dcterms:created>
  <dcterms:modified xsi:type="dcterms:W3CDTF">2024-07-08T21:19:25Z</dcterms:modified>
</cp:coreProperties>
</file>