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67A43F-A125-2A0E-A97B-0746D83FEAF7}" name="Patricola, Christina M [GE AT]" initials="CP" userId="S::cmp28@iastate.edu::4c89e921-515a-4ef3-94bc-9fb1433cf5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96" autoAdjust="0"/>
    <p:restoredTop sz="94415" autoAdjust="0"/>
  </p:normalViewPr>
  <p:slideViewPr>
    <p:cSldViewPr snapToGrid="0" snapToObjects="1">
      <p:cViewPr varScale="1">
        <p:scale>
          <a:sx n="86" d="100"/>
          <a:sy n="86" d="100"/>
        </p:scale>
        <p:origin x="1336" y="200"/>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35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8/10/relationships/authors" Targe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9/18/24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9/18/24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54" name="Title Placeholder 1"/>
          <p:cNvSpPr>
            <a:spLocks noGrp="1"/>
          </p:cNvSpPr>
          <p:nvPr>
            <p:ph type="title" hasCustomPrompt="1"/>
          </p:nvPr>
        </p:nvSpPr>
        <p:spPr bwMode="auto">
          <a:xfrm>
            <a:off x="0" y="0"/>
            <a:ext cx="12192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55" name="Straight Connector 54"/>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4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Other (EESA 2)">
    <p:spTree>
      <p:nvGrpSpPr>
        <p:cNvPr id="1" name=""/>
        <p:cNvGrpSpPr/>
        <p:nvPr/>
      </p:nvGrpSpPr>
      <p:grpSpPr>
        <a:xfrm>
          <a:off x="0" y="0"/>
          <a:ext cx="0" cy="0"/>
          <a:chOff x="0" y="0"/>
          <a:chExt cx="0" cy="0"/>
        </a:xfrm>
      </p:grpSpPr>
      <p:sp>
        <p:nvSpPr>
          <p:cNvPr id="25"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chemeClr val="accent4"/>
                </a:solidFill>
              </a:defRPr>
            </a:lvl1pPr>
            <a:lvl2pPr>
              <a:defRPr sz="1400">
                <a:solidFill>
                  <a:schemeClr val="accent4"/>
                </a:solidFill>
              </a:defRPr>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26"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27"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28"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29"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31" name="Picture 30" descr="EES_Logo2015.jpg"/>
          <p:cNvPicPr>
            <a:picLocks noChangeAspect="1"/>
          </p:cNvPicPr>
          <p:nvPr userDrawn="1"/>
        </p:nvPicPr>
        <p:blipFill>
          <a:blip r:embed="rId2" cstate="print"/>
          <a:stretch>
            <a:fillRect/>
          </a:stretch>
        </p:blipFill>
        <p:spPr>
          <a:xfrm>
            <a:off x="9477195" y="6323281"/>
            <a:ext cx="1790936" cy="484632"/>
          </a:xfrm>
          <a:prstGeom prst="rect">
            <a:avLst/>
          </a:prstGeom>
        </p:spPr>
      </p:pic>
      <p:pic>
        <p:nvPicPr>
          <p:cNvPr id="32" name="Picture 31" descr="Berkeley_Lab_Logo_Smal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33"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35" name="Picture Placeholder 51"/>
          <p:cNvSpPr>
            <a:spLocks noGrp="1"/>
          </p:cNvSpPr>
          <p:nvPr>
            <p:ph type="pic" sz="quarter" idx="38" hasCustomPrompt="1"/>
          </p:nvPr>
        </p:nvSpPr>
        <p:spPr>
          <a:xfrm>
            <a:off x="463128" y="6330634"/>
            <a:ext cx="3844713" cy="439737"/>
          </a:xfrm>
          <a:prstGeom prst="rect">
            <a:avLst/>
          </a:prstGeom>
        </p:spPr>
        <p:txBody>
          <a:bodyPr/>
          <a:lstStyle>
            <a:lvl1pPr>
              <a:defRPr sz="1100" baseline="0">
                <a:solidFill>
                  <a:schemeClr val="accent4"/>
                </a:solidFill>
              </a:defRPr>
            </a:lvl1pPr>
          </a:lstStyle>
          <a:p>
            <a:pPr lvl="0"/>
            <a:r>
              <a:rPr lang="en-US" dirty="0"/>
              <a:t>Sponsor logo here</a:t>
            </a:r>
          </a:p>
        </p:txBody>
      </p:sp>
      <p:sp>
        <p:nvSpPr>
          <p:cNvPr id="11" name="Wave 10"/>
          <p:cNvSpPr/>
          <p:nvPr userDrawn="1"/>
        </p:nvSpPr>
        <p:spPr>
          <a:xfrm>
            <a:off x="1" y="330201"/>
            <a:ext cx="12187767"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2" name="Wave 11"/>
          <p:cNvSpPr/>
          <p:nvPr userDrawn="1"/>
        </p:nvSpPr>
        <p:spPr>
          <a:xfrm>
            <a:off x="4234" y="311151"/>
            <a:ext cx="12187767"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3" name="Wave 12"/>
          <p:cNvSpPr/>
          <p:nvPr userDrawn="1"/>
        </p:nvSpPr>
        <p:spPr>
          <a:xfrm>
            <a:off x="1" y="263526"/>
            <a:ext cx="12187767"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4" name="Wave 13"/>
          <p:cNvSpPr/>
          <p:nvPr userDrawn="1"/>
        </p:nvSpPr>
        <p:spPr>
          <a:xfrm>
            <a:off x="0" y="65088"/>
            <a:ext cx="12192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5" name="Rectangle 14"/>
          <p:cNvSpPr/>
          <p:nvPr userDrawn="1"/>
        </p:nvSpPr>
        <p:spPr>
          <a:xfrm>
            <a:off x="0" y="0"/>
            <a:ext cx="12192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sz="1800" dirty="0">
              <a:solidFill>
                <a:prstClr val="white"/>
              </a:solidFill>
            </a:endParaRPr>
          </a:p>
        </p:txBody>
      </p:sp>
      <p:sp>
        <p:nvSpPr>
          <p:cNvPr id="16" name="Wave 15"/>
          <p:cNvSpPr/>
          <p:nvPr userDrawn="1"/>
        </p:nvSpPr>
        <p:spPr>
          <a:xfrm>
            <a:off x="-4233" y="557213"/>
            <a:ext cx="12196233"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sz="1800">
              <a:solidFill>
                <a:prstClr val="white"/>
              </a:solidFill>
            </a:endParaRPr>
          </a:p>
        </p:txBody>
      </p:sp>
      <p:sp>
        <p:nvSpPr>
          <p:cNvPr id="17" name="Title Placeholder 1"/>
          <p:cNvSpPr>
            <a:spLocks noGrp="1"/>
          </p:cNvSpPr>
          <p:nvPr>
            <p:ph type="title" hasCustomPrompt="1"/>
          </p:nvPr>
        </p:nvSpPr>
        <p:spPr bwMode="auto">
          <a:xfrm>
            <a:off x="0" y="0"/>
            <a:ext cx="12192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cxnSp>
        <p:nvCxnSpPr>
          <p:cNvPr id="18" name="Straight Connector 17"/>
          <p:cNvCxnSpPr/>
          <p:nvPr userDrawn="1"/>
        </p:nvCxnSpPr>
        <p:spPr>
          <a:xfrm>
            <a:off x="0" y="734513"/>
            <a:ext cx="12192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42253"/>
            <a:ext cx="12192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9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3"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4"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5"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18"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19" name="Picture 18"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0" name="Picture 1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sp>
        <p:nvSpPr>
          <p:cNvPr id="24"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488648" y="-4627"/>
            <a:ext cx="11190515"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17" name="Content Placeholder 10"/>
          <p:cNvSpPr>
            <a:spLocks noGrp="1"/>
          </p:cNvSpPr>
          <p:nvPr>
            <p:ph sz="quarter" idx="31" hasCustomPrompt="1"/>
          </p:nvPr>
        </p:nvSpPr>
        <p:spPr>
          <a:xfrm>
            <a:off x="18661" y="782956"/>
            <a:ext cx="5906278" cy="4771004"/>
          </a:xfrm>
          <a:prstGeom prst="rect">
            <a:avLst/>
          </a:prstGeom>
        </p:spPr>
        <p:txBody>
          <a:bodyPr/>
          <a:lstStyle>
            <a:lvl1pPr marL="0" indent="0">
              <a:buFontTx/>
              <a:buNone/>
              <a:defRPr sz="1800" b="0" baseline="0">
                <a:solidFill>
                  <a:srgbClr val="008000"/>
                </a:solidFill>
              </a:defRPr>
            </a:lvl1pPr>
            <a:lvl2pPr>
              <a:defRPr sz="1400"/>
            </a:lvl2pPr>
          </a:lstStyle>
          <a:p>
            <a:pPr lvl="0"/>
            <a:r>
              <a:rPr lang="en-US" dirty="0"/>
              <a:t>Image and caption</a:t>
            </a:r>
          </a:p>
          <a:p>
            <a:pPr lvl="0"/>
            <a:r>
              <a:rPr lang="en-US" dirty="0"/>
              <a:t>- Visually compelling figure(s) to explain the research</a:t>
            </a:r>
          </a:p>
          <a:p>
            <a:pPr lvl="0"/>
            <a:r>
              <a:rPr lang="en-US" dirty="0"/>
              <a:t>- Include legends and descriptive caption </a:t>
            </a:r>
          </a:p>
          <a:p>
            <a:pPr lvl="0"/>
            <a:r>
              <a:rPr lang="en-US" dirty="0"/>
              <a:t>- DOE has the right to use published journal images per contractual funding agreements</a:t>
            </a:r>
          </a:p>
          <a:p>
            <a:pPr lvl="1"/>
            <a:endParaRPr lang="en-US" dirty="0"/>
          </a:p>
        </p:txBody>
      </p:sp>
      <p:sp>
        <p:nvSpPr>
          <p:cNvPr id="18" name="Text Placeholder 30"/>
          <p:cNvSpPr>
            <a:spLocks noGrp="1"/>
          </p:cNvSpPr>
          <p:nvPr>
            <p:ph type="body" sz="quarter" idx="26" hasCustomPrompt="1"/>
          </p:nvPr>
        </p:nvSpPr>
        <p:spPr>
          <a:xfrm>
            <a:off x="16933" y="5553961"/>
            <a:ext cx="4500034"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9" name="Text Placeholder 23"/>
          <p:cNvSpPr>
            <a:spLocks noGrp="1"/>
          </p:cNvSpPr>
          <p:nvPr>
            <p:ph type="body" sz="quarter" idx="30" hasCustomPrompt="1"/>
          </p:nvPr>
        </p:nvSpPr>
        <p:spPr>
          <a:xfrm>
            <a:off x="5924939" y="1079049"/>
            <a:ext cx="630721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20" name="Text Placeholder 23"/>
          <p:cNvSpPr>
            <a:spLocks noGrp="1"/>
          </p:cNvSpPr>
          <p:nvPr>
            <p:ph type="body" sz="quarter" idx="34" hasCustomPrompt="1"/>
          </p:nvPr>
        </p:nvSpPr>
        <p:spPr>
          <a:xfrm>
            <a:off x="5924939" y="2641148"/>
            <a:ext cx="630721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21" name="Text Placeholder 34"/>
          <p:cNvSpPr>
            <a:spLocks noGrp="1"/>
          </p:cNvSpPr>
          <p:nvPr>
            <p:ph type="body" sz="quarter" idx="35" hasCustomPrompt="1"/>
          </p:nvPr>
        </p:nvSpPr>
        <p:spPr>
          <a:xfrm>
            <a:off x="5924939" y="4214360"/>
            <a:ext cx="630721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22" name="Picture 9" descr="horizontal-logo-green-text.jpg"/>
          <p:cNvPicPr>
            <a:picLocks/>
          </p:cNvPicPr>
          <p:nvPr userDrawn="1"/>
        </p:nvPicPr>
        <p:blipFill>
          <a:blip r:embed="rId3" cstate="print"/>
          <a:srcRect/>
          <a:stretch>
            <a:fillRect/>
          </a:stretch>
        </p:blipFill>
        <p:spPr bwMode="auto">
          <a:xfrm>
            <a:off x="609603" y="6354777"/>
            <a:ext cx="2439785" cy="407987"/>
          </a:xfrm>
          <a:prstGeom prst="rect">
            <a:avLst/>
          </a:prstGeom>
          <a:noFill/>
          <a:ln w="9525">
            <a:noFill/>
            <a:miter lim="800000"/>
            <a:headEnd/>
            <a:tailEnd/>
          </a:ln>
        </p:spPr>
      </p:pic>
      <p:pic>
        <p:nvPicPr>
          <p:cNvPr id="23" name="Picture 22" descr="EES_Logo2015.jpg"/>
          <p:cNvPicPr>
            <a:picLocks noChangeAspect="1"/>
          </p:cNvPicPr>
          <p:nvPr userDrawn="1"/>
        </p:nvPicPr>
        <p:blipFill>
          <a:blip r:embed="rId4" cstate="print"/>
          <a:stretch>
            <a:fillRect/>
          </a:stretch>
        </p:blipFill>
        <p:spPr>
          <a:xfrm>
            <a:off x="9477195" y="6323281"/>
            <a:ext cx="1790936" cy="484632"/>
          </a:xfrm>
          <a:prstGeom prst="rect">
            <a:avLst/>
          </a:prstGeom>
        </p:spPr>
      </p:pic>
      <p:pic>
        <p:nvPicPr>
          <p:cNvPr id="24" name="Picture 23"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68131" y="6235626"/>
            <a:ext cx="822064" cy="640080"/>
          </a:xfrm>
          <a:prstGeom prst="rect">
            <a:avLst/>
          </a:prstGeom>
        </p:spPr>
      </p:pic>
      <p:pic>
        <p:nvPicPr>
          <p:cNvPr id="25" name="Picture 2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4500" y="6294130"/>
            <a:ext cx="545549" cy="536820"/>
          </a:xfrm>
          <a:prstGeom prst="rect">
            <a:avLst/>
          </a:prstGeom>
        </p:spPr>
      </p:pic>
      <p:pic>
        <p:nvPicPr>
          <p:cNvPr id="2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8781179" y="6294130"/>
            <a:ext cx="574378" cy="54864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Placeholder 2"/>
          <p:cNvSpPr>
            <a:spLocks noGrp="1"/>
          </p:cNvSpPr>
          <p:nvPr>
            <p:ph type="body" sz="quarter" idx="36" hasCustomPrompt="1"/>
          </p:nvPr>
        </p:nvSpPr>
        <p:spPr>
          <a:xfrm>
            <a:off x="19051" y="5308601"/>
            <a:ext cx="4497916" cy="246063"/>
          </a:xfrm>
          <a:prstGeom prst="rect">
            <a:avLst/>
          </a:prstGeom>
        </p:spPr>
        <p:txBody>
          <a:bodyPr/>
          <a:lstStyle>
            <a:lvl1pPr>
              <a:defRPr sz="1000" baseline="0"/>
            </a:lvl1pPr>
          </a:lstStyle>
          <a:p>
            <a:pPr lvl="0"/>
            <a:r>
              <a:rPr lang="en-US" dirty="0"/>
              <a:t>Data available at (DOI):</a:t>
            </a:r>
          </a:p>
        </p:txBody>
      </p:sp>
      <p:sp>
        <p:nvSpPr>
          <p:cNvPr id="28" name="Picture Placeholder 51"/>
          <p:cNvSpPr>
            <a:spLocks noGrp="1"/>
          </p:cNvSpPr>
          <p:nvPr>
            <p:ph type="pic" sz="quarter" idx="37" hasCustomPrompt="1"/>
          </p:nvPr>
        </p:nvSpPr>
        <p:spPr>
          <a:xfrm>
            <a:off x="4516967" y="6323014"/>
            <a:ext cx="4250267"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Characteristics and trends of Atlantic tropical cyclones that do and do not develop from African easterly waves</a:t>
            </a:r>
          </a:p>
        </p:txBody>
      </p:sp>
      <p:sp>
        <p:nvSpPr>
          <p:cNvPr id="20" name="Text Placeholder 19"/>
          <p:cNvSpPr>
            <a:spLocks noGrp="1"/>
          </p:cNvSpPr>
          <p:nvPr>
            <p:ph type="body" sz="quarter" idx="26"/>
          </p:nvPr>
        </p:nvSpPr>
        <p:spPr>
          <a:xfrm>
            <a:off x="361761" y="5692326"/>
            <a:ext cx="7333914" cy="556363"/>
          </a:xfrm>
        </p:spPr>
        <p:txBody>
          <a:bodyPr/>
          <a:lstStyle/>
          <a:p>
            <a:r>
              <a:rPr lang="en-US" dirty="0" err="1"/>
              <a:t>Bercos</a:t>
            </a:r>
            <a:r>
              <a:rPr lang="en-US" dirty="0"/>
              <a:t>-Hickey, E. &amp; </a:t>
            </a:r>
            <a:r>
              <a:rPr lang="en-US" dirty="0" err="1"/>
              <a:t>Patricola</a:t>
            </a:r>
            <a:r>
              <a:rPr lang="en-US" dirty="0"/>
              <a:t>, C.M. (2024) Characteristics and trends of Atlantic tropical cyclones that do and do not develop from African easterly waves. Quarterly Journal of the Royal Meteorological Society, 1–18. https://</a:t>
            </a:r>
            <a:r>
              <a:rPr lang="en-US" dirty="0" err="1"/>
              <a:t>doi.org</a:t>
            </a:r>
            <a:r>
              <a:rPr lang="en-US" dirty="0"/>
              <a:t>/10.1002/qj.4850</a:t>
            </a:r>
          </a:p>
        </p:txBody>
      </p:sp>
      <p:sp>
        <p:nvSpPr>
          <p:cNvPr id="21" name="Text Placeholder 20"/>
          <p:cNvSpPr>
            <a:spLocks noGrp="1"/>
          </p:cNvSpPr>
          <p:nvPr>
            <p:ph type="body" sz="quarter" idx="30"/>
          </p:nvPr>
        </p:nvSpPr>
        <p:spPr>
          <a:xfrm>
            <a:off x="-26155" y="956624"/>
            <a:ext cx="6441947" cy="1704195"/>
          </a:xfrm>
        </p:spPr>
        <p:txBody>
          <a:bodyPr/>
          <a:lstStyle/>
          <a:p>
            <a:pPr algn="just"/>
            <a:r>
              <a:rPr lang="en-US" dirty="0"/>
              <a:t>Atlantic tropical cyclones (TCs) often originate from African easterly waves (AEWs), although many Atlantic TCs do not have AEW origins. Previous research has primarily focused on the AEW-TC relationship, while less attention has been paid to TCs without AEW origins. Given the potentially devastating effects of all TCs, it is vitally important to better understand the characteristics and trends of Atlantic TCs that do and do not develop from AEWs.</a:t>
            </a:r>
          </a:p>
        </p:txBody>
      </p:sp>
      <p:sp>
        <p:nvSpPr>
          <p:cNvPr id="23" name="Text Placeholder 22"/>
          <p:cNvSpPr>
            <a:spLocks noGrp="1"/>
          </p:cNvSpPr>
          <p:nvPr>
            <p:ph type="body" sz="quarter" idx="34"/>
          </p:nvPr>
        </p:nvSpPr>
        <p:spPr>
          <a:xfrm>
            <a:off x="6299690" y="992421"/>
            <a:ext cx="5737412" cy="1730219"/>
          </a:xfrm>
        </p:spPr>
        <p:txBody>
          <a:bodyPr/>
          <a:lstStyle/>
          <a:p>
            <a:pPr algn="just"/>
            <a:r>
              <a:rPr lang="en-US" dirty="0"/>
              <a:t>We used the observational record and reanalysis data to examine AEWs and TCs with and without AEW origins between 1980-2022. Our results show that TCs with AEW origins are stronger and experience more favorable environmental conditions than TCs without AEW origins. Additionally, the 43-year increasing trend in Atlantic TC </a:t>
            </a:r>
            <a:r>
              <a:rPr lang="en-US" dirty="0" err="1"/>
              <a:t>frequncy</a:t>
            </a:r>
            <a:r>
              <a:rPr lang="en-US" dirty="0"/>
              <a:t> is driven by an increase in TCs with AEW origins.</a:t>
            </a:r>
          </a:p>
        </p:txBody>
      </p:sp>
      <p:sp>
        <p:nvSpPr>
          <p:cNvPr id="24" name="Text Placeholder 23"/>
          <p:cNvSpPr>
            <a:spLocks noGrp="1"/>
          </p:cNvSpPr>
          <p:nvPr>
            <p:ph type="body" sz="quarter" idx="35"/>
          </p:nvPr>
        </p:nvSpPr>
        <p:spPr>
          <a:xfrm>
            <a:off x="8064708" y="3028032"/>
            <a:ext cx="3747542" cy="2989614"/>
          </a:xfrm>
        </p:spPr>
        <p:txBody>
          <a:bodyPr>
            <a:noAutofit/>
          </a:bodyPr>
          <a:lstStyle/>
          <a:p>
            <a:r>
              <a:rPr lang="en-US" sz="1600" dirty="0"/>
              <a:t>TCs with AEW origins are stronger, costlier, faster moving, and make landfall farther south than TCs without AEW origins.</a:t>
            </a:r>
          </a:p>
          <a:p>
            <a:r>
              <a:rPr lang="en-US" sz="1600" dirty="0"/>
              <a:t>TCs with AEW origins experience more favorable environmental conditions during their lifetimes than TCs without AEW origins.</a:t>
            </a:r>
          </a:p>
          <a:p>
            <a:r>
              <a:rPr lang="en-US" sz="1600" dirty="0"/>
              <a:t>The increasing trend of Atlantic TCs is driven by TCs with AEW origins, likely due to increasing AEW frequency and strength.</a:t>
            </a:r>
          </a:p>
        </p:txBody>
      </p:sp>
      <p:sp>
        <p:nvSpPr>
          <p:cNvPr id="9" name="Text Placeholder 21">
            <a:extLst>
              <a:ext uri="{FF2B5EF4-FFF2-40B4-BE49-F238E27FC236}">
                <a16:creationId xmlns:a16="http://schemas.microsoft.com/office/drawing/2014/main" id="{F095F797-F812-6E41-9090-390AD1A9A126}"/>
              </a:ext>
            </a:extLst>
          </p:cNvPr>
          <p:cNvSpPr txBox="1">
            <a:spLocks/>
          </p:cNvSpPr>
          <p:nvPr/>
        </p:nvSpPr>
        <p:spPr>
          <a:xfrm>
            <a:off x="6374639" y="718223"/>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Approach and Results </a:t>
            </a:r>
          </a:p>
        </p:txBody>
      </p:sp>
      <p:sp>
        <p:nvSpPr>
          <p:cNvPr id="10" name="Text Placeholder 21">
            <a:extLst>
              <a:ext uri="{FF2B5EF4-FFF2-40B4-BE49-F238E27FC236}">
                <a16:creationId xmlns:a16="http://schemas.microsoft.com/office/drawing/2014/main" id="{19DA9F49-853D-3146-A395-3AD79BA5354B}"/>
              </a:ext>
            </a:extLst>
          </p:cNvPr>
          <p:cNvSpPr txBox="1">
            <a:spLocks/>
          </p:cNvSpPr>
          <p:nvPr/>
        </p:nvSpPr>
        <p:spPr>
          <a:xfrm>
            <a:off x="7695675" y="2743028"/>
            <a:ext cx="2286166" cy="378411"/>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a:t>
            </a:r>
          </a:p>
        </p:txBody>
      </p:sp>
      <p:sp>
        <p:nvSpPr>
          <p:cNvPr id="11" name="Text Placeholder 21">
            <a:extLst>
              <a:ext uri="{FF2B5EF4-FFF2-40B4-BE49-F238E27FC236}">
                <a16:creationId xmlns:a16="http://schemas.microsoft.com/office/drawing/2014/main" id="{7D139619-7373-4C56-8868-37677A1357BD}"/>
              </a:ext>
            </a:extLst>
          </p:cNvPr>
          <p:cNvSpPr txBox="1">
            <a:spLocks/>
          </p:cNvSpPr>
          <p:nvPr/>
        </p:nvSpPr>
        <p:spPr>
          <a:xfrm>
            <a:off x="48795" y="723976"/>
            <a:ext cx="3749040"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Challenges</a:t>
            </a:r>
          </a:p>
        </p:txBody>
      </p:sp>
      <p:pic>
        <p:nvPicPr>
          <p:cNvPr id="2" name="Picture 1">
            <a:extLst>
              <a:ext uri="{FF2B5EF4-FFF2-40B4-BE49-F238E27FC236}">
                <a16:creationId xmlns:a16="http://schemas.microsoft.com/office/drawing/2014/main" id="{51E47C9B-F0B3-1C9E-DD43-D0841A400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0176" y="6339493"/>
            <a:ext cx="2114965" cy="518507"/>
          </a:xfrm>
          <a:prstGeom prst="rect">
            <a:avLst/>
          </a:prstGeom>
        </p:spPr>
      </p:pic>
      <p:sp>
        <p:nvSpPr>
          <p:cNvPr id="5" name="Text Placeholder 19">
            <a:extLst>
              <a:ext uri="{FF2B5EF4-FFF2-40B4-BE49-F238E27FC236}">
                <a16:creationId xmlns:a16="http://schemas.microsoft.com/office/drawing/2014/main" id="{90ADB052-5896-841D-2F88-21D1B3C37706}"/>
              </a:ext>
            </a:extLst>
          </p:cNvPr>
          <p:cNvSpPr txBox="1">
            <a:spLocks/>
          </p:cNvSpPr>
          <p:nvPr/>
        </p:nvSpPr>
        <p:spPr>
          <a:xfrm>
            <a:off x="361761" y="5219709"/>
            <a:ext cx="7373161" cy="378411"/>
          </a:xfrm>
          <a:prstGeom prst="rect">
            <a:avLst/>
          </a:prstGeom>
        </p:spPr>
        <p:txBody>
          <a:bodyPr>
            <a:noAutofit/>
          </a:bodyPr>
          <a:lstStyle>
            <a:lvl1pPr marL="0" indent="0" algn="just" rtl="0" eaLnBrk="1" fontAlgn="base" hangingPunct="1">
              <a:lnSpc>
                <a:spcPts val="1000"/>
              </a:lnSpc>
              <a:spcBef>
                <a:spcPts val="0"/>
              </a:spcBef>
              <a:spcAft>
                <a:spcPct val="0"/>
              </a:spcAft>
              <a:buFont typeface="Arial" charset="0"/>
              <a:buNone/>
              <a:defRPr sz="1000" b="0"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solidFill>
                  <a:schemeClr val="tx1"/>
                </a:solidFill>
              </a:rPr>
              <a:t>Time series of the 1980-2022 number of (a) all Atlantic TCs and (b) TCs with (red) and without (purple) AEW origins, where straight lines show linear regressions of the series.</a:t>
            </a:r>
          </a:p>
        </p:txBody>
      </p:sp>
      <p:pic>
        <p:nvPicPr>
          <p:cNvPr id="4" name="Picture 3">
            <a:extLst>
              <a:ext uri="{FF2B5EF4-FFF2-40B4-BE49-F238E27FC236}">
                <a16:creationId xmlns:a16="http://schemas.microsoft.com/office/drawing/2014/main" id="{6FE665B7-83E6-F9B1-9A79-78EAF005BE0F}"/>
              </a:ext>
            </a:extLst>
          </p:cNvPr>
          <p:cNvPicPr>
            <a:picLocks noChangeAspect="1"/>
          </p:cNvPicPr>
          <p:nvPr/>
        </p:nvPicPr>
        <p:blipFill rotWithShape="1">
          <a:blip r:embed="rId3"/>
          <a:srcRect l="6544" t="37219" r="8679" b="38488"/>
          <a:stretch/>
        </p:blipFill>
        <p:spPr>
          <a:xfrm>
            <a:off x="6392848" y="6252337"/>
            <a:ext cx="2735250" cy="605663"/>
          </a:xfrm>
          <a:prstGeom prst="rect">
            <a:avLst/>
          </a:prstGeom>
        </p:spPr>
      </p:pic>
      <p:pic>
        <p:nvPicPr>
          <p:cNvPr id="7" name="Picture 6">
            <a:extLst>
              <a:ext uri="{FF2B5EF4-FFF2-40B4-BE49-F238E27FC236}">
                <a16:creationId xmlns:a16="http://schemas.microsoft.com/office/drawing/2014/main" id="{52C4B3E6-920B-97DC-FC16-557A8A9624EA}"/>
              </a:ext>
            </a:extLst>
          </p:cNvPr>
          <p:cNvPicPr>
            <a:picLocks noChangeAspect="1"/>
          </p:cNvPicPr>
          <p:nvPr/>
        </p:nvPicPr>
        <p:blipFill rotWithShape="1">
          <a:blip r:embed="rId4"/>
          <a:srcRect l="-1" r="-2338"/>
          <a:stretch/>
        </p:blipFill>
        <p:spPr>
          <a:xfrm>
            <a:off x="104929" y="2722641"/>
            <a:ext cx="7688559" cy="2468880"/>
          </a:xfrm>
          <a:prstGeom prst="rect">
            <a:avLst/>
          </a:prstGeom>
        </p:spPr>
      </p:pic>
    </p:spTree>
    <p:extLst>
      <p:ext uri="{BB962C8B-B14F-4D97-AF65-F5344CB8AC3E}">
        <p14:creationId xmlns:p14="http://schemas.microsoft.com/office/powerpoint/2010/main" val="3352585012"/>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9414</TotalTime>
  <Words>323</Words>
  <Application>Microsoft Macintosh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Characteristics and trends of Atlantic tropical cyclones that do and do not develop from African easterly waves</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127</cp:revision>
  <dcterms:created xsi:type="dcterms:W3CDTF">2016-02-10T19:06:12Z</dcterms:created>
  <dcterms:modified xsi:type="dcterms:W3CDTF">2024-09-19T04:25:26Z</dcterms:modified>
</cp:coreProperties>
</file>